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50" r:id="rId3"/>
    <p:sldId id="344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24" r:id="rId18"/>
    <p:sldId id="327" r:id="rId19"/>
    <p:sldId id="331" r:id="rId20"/>
    <p:sldId id="333" r:id="rId21"/>
    <p:sldId id="336" r:id="rId22"/>
    <p:sldId id="334" r:id="rId23"/>
    <p:sldId id="271" r:id="rId24"/>
    <p:sldId id="272" r:id="rId25"/>
    <p:sldId id="273" r:id="rId26"/>
    <p:sldId id="274" r:id="rId27"/>
    <p:sldId id="275" r:id="rId28"/>
    <p:sldId id="277" r:id="rId29"/>
    <p:sldId id="278" r:id="rId30"/>
    <p:sldId id="351" r:id="rId31"/>
    <p:sldId id="280" r:id="rId32"/>
    <p:sldId id="282" r:id="rId33"/>
    <p:sldId id="287" r:id="rId34"/>
    <p:sldId id="289" r:id="rId35"/>
    <p:sldId id="292" r:id="rId36"/>
    <p:sldId id="293" r:id="rId37"/>
    <p:sldId id="294" r:id="rId38"/>
    <p:sldId id="295" r:id="rId39"/>
    <p:sldId id="296" r:id="rId40"/>
    <p:sldId id="298" r:id="rId41"/>
    <p:sldId id="299" r:id="rId42"/>
    <p:sldId id="300" r:id="rId43"/>
    <p:sldId id="303" r:id="rId44"/>
    <p:sldId id="304" r:id="rId45"/>
    <p:sldId id="307" r:id="rId46"/>
    <p:sldId id="306" r:id="rId47"/>
    <p:sldId id="348" r:id="rId48"/>
    <p:sldId id="349" r:id="rId49"/>
    <p:sldId id="310" r:id="rId50"/>
    <p:sldId id="339" r:id="rId51"/>
    <p:sldId id="352" r:id="rId52"/>
    <p:sldId id="353" r:id="rId53"/>
    <p:sldId id="347" r:id="rId54"/>
    <p:sldId id="340" r:id="rId55"/>
    <p:sldId id="341" r:id="rId56"/>
    <p:sldId id="319" r:id="rId57"/>
    <p:sldId id="321" r:id="rId58"/>
    <p:sldId id="322" r:id="rId59"/>
    <p:sldId id="323" r:id="rId60"/>
    <p:sldId id="345" r:id="rId61"/>
    <p:sldId id="346" r:id="rId62"/>
    <p:sldId id="34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172200"/>
            <a:ext cx="9144001" cy="685800"/>
            <a:chOff x="0" y="6172200"/>
            <a:chExt cx="9144001" cy="685800"/>
          </a:xfrm>
        </p:grpSpPr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144001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7258202" y="6324600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@petermorin123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726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4" descr="http://hackprinceton.com/img/Twitter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99662"/>
            <a:ext cx="527217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7258202" y="6336268"/>
            <a:ext cx="18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@petermorin123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172200"/>
            <a:ext cx="9144001" cy="685800"/>
            <a:chOff x="0" y="6172200"/>
            <a:chExt cx="9144001" cy="685800"/>
          </a:xfrm>
        </p:grpSpPr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144001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7258202" y="6324600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@petermorin123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471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338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72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4" descr="http://hackprinceton.com/img/Twitter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99662"/>
            <a:ext cx="527217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7258202" y="6336268"/>
            <a:ext cx="18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@petermorin123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3" name="Picture 4" descr="http://hackprinceton.com/img/Twitter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99662"/>
            <a:ext cx="527217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hackprinceton.com/img/Twitter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99662"/>
            <a:ext cx="527217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0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4" descr="http://hackprinceton.com/img/Twitter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99662"/>
            <a:ext cx="527217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7258202" y="6336268"/>
            <a:ext cx="18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@petermorin123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6172200"/>
            <a:ext cx="9144001" cy="685800"/>
            <a:chOff x="0" y="6172200"/>
            <a:chExt cx="9144001" cy="685800"/>
          </a:xfrm>
        </p:grpSpPr>
        <p:pic>
          <p:nvPicPr>
            <p:cNvPr id="24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144001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 userDrawn="1"/>
          </p:nvSpPr>
          <p:spPr>
            <a:xfrm>
              <a:off x="7258202" y="6324600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@petermorin123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586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4" descr="http://hackprinceton.com/img/Twitter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99662"/>
            <a:ext cx="527217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258202" y="6336268"/>
            <a:ext cx="18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@petermorin123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172200"/>
            <a:ext cx="9144001" cy="685800"/>
            <a:chOff x="0" y="6172200"/>
            <a:chExt cx="9144001" cy="685800"/>
          </a:xfrm>
        </p:grpSpPr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144001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 userDrawn="1"/>
          </p:nvSpPr>
          <p:spPr>
            <a:xfrm>
              <a:off x="7258202" y="6324600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@petermorin123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942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hackprinceton.com/img/Twitter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99662"/>
            <a:ext cx="527217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7258202" y="6336268"/>
            <a:ext cx="18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@petermorin123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72200"/>
            <a:ext cx="9144001" cy="685800"/>
            <a:chOff x="0" y="6172200"/>
            <a:chExt cx="9144001" cy="685800"/>
          </a:xfrm>
        </p:grpSpPr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144001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7258202" y="6324600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@petermorin123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3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hackprinceton.com/img/Twitter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99662"/>
            <a:ext cx="527217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7258202" y="6336268"/>
            <a:ext cx="18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@petermorin123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72200"/>
            <a:ext cx="9144001" cy="685800"/>
            <a:chOff x="0" y="6172200"/>
            <a:chExt cx="9144001" cy="685800"/>
          </a:xfrm>
        </p:grpSpPr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144001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 userDrawn="1"/>
          </p:nvSpPr>
          <p:spPr>
            <a:xfrm>
              <a:off x="7258202" y="6324600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@petermorin123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728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hackprinceton.com/img/Twitter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99662"/>
            <a:ext cx="527217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7258202" y="6336268"/>
            <a:ext cx="18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@petermorin123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72200"/>
            <a:ext cx="9144001" cy="685800"/>
            <a:chOff x="0" y="6172200"/>
            <a:chExt cx="9144001" cy="685800"/>
          </a:xfrm>
        </p:grpSpPr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144001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 userDrawn="1"/>
          </p:nvSpPr>
          <p:spPr>
            <a:xfrm>
              <a:off x="7258202" y="6324600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@petermorin123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260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4" descr="http://hackprinceton.com/img/Twitter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99662"/>
            <a:ext cx="527217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7258202" y="6336268"/>
            <a:ext cx="18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@petermorin123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172200"/>
            <a:ext cx="9144001" cy="685800"/>
            <a:chOff x="0" y="6172200"/>
            <a:chExt cx="9144001" cy="685800"/>
          </a:xfrm>
        </p:grpSpPr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144001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7258202" y="6324600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@petermorin123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4" descr="http://hackprinceton.com/img/Twitter_logo_whit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6299662"/>
              <a:ext cx="527217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652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303645"/>
            <a:ext cx="2009775" cy="401955"/>
          </a:xfrm>
          <a:prstGeom prst="rect">
            <a:avLst/>
          </a:prstGeom>
        </p:spPr>
      </p:pic>
      <p:pic>
        <p:nvPicPr>
          <p:cNvPr id="4" name="Picture 3" descr="breachtitle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Are the Attackers?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 smtClean="0"/>
              <a:t>Varied </a:t>
            </a:r>
            <a:r>
              <a:rPr lang="en-US" b="1" smtClean="0"/>
              <a:t>Tactics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86355"/>
            <a:ext cx="1203569" cy="337624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33600" y="2438400"/>
            <a:ext cx="5883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>
                <a:latin typeface="Arial" pitchFamily="34" charset="0"/>
                <a:ea typeface="VerizonApex-Medium"/>
                <a:cs typeface="VerizonApex-Medium"/>
              </a:rPr>
              <a:t>USE </a:t>
            </a:r>
            <a:r>
              <a:rPr lang="en-US" sz="1500" b="1">
                <a:latin typeface="Arial" pitchFamily="34" charset="0"/>
                <a:ea typeface="VerizonApex-Medium"/>
                <a:cs typeface="VerizonApex-Medium"/>
              </a:rPr>
              <a:t>VERY BASIC METHODS </a:t>
            </a:r>
            <a:r>
              <a:rPr lang="en-US" sz="1500">
                <a:latin typeface="Arial" pitchFamily="34" charset="0"/>
                <a:ea typeface="VerizonApex-Medium"/>
                <a:cs typeface="VerizonApex-Medium"/>
              </a:rPr>
              <a:t>AND ARE </a:t>
            </a:r>
            <a:r>
              <a:rPr lang="en-US" sz="1500" b="1">
                <a:latin typeface="Arial" pitchFamily="34" charset="0"/>
                <a:ea typeface="VerizonApex-Medium"/>
                <a:cs typeface="VerizonApex-Medium"/>
              </a:rPr>
              <a:t>OPPORTUNISTIC.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>
                <a:latin typeface="Arial" pitchFamily="34" charset="0"/>
                <a:ea typeface="VerizonApex-Medium"/>
                <a:cs typeface="VerizonApex-Medium"/>
              </a:rPr>
              <a:t>RELY ON </a:t>
            </a:r>
            <a:r>
              <a:rPr lang="en-US" sz="1500" b="1">
                <a:latin typeface="Arial" pitchFamily="34" charset="0"/>
                <a:ea typeface="VerizonApex-Medium"/>
                <a:cs typeface="VerizonApex-Medium"/>
              </a:rPr>
              <a:t>SHEER NUMBERS.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39950" y="3387725"/>
            <a:ext cx="6019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l-PL" sz="1500" b="1">
                <a:latin typeface="Arial" pitchFamily="34" charset="0"/>
                <a:ea typeface="VerizonApex-Medium"/>
                <a:cs typeface="VerizonApex-Medium"/>
              </a:rPr>
              <a:t>MORE CALCULATED </a:t>
            </a:r>
            <a:r>
              <a:rPr lang="en-GB" sz="1500" b="1">
                <a:latin typeface="Arial" pitchFamily="34" charset="0"/>
                <a:ea typeface="VerizonApex-Medium"/>
                <a:cs typeface="VerizonApex-Medium"/>
              </a:rPr>
              <a:t>AND COMPLEX </a:t>
            </a:r>
            <a:r>
              <a:rPr lang="pl-PL" sz="1500">
                <a:latin typeface="Arial" pitchFamily="34" charset="0"/>
                <a:ea typeface="VerizonApex-Medium"/>
                <a:cs typeface="VerizonApex-Medium"/>
              </a:rPr>
              <a:t>THAN ACTIVISTS IN HOW THEY</a:t>
            </a:r>
            <a:r>
              <a:rPr lang="en-GB" sz="1500">
                <a:latin typeface="Arial" pitchFamily="34" charset="0"/>
                <a:ea typeface="VerizonApex-Medium"/>
                <a:cs typeface="VerizonApex-Medium"/>
              </a:rPr>
              <a:t> </a:t>
            </a:r>
            <a:r>
              <a:rPr lang="pl-PL" sz="1500">
                <a:latin typeface="Arial" pitchFamily="34" charset="0"/>
                <a:ea typeface="VerizonApex-Medium"/>
                <a:cs typeface="VerizonApex-Medium"/>
              </a:rPr>
              <a:t>CHOSE THEIR TARGETS.</a:t>
            </a:r>
            <a:endParaRPr lang="en-GB" sz="1500">
              <a:latin typeface="Arial" pitchFamily="34" charset="0"/>
              <a:ea typeface="VerizonApex-Medium"/>
              <a:cs typeface="VerizonApex-Medium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1500">
                <a:latin typeface="Arial" pitchFamily="34" charset="0"/>
                <a:ea typeface="VerizonApex-Medium"/>
                <a:cs typeface="VerizonApex-Medium"/>
              </a:rPr>
              <a:t>CRIMINALS ARE NOW TRADING </a:t>
            </a:r>
            <a:r>
              <a:rPr lang="en-GB" sz="1500" b="1">
                <a:latin typeface="Arial" pitchFamily="34" charset="0"/>
                <a:ea typeface="VerizonApex-Medium"/>
                <a:cs typeface="VerizonApex-Medium"/>
              </a:rPr>
              <a:t>INFORMATION FOR CASH.</a:t>
            </a:r>
            <a:endParaRPr lang="pl-PL" sz="1500" b="1">
              <a:latin typeface="Arial" pitchFamily="34" charset="0"/>
              <a:ea typeface="VerizonApex-Medium"/>
              <a:cs typeface="VerizonApex-Medium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3125" y="4581525"/>
            <a:ext cx="58832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t-BR" sz="1500">
                <a:latin typeface="Arial" pitchFamily="34" charset="0"/>
                <a:ea typeface="VerizonApex-Medium"/>
                <a:cs typeface="VerizonApex-Medium"/>
              </a:rPr>
              <a:t>•   OFTEN STATE-SPONSORED, USE </a:t>
            </a:r>
            <a:r>
              <a:rPr lang="pt-BR" sz="1500" b="1">
                <a:latin typeface="Arial" pitchFamily="34" charset="0"/>
                <a:ea typeface="VerizonApex-Medium"/>
                <a:cs typeface="VerizonApex-Medium"/>
              </a:rPr>
              <a:t>MOST SOPHISTICATED</a:t>
            </a:r>
            <a:br>
              <a:rPr lang="pt-BR" sz="1500" b="1">
                <a:latin typeface="Arial" pitchFamily="34" charset="0"/>
                <a:ea typeface="VerizonApex-Medium"/>
                <a:cs typeface="VerizonApex-Medium"/>
              </a:rPr>
            </a:br>
            <a:r>
              <a:rPr lang="pt-BR" sz="1500" b="1">
                <a:latin typeface="Arial" pitchFamily="34" charset="0"/>
                <a:ea typeface="VerizonApex-Medium"/>
                <a:cs typeface="VerizonApex-Medium"/>
              </a:rPr>
              <a:t>    TOOLS </a:t>
            </a:r>
            <a:r>
              <a:rPr lang="pt-BR" sz="1500">
                <a:latin typeface="Arial" pitchFamily="34" charset="0"/>
                <a:ea typeface="VerizonApex-Medium"/>
                <a:cs typeface="VerizonApex-Medium"/>
              </a:rPr>
              <a:t>TO COMMIT </a:t>
            </a:r>
            <a:r>
              <a:rPr lang="pt-BR" sz="1500" b="1">
                <a:latin typeface="Arial" pitchFamily="34" charset="0"/>
                <a:ea typeface="VerizonApex-Medium"/>
                <a:cs typeface="VerizonApex-Medium"/>
              </a:rPr>
              <a:t>MOST TARGETED ATTACKS.</a:t>
            </a:r>
            <a:endParaRPr lang="pt-BR" sz="1500">
              <a:latin typeface="Arial" pitchFamily="34" charset="0"/>
              <a:ea typeface="VerizonApex-Medium"/>
              <a:cs typeface="VerizonApex-Medium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t-BR" sz="1500">
                <a:latin typeface="Arial" pitchFamily="34" charset="0"/>
                <a:ea typeface="VerizonApex-Medium"/>
                <a:cs typeface="VerizonApex-Medium"/>
              </a:rPr>
              <a:t>•   TEND TO BE </a:t>
            </a:r>
            <a:r>
              <a:rPr lang="pt-BR" sz="1500" b="1">
                <a:latin typeface="Arial" pitchFamily="34" charset="0"/>
                <a:ea typeface="VerizonApex-Medium"/>
                <a:cs typeface="VerizonApex-Medium"/>
              </a:rPr>
              <a:t>RELENTLESS.</a:t>
            </a:r>
          </a:p>
        </p:txBody>
      </p:sp>
    </p:spTree>
    <p:extLst>
      <p:ext uri="{BB962C8B-B14F-4D97-AF65-F5344CB8AC3E}">
        <p14:creationId xmlns:p14="http://schemas.microsoft.com/office/powerpoint/2010/main" val="22218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Worry About?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year’s biggest threats? </a:t>
            </a:r>
            <a:r>
              <a:rPr lang="en-US" b="1" dirty="0" smtClean="0"/>
              <a:t>Same as last year’s.</a:t>
            </a:r>
          </a:p>
          <a:p>
            <a:pPr lvl="1"/>
            <a:r>
              <a:rPr lang="en-US" b="1" dirty="0" smtClean="0"/>
              <a:t>Very few surprises </a:t>
            </a:r>
            <a:r>
              <a:rPr lang="en-US" dirty="0" smtClean="0"/>
              <a:t>– mostly variations on theme</a:t>
            </a:r>
          </a:p>
          <a:p>
            <a:pPr lvl="1"/>
            <a:r>
              <a:rPr lang="en-US" b="1" dirty="0" smtClean="0"/>
              <a:t>75% of breaches </a:t>
            </a:r>
            <a:r>
              <a:rPr lang="en-US" dirty="0" smtClean="0"/>
              <a:t>were driven by financial motives</a:t>
            </a:r>
          </a:p>
          <a:p>
            <a:pPr lvl="1"/>
            <a:r>
              <a:rPr lang="en-US" b="1" dirty="0" smtClean="0"/>
              <a:t>95% of espionage </a:t>
            </a:r>
            <a:r>
              <a:rPr lang="en-US" dirty="0" smtClean="0"/>
              <a:t>relied on plain-old phishing</a:t>
            </a:r>
          </a:p>
          <a:p>
            <a:r>
              <a:rPr lang="en-US" dirty="0" smtClean="0"/>
              <a:t>Well established threats </a:t>
            </a:r>
            <a:r>
              <a:rPr lang="en-US" b="1" dirty="0" smtClean="0"/>
              <a:t>shouldn’t be ignored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3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Worry About?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attackers target? </a:t>
            </a:r>
            <a:r>
              <a:rPr lang="en-US" b="1" dirty="0" smtClean="0"/>
              <a:t>Still the traditional assets.</a:t>
            </a:r>
          </a:p>
          <a:p>
            <a:pPr lvl="1"/>
            <a:r>
              <a:rPr lang="en-US" dirty="0" smtClean="0"/>
              <a:t>It’s still </a:t>
            </a:r>
            <a:r>
              <a:rPr lang="en-US" b="1" dirty="0" smtClean="0"/>
              <a:t>traditional assets </a:t>
            </a:r>
            <a:r>
              <a:rPr lang="en-US" dirty="0" smtClean="0"/>
              <a:t>(laptops, desktops and servers) that are most at risk — not just web applications. </a:t>
            </a:r>
          </a:p>
          <a:p>
            <a:pPr lvl="1"/>
            <a:r>
              <a:rPr lang="en-US" dirty="0" smtClean="0"/>
              <a:t>Unapproved hardware (such as personal storage devices) accounts for </a:t>
            </a:r>
            <a:r>
              <a:rPr lang="en-US" b="1" dirty="0" smtClean="0"/>
              <a:t>41% of the cases of misuse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93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6138862" cy="2241512"/>
          </a:xfrm>
          <a:prstGeom prst="rect">
            <a:avLst/>
          </a:prstGeo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Worry About?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smtClean="0"/>
              <a:t>Many data breaches have an unintentional element. </a:t>
            </a:r>
            <a:r>
              <a:rPr lang="en-US" b="1" smtClean="0"/>
              <a:t>People across the company.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4648200" y="3962400"/>
            <a:ext cx="4114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Taking </a:t>
            </a:r>
            <a:r>
              <a:rPr lang="en-US" sz="2000" dirty="0"/>
              <a:t>information home, copying data onto a USB drive, attaching the wrong file to an email or sending it to the wrong person, or leaving a laptop in a cab can all </a:t>
            </a:r>
            <a:r>
              <a:rPr lang="en-US" sz="2000" b="1" dirty="0"/>
              <a:t>lead to a data breach.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332006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2013 Verizon DBIR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468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Worry About?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489966"/>
            <a:ext cx="8229600" cy="1143000"/>
          </a:xfrm>
        </p:spPr>
        <p:txBody>
          <a:bodyPr/>
          <a:lstStyle/>
          <a:p>
            <a:r>
              <a:rPr lang="en-US" dirty="0" smtClean="0"/>
              <a:t>Who discovered them? </a:t>
            </a:r>
            <a:r>
              <a:rPr lang="en-US" b="1" dirty="0" smtClean="0"/>
              <a:t>Outsiders such as customers </a:t>
            </a:r>
            <a:r>
              <a:rPr lang="en-US" dirty="0" smtClean="0"/>
              <a:t>– Can be a scary moment!</a:t>
            </a:r>
            <a:endParaRPr lang="en-US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84" y="2879902"/>
            <a:ext cx="1187516" cy="1195033"/>
          </a:xfrm>
          <a:prstGeom prst="rect">
            <a:avLst/>
          </a:prstGeom>
        </p:spPr>
      </p:pic>
      <p:pic>
        <p:nvPicPr>
          <p:cNvPr id="9" name="Picture 8" descr="9%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84" y="4488617"/>
            <a:ext cx="1187517" cy="119503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3171470"/>
            <a:ext cx="3124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dirty="0"/>
              <a:t>OF BREACHES </a:t>
            </a:r>
            <a:r>
              <a:rPr lang="en-US" sz="1500" b="1" dirty="0"/>
              <a:t>WERE SPOTTED </a:t>
            </a:r>
          </a:p>
          <a:p>
            <a:pPr eaLnBrk="1" hangingPunct="1"/>
            <a:r>
              <a:rPr lang="en-US" sz="1500" b="1" dirty="0"/>
              <a:t>BY AN EXTERNAL PARTY.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76400" y="4665485"/>
            <a:ext cx="3581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500" dirty="0"/>
              <a:t>OF BREACHES </a:t>
            </a:r>
            <a:r>
              <a:rPr lang="en-US" sz="1500" b="1" dirty="0"/>
              <a:t>WERE DISCOVERED</a:t>
            </a:r>
          </a:p>
          <a:p>
            <a:pPr eaLnBrk="1" hangingPunct="1"/>
            <a:r>
              <a:rPr lang="en-US" sz="1500" b="1" dirty="0"/>
              <a:t>BY CUSTOMERS.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855128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2013 Verizon DBIR</a:t>
            </a:r>
            <a:endParaRPr lang="en-US" sz="1100" i="1" dirty="0"/>
          </a:p>
        </p:txBody>
      </p:sp>
      <p:pic>
        <p:nvPicPr>
          <p:cNvPr id="2050" name="Picture 2" descr="http://lh3.ggpht.com/-JaFPvXVVXsQ/UaUVZmBvs6I/AAAAAAAAFWY/AnK83TgrJME/SNAGHTML3270d742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52447"/>
            <a:ext cx="3973164" cy="21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42" y="4111441"/>
            <a:ext cx="4247622" cy="174368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Worry About?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Minimal time to </a:t>
            </a:r>
            <a:r>
              <a:rPr lang="en-US" b="1" dirty="0" smtClean="0"/>
              <a:t>compromise</a:t>
            </a: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1295400" y="2362200"/>
            <a:ext cx="702468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dirty="0" smtClean="0"/>
              <a:t>•   IN 84% OF CASES, </a:t>
            </a:r>
            <a:r>
              <a:rPr lang="en-US" sz="1500" dirty="0" smtClean="0"/>
              <a:t>INITIAL COMPROMISE TOOK </a:t>
            </a:r>
            <a:r>
              <a:rPr lang="en-US" sz="1500" b="1" dirty="0" smtClean="0"/>
              <a:t>HOURS OR LESS.</a:t>
            </a:r>
            <a:endParaRPr lang="en-US" sz="15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235108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olor Key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157538"/>
            <a:ext cx="11049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0" y="5724323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2013 Verizon DBIR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1496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Worry About?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smtClean="0"/>
              <a:t>Minimal time to </a:t>
            </a:r>
            <a:r>
              <a:rPr lang="en-US" b="1" smtClean="0"/>
              <a:t>compromise. But a long time to discovery.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232092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066800" y="2895600"/>
            <a:ext cx="7543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/>
              <a:t>•   IN 66% OF CASES</a:t>
            </a:r>
            <a:r>
              <a:rPr lang="en-US" sz="1500" dirty="0"/>
              <a:t>, THE BREACH </a:t>
            </a:r>
            <a:r>
              <a:rPr lang="en-US" sz="1500" dirty="0" smtClean="0"/>
              <a:t>WASN’T DISCOVERED </a:t>
            </a:r>
            <a:r>
              <a:rPr lang="en-US" sz="1500" b="1" dirty="0"/>
              <a:t>FOR MONTHS OR EVEN YEARS.</a:t>
            </a:r>
          </a:p>
        </p:txBody>
      </p:sp>
      <p:pic>
        <p:nvPicPr>
          <p:cNvPr id="9" name="Picture 8" descr="Color Key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43288"/>
            <a:ext cx="11049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86150"/>
            <a:ext cx="23510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25833" y="5855128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2013 Verizon DBIR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0626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2013/2014 Notable Breaches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155308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en/thumb/8/84/Neiman_Marcus_logo.svg/400px-Neiman_Marcus_logo.svg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2971800" cy="11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1532467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retail store chain acknowledged that up to </a:t>
            </a:r>
            <a:r>
              <a:rPr lang="en-US" b="1" dirty="0"/>
              <a:t>110 million customer </a:t>
            </a:r>
            <a:r>
              <a:rPr lang="en-US" b="1" dirty="0" smtClean="0"/>
              <a:t>records </a:t>
            </a:r>
            <a:r>
              <a:rPr lang="en-US" dirty="0" smtClean="0"/>
              <a:t>(i.e. payment cards) </a:t>
            </a:r>
            <a:r>
              <a:rPr lang="en-US" dirty="0"/>
              <a:t>were compromised in a data breach that occurred in the busy Thanksgiving shopping period.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0386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1.1M credit cards </a:t>
            </a:r>
            <a:r>
              <a:rPr lang="en-US" dirty="0" smtClean="0"/>
              <a:t>were stolen in this breach. The hackers moved unnoticed in the company’s computers for more than eight months, </a:t>
            </a:r>
            <a:r>
              <a:rPr lang="en-US" b="1" dirty="0" smtClean="0"/>
              <a:t>setting off 60,000 unnoticed alerts</a:t>
            </a:r>
            <a:r>
              <a:rPr lang="en-US" dirty="0" smtClean="0"/>
              <a:t> as they moved around the victim’s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2013/2014 Notable Breaches</a:t>
            </a:r>
            <a:endParaRPr lang="en-US" dirty="0"/>
          </a:p>
        </p:txBody>
      </p:sp>
      <p:pic>
        <p:nvPicPr>
          <p:cNvPr id="2050" name="Picture 2" descr="http://www.justthedrop.com.au/wp-content/uploads/2014/02/facebook-logoimage-facebook-logopng-moshi-monsters-wiki-dmua0w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200400" cy="12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8067" y="1796706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June, Facebook disclosed an estimated </a:t>
            </a:r>
            <a:r>
              <a:rPr lang="en-US" b="1" dirty="0"/>
              <a:t>6 million Facebook users had e-mail addresses or telephone numbers shared</a:t>
            </a:r>
            <a:r>
              <a:rPr lang="en-US" dirty="0"/>
              <a:t> with others due to a </a:t>
            </a:r>
            <a:r>
              <a:rPr lang="en-US" b="1" dirty="0"/>
              <a:t>software bug </a:t>
            </a:r>
            <a:r>
              <a:rPr lang="en-US" dirty="0"/>
              <a:t>in the “Download Your Information” found by a security researcher and reported to Facebook, which fixed 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2" name="Picture 4" descr="http://dubaiphotoclub.com/wp-content/uploads/2014/02/adob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75974"/>
            <a:ext cx="3200400" cy="118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42672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Adobe said attacks dating to at least August had exposed user IDs, passwords and credit-card information (stored in encrypted form) on about </a:t>
            </a:r>
            <a:r>
              <a:rPr lang="en-US" b="1" dirty="0"/>
              <a:t>2.9 million customers.</a:t>
            </a:r>
          </a:p>
        </p:txBody>
      </p:sp>
    </p:spTree>
    <p:extLst>
      <p:ext uri="{BB962C8B-B14F-4D97-AF65-F5344CB8AC3E}">
        <p14:creationId xmlns:p14="http://schemas.microsoft.com/office/powerpoint/2010/main" val="7047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2013/2014 Notable Breaches</a:t>
            </a:r>
            <a:endParaRPr lang="en-US" dirty="0"/>
          </a:p>
        </p:txBody>
      </p:sp>
      <p:pic>
        <p:nvPicPr>
          <p:cNvPr id="6146" name="Picture 2" descr="http://media.insidecounsel.com/insidecounsel/article/2014/02/27/JP_Morgan_Chas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038600" cy="10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16764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financial services firm said a </a:t>
            </a:r>
            <a:r>
              <a:rPr lang="en-US" dirty="0" smtClean="0"/>
              <a:t>cyber-attack </a:t>
            </a:r>
            <a:r>
              <a:rPr lang="en-US" dirty="0"/>
              <a:t>resulted in the compromise of personal information about almost </a:t>
            </a:r>
            <a:r>
              <a:rPr lang="en-US" b="1" dirty="0"/>
              <a:t>half a million corporate and government clients</a:t>
            </a:r>
            <a:r>
              <a:rPr lang="en-US" dirty="0"/>
              <a:t> who held prepaid cash cards issued by JP Morgan Chase.</a:t>
            </a:r>
          </a:p>
        </p:txBody>
      </p:sp>
      <p:pic>
        <p:nvPicPr>
          <p:cNvPr id="6148" name="Picture 4" descr="http://www.mommymdguides.com/wp-content/uploads/2011/07/CBR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2895600" cy="12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1148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cord-blood bank agreed to settle Federal Trade Commission charges it failed to protect customer data due to inadequate security that exposed </a:t>
            </a:r>
            <a:r>
              <a:rPr lang="en-US" b="1" dirty="0"/>
              <a:t>Social Security</a:t>
            </a:r>
            <a:r>
              <a:rPr lang="en-US" dirty="0"/>
              <a:t> and </a:t>
            </a:r>
            <a:r>
              <a:rPr lang="en-US" b="1" dirty="0"/>
              <a:t>credit-card information </a:t>
            </a:r>
            <a:r>
              <a:rPr lang="en-US" dirty="0"/>
              <a:t>on </a:t>
            </a:r>
            <a:r>
              <a:rPr lang="en-US" b="1" dirty="0"/>
              <a:t>300,000 people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3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&amp; Thanks for Having Me!!</a:t>
            </a:r>
            <a:endParaRPr lang="en-US" dirty="0"/>
          </a:p>
        </p:txBody>
      </p:sp>
      <p:pic>
        <p:nvPicPr>
          <p:cNvPr id="1026" name="Picture 2" descr="http://0.tqn.com/d/politicalhumor/1/0/A/8/4/Cyber-Secur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125306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2013/2014 Notable Breaches</a:t>
            </a:r>
            <a:endParaRPr lang="en-US" dirty="0"/>
          </a:p>
        </p:txBody>
      </p:sp>
      <p:pic>
        <p:nvPicPr>
          <p:cNvPr id="8194" name="Picture 2" descr="http://www.binarycse.com/wp-content/uploads/2013/12/International_SOS_logo-631x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667000" cy="10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15240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Travel health and security services company International SOS in November said information on </a:t>
            </a:r>
            <a:r>
              <a:rPr lang="en-US" b="1" dirty="0"/>
              <a:t>164,000 people</a:t>
            </a:r>
            <a:r>
              <a:rPr lang="en-US" dirty="0"/>
              <a:t>, including </a:t>
            </a:r>
            <a:r>
              <a:rPr lang="en-US" b="1" dirty="0"/>
              <a:t>their e-mail, passport numbers and travel information</a:t>
            </a:r>
            <a:r>
              <a:rPr lang="en-US" dirty="0"/>
              <a:t>, was accessed by an “unauthorized third party.”</a:t>
            </a:r>
          </a:p>
        </p:txBody>
      </p:sp>
      <p:pic>
        <p:nvPicPr>
          <p:cNvPr id="8198" name="Picture 6" descr="http://www.bolobindass.com/cat_img/thumb2/4e9eb2f09e1ffcitibank_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438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086135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bank acknowledged </a:t>
            </a:r>
            <a:r>
              <a:rPr lang="en-US" b="1" dirty="0"/>
              <a:t>150,000 records</a:t>
            </a:r>
            <a:r>
              <a:rPr lang="en-US" dirty="0"/>
              <a:t> related to </a:t>
            </a:r>
            <a:r>
              <a:rPr lang="en-US" b="1" dirty="0"/>
              <a:t>bankruptcies</a:t>
            </a:r>
            <a:r>
              <a:rPr lang="en-US" dirty="0"/>
              <a:t> and other legal proceedings was inadvertently exposed.</a:t>
            </a:r>
          </a:p>
        </p:txBody>
      </p:sp>
    </p:spTree>
    <p:extLst>
      <p:ext uri="{BB962C8B-B14F-4D97-AF65-F5344CB8AC3E}">
        <p14:creationId xmlns:p14="http://schemas.microsoft.com/office/powerpoint/2010/main" val="30016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2013/2014 Notable Breaches</a:t>
            </a:r>
            <a:endParaRPr lang="en-US" dirty="0"/>
          </a:p>
        </p:txBody>
      </p:sp>
      <p:pic>
        <p:nvPicPr>
          <p:cNvPr id="11266" name="Picture 2" descr="http://www.buildingalifestyle.com/wp-content/uploads/2013/10/do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673415" cy="9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2057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federal agency disclosed that data on 104,179 employees was compromised in a cyber-security incident in July.</a:t>
            </a:r>
          </a:p>
        </p:txBody>
      </p:sp>
      <p:pic>
        <p:nvPicPr>
          <p:cNvPr id="11268" name="Picture 4" descr="http://www.libertynews.com/wp-content/uploads/2013/01/IR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74289"/>
            <a:ext cx="2743200" cy="15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7338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U.S. Internal Revenue Service mistakenly posted tens of thousands of names, addresses and Social Security numbers — perhaps as many as 100,000 - - on a government website, a discovery made in July by a group called Public.Resource.org.</a:t>
            </a:r>
          </a:p>
        </p:txBody>
      </p:sp>
    </p:spTree>
    <p:extLst>
      <p:ext uri="{BB962C8B-B14F-4D97-AF65-F5344CB8AC3E}">
        <p14:creationId xmlns:p14="http://schemas.microsoft.com/office/powerpoint/2010/main" val="35998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2013/2014 Notable Breaches</a:t>
            </a:r>
            <a:endParaRPr lang="en-US" dirty="0"/>
          </a:p>
        </p:txBody>
      </p:sp>
      <p:pic>
        <p:nvPicPr>
          <p:cNvPr id="9218" name="Picture 2" descr="http://www.davescampus.com/images/college-logos/virginia-polytechnic-institute-and-state-univers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18288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university, known as Virginia Tech, disclosed a breach that exposed about 145,000 records of people who had applied for jobs over the past decade.</a:t>
            </a:r>
          </a:p>
          <a:p>
            <a:endParaRPr lang="en-US" dirty="0"/>
          </a:p>
        </p:txBody>
      </p:sp>
      <p:pic>
        <p:nvPicPr>
          <p:cNvPr id="7" name="Picture 2" descr="http://www.630ched.com/files/2014/04/AF_Canada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2286000" cy="56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1910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Heartbleed - breach </a:t>
            </a:r>
            <a:r>
              <a:rPr lang="en-US" dirty="0"/>
              <a:t>on the </a:t>
            </a:r>
            <a:r>
              <a:rPr lang="en-US" dirty="0" smtClean="0"/>
              <a:t>CRA’s </a:t>
            </a:r>
            <a:r>
              <a:rPr lang="en-US" dirty="0"/>
              <a:t>website, which resulted in roughly 900 social insurance numbers being stolen</a:t>
            </a:r>
            <a:r>
              <a:rPr lang="en-US" dirty="0" smtClean="0"/>
              <a:t>.</a:t>
            </a:r>
          </a:p>
          <a:p>
            <a:r>
              <a:rPr lang="en-US" dirty="0"/>
              <a:t>RCMP arrested Stephen </a:t>
            </a:r>
            <a:r>
              <a:rPr lang="en-US" dirty="0" err="1"/>
              <a:t>Arthuro</a:t>
            </a:r>
            <a:r>
              <a:rPr lang="en-US" dirty="0"/>
              <a:t> Solis-Reyes, of London, Ont., at his home on April 15. </a:t>
            </a:r>
          </a:p>
        </p:txBody>
      </p:sp>
    </p:spTree>
    <p:extLst>
      <p:ext uri="{BB962C8B-B14F-4D97-AF65-F5344CB8AC3E}">
        <p14:creationId xmlns:p14="http://schemas.microsoft.com/office/powerpoint/2010/main" val="30016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600200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47950"/>
            <a:ext cx="37719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5" y="3352800"/>
            <a:ext cx="43243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3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514600" y="1981200"/>
            <a:ext cx="502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chemeClr val="tx2"/>
                </a:solidFill>
              </a:rPr>
              <a:t>“What keeps you up at night?”</a:t>
            </a:r>
          </a:p>
        </p:txBody>
      </p:sp>
      <p:pic>
        <p:nvPicPr>
          <p:cNvPr id="18435" name="Picture 2" descr="http://292fc373eb1b8428f75b-7f75e5eb51943043279413a54aaa858a.r38.cf3.rackcdn.com/world_22_temp-1323763806-4ee7085e-620x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616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Asked CIOs/CISOs…</a:t>
            </a:r>
          </a:p>
        </p:txBody>
      </p:sp>
    </p:spTree>
    <p:extLst>
      <p:ext uri="{BB962C8B-B14F-4D97-AF65-F5344CB8AC3E}">
        <p14:creationId xmlns:p14="http://schemas.microsoft.com/office/powerpoint/2010/main" val="15559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2013 Telus/Rotman Study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biggest challenge is </a:t>
            </a:r>
            <a:r>
              <a:rPr lang="en-US" b="1" dirty="0" smtClean="0"/>
              <a:t>people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Security is only as good as the people who adhere to your policies and security measures.</a:t>
            </a:r>
          </a:p>
          <a:p>
            <a:r>
              <a:rPr lang="en-US" dirty="0" smtClean="0"/>
              <a:t>Organizations are always at risk if employees aren’t aware of security.</a:t>
            </a:r>
          </a:p>
          <a:p>
            <a:endParaRPr lang="en-US" dirty="0" smtClean="0"/>
          </a:p>
        </p:txBody>
      </p:sp>
      <p:pic>
        <p:nvPicPr>
          <p:cNvPr id="3077" name="Picture 5" descr="http://www.freegreatpicture.com/files/94/28600-business-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9555"/>
            <a:ext cx="9135533" cy="14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2013 Telus/Rotman Study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all been breached, whether we know it or not.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presence of data</a:t>
            </a:r>
            <a:r>
              <a:rPr lang="en-US" dirty="0" smtClean="0"/>
              <a:t>, in even what appears to be </a:t>
            </a:r>
            <a:r>
              <a:rPr lang="en-US" b="1" dirty="0" smtClean="0"/>
              <a:t>well-protected environments</a:t>
            </a:r>
            <a:r>
              <a:rPr lang="en-US" dirty="0" smtClean="0"/>
              <a:t>, very often means a </a:t>
            </a:r>
            <a:r>
              <a:rPr lang="en-US" b="1" dirty="0" smtClean="0"/>
              <a:t>user is one click away from doing something very dangerous accidentally</a:t>
            </a:r>
            <a:r>
              <a:rPr lang="en-US" dirty="0" smtClean="0"/>
              <a:t>, and we don’t always know how to manage that.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31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2013 Telus/Rotman Study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organizations having experienced very public breaches allows us to have a very different kind of conversation with the board and with the executive team.</a:t>
            </a:r>
          </a:p>
          <a:p>
            <a:r>
              <a:rPr lang="en-US" dirty="0" smtClean="0"/>
              <a:t>Off-shoring and outsourcing poke more and more holes in my perimeter - the erosion of traditional perimeters is a big concern to me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39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2013 Telus/Rotman Study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number one threat concern - loss of trust in our ability to protect customer data.</a:t>
            </a:r>
          </a:p>
          <a:p>
            <a:r>
              <a:rPr lang="en-US" dirty="0" smtClean="0"/>
              <a:t>Being a custodian of customer data is a driver for security.</a:t>
            </a:r>
          </a:p>
          <a:p>
            <a:r>
              <a:rPr lang="en-US" dirty="0" smtClean="0"/>
              <a:t>Employees are our single greatest threat – it’s not malicious, it’s just not knowing.</a:t>
            </a:r>
          </a:p>
          <a:p>
            <a:r>
              <a:rPr lang="en-US" dirty="0" smtClean="0"/>
              <a:t>We can influence our employees and make them aware, but we can’t control their actions.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2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2013 Telus/Rotman Study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have the controls and tools in place to protect [corporate data on mobile devices]. </a:t>
            </a:r>
          </a:p>
          <a:p>
            <a:r>
              <a:rPr lang="en-US" dirty="0" smtClean="0"/>
              <a:t>Conversely, if we weren’t set up with the right foundational tools like mobile device management then it would be a red herring for us.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33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Introduction – Peter Morin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071109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Who Am I?</a:t>
            </a:r>
          </a:p>
          <a:p>
            <a:pPr lvl="1"/>
            <a:r>
              <a:rPr lang="en-US" sz="2400" dirty="0" smtClean="0"/>
              <a:t>20+ years experience in Information technology – 12 of those in InfoSec.</a:t>
            </a:r>
          </a:p>
          <a:p>
            <a:pPr lvl="1"/>
            <a:r>
              <a:rPr lang="en-US" sz="2400" dirty="0"/>
              <a:t>Senior </a:t>
            </a:r>
            <a:r>
              <a:rPr lang="en-US" sz="2400" dirty="0" smtClean="0"/>
              <a:t>information security consultant for </a:t>
            </a:r>
            <a:r>
              <a:rPr lang="en-US" sz="2400" dirty="0"/>
              <a:t>Bell Aliant</a:t>
            </a:r>
          </a:p>
          <a:p>
            <a:pPr lvl="1"/>
            <a:r>
              <a:rPr lang="en-US" sz="2400" dirty="0" smtClean="0"/>
              <a:t>Been teaching for about 8 years (i.e. SANS, US Federal Government, US Army, etc.)</a:t>
            </a:r>
            <a:endParaRPr lang="en-US" sz="2400" dirty="0"/>
          </a:p>
          <a:p>
            <a:pPr lvl="1"/>
            <a:r>
              <a:rPr lang="en-US" sz="2400" dirty="0" smtClean="0"/>
              <a:t>Worked for KPMG and Ernst &amp; Young</a:t>
            </a:r>
          </a:p>
          <a:p>
            <a:pPr lvl="1"/>
            <a:r>
              <a:rPr lang="en-US" sz="2400" dirty="0" smtClean="0"/>
              <a:t>International Executive board for the High Technology Crime Investigation Association</a:t>
            </a:r>
          </a:p>
          <a:p>
            <a:pPr lvl="1"/>
            <a:r>
              <a:rPr lang="en-US" sz="2400" dirty="0" smtClean="0"/>
              <a:t>CISSP, CISA, CGEIT, CRISC, GCFA, GCIH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1028" name="AutoShape 4" descr="data:image/jpeg;base64,/9j/4AAQSkZJRgABAQAAAQABAAD/2wCEAAkGBxQSEhQTExMWFhUXGBcXGBgXGBwdGRwYHRcYGBwXHRwfHCggHB0lHR0dITEhJSkrLjAuGSAzODMsNyguLisBCgoKDg0OGhAQGiwkHSQsLCwsLS0sLCwtLCwsLCwsLCwsLSwsLCwsLCwsLCwsLCwtLCwsLCwsLCwsLCwsLCwsLP/AABEIAI0BZQMBEQACEQEDEQH/xAAcAAEAAgIDAQAAAAAAAAAAAAAABQYEBwECAwj/xABJEAACAQMCAwUFAwgHBwMFAAABAgMABBESIQUGMRMiQVFhBzJxgaEUkbEjQlJTYnKSkxWCssHR0tMWJDODosLwFzSzNUNUY+H/xAAbAQEBAAMBAQEAAAAAAAAAAAAAAQIDBAYFB//EADsRAQABAwEEBggFAwMFAAAAAAABAgMRBAUhMUESUWFxkdEGEyIyUoGhwZKx0uHwFCMzQmLxFRZTgrL/2gAMAwEAAhEDEQA/AN40CgUCg6TSqilmYKo3JJwAPMk9KMqaaqpimmMzKlcc9pdtDlYQZ28x3U/iI3+QPxrTN6OW96DSejmpu77s9CPGfDzlS+Je0m9lyEZIh+wuT97Z+mK1Tdql9+x6O6O370TVPbP2jCvXPHbmT37iVvi7Y+7OKwmZnjL6lvRaa37tumPlDAZidyc0dUREcHeGdk3VmU+hI/CjGqimrdVESlLPmq8i9y5l+DNqH3NkVYqqjhLiu7L0dz3rVPyjH5YWfhftTnTaeJJR5r3G/vB+4VnF6qOL5Go9GLFW+1VNM9u+PtP1XzgPOlpd4VJNEh/Mk7rZ8h4N8jW6m5TU81rNj6rS76qc09cb484+axVsfLKBQKBQKBQKBQKBQKBQKBQKBQKBQKBQKBQKBQKBQKBQKBQKBQKBQVrmznGGxGk9+YjaMH6sfzR9TWuu5FPe+ts3ZF7WzmN1HX5dbT3MHMtxeNmZ+7nIRdkX4Dx+Jya5qqpq4vd6LZ2n0lOLVO/nM8Z/nZuRFR3FAAztUyMpeGTHcQyH+o3+FGmdTZjjXHjDpNZSIMvG6jzZSPxFGVN63XOKaonumHhTLYVQqC58q+0Ke2wk2Zoem576j9lj1+B+8VsouTT3PgbR2BZ1Ga7Xs1/Se+PvHhLbvCeKRXMYlhcMp8uoPkR1B9DXTTVFUZh4bU6a7prk27sYn+cOtm1k0FAoFAoFAoFAoFAoFAoFAoFAoFAoFAoFAoFAoFAoFAoFAoFBSOf+dhagwQEG4I3PURg+J82x0HzPgDquXMbo4vQ7G2NOqn1t3/H/APX7dc/KOzTk8zOxZmLMxySTkk+ZNcz3lFFNFMU0xiIdKMli5c5MubzDKuiP9Y+w/qjq3y29aypomrg+XrtsabSbqpzV1Rx+fV+fY2Nwf2aWkWDLqnbb3jpXPoo/vJrdFmmOO95TVekequ7reKI7N8+M/aIWuz4dFEMRxIg/ZUD8BW2KYjg+Ld1F27OblUz3zllVWlwRQRfEuXLWcflYI29cYb+IYP1rGaKZ4w7LG0NVY/x3Jj6x4TuUvjnssQ5a1kKn9CTdfgGAyPnmtNVn4Zeg0npPXHs6inMdccfDh+TXHFuEzWz6J42RvDPQjzBGxHwrTMTG6Xq9NqrOpo6dqrMfzjHJhUdCV5c4/LZSiSI7dGQ+6w8j/cfCrFU0zmHFrtBa1lvoXI7p5w3ry9xuK8hEsR9GU+8reKn/AM3rroriqMw/ONbormkuzbufKeUx1wk6ychQKBQKBQKBQKBQKBQKBQKBQKBQKBQKBQKBQKBQKBQKBQVrnrmYWMGVwZnyIx5ebn0H1OK13K+jHa+tsjZs629ifcjj5fNoqeZnYuxLMxJJPUk9TXK/R6KKaKYppjEQ6KpJwNyegqMpnG+W1OSfZ2FCzXi5bqsJ6D1fzP7PTz9N9FrnU8Ztb0gmqZtaWcRzq6+7z8GyFXAwNgK6HlJnO+XNEKBQKBQKDD4pwyK5jMcyB1Pn1HqD1B9RWNVMVRiW/T6m7p64rtVYn+cetpjnXkySxbWuXgJ2fxU/ovj8ehrlromnue/2Vti3rY6NW6uOXX2x5KrWL7Kb5S5hexnEgyUO0ifpL/mHUH/E1aappnL5+0tn0a2zNE8Y4T1T5Tzb8s7pZUWRDqRwGUjxBrsiYmMw/M7tuq1XNFcYmN0vaqwKBQKBQKBQKBQKBQKBQKBQKBQKBQKBQKBQKBQKBQKDpPKqKzsQFUFiT0AAySflRlRTNdUU0xmZ3Q+fOa+NteXLzHOn3UB/NQdB+JPqTXFVV0py/T9naKnSaem1HHjPbPPy7kRUdzansw5RCqt5MveO8KnwH6w+p8PTf4brVH+qXjPSDa01TOmtTuj3p6+zz8Gya6HkygUCgUCgUCgUHldWyyIyOoZGGGU9CKkxmMSzt3KrdUV0TiY4S0Tzvyy1jPgZML5Mbenip9R9Rg1yV0dGcP0fZO0qdbZzPvx70ffulXaxfVbL9kfMGC1m52OXiz59WT5+8Pg1brNW/ovI+kugzEaqiOyr7T9vBtKuh44oFAoFAoFAoFAoFAoFAoFAoFAoFAoFAoFAoFAoFAoKP7WOMdjaiFThpyQf3FwW+/IHzNab07sdb0Xo5pPW6mbtXCj854feWmq53vVi5E4D9sulVh+TTvyfujov9Y4HwzWVFPSnD5e2Nd/Saaao96d0d/X8vzw30q4GBsBXY/NZnO+XNEKBQKBQKBQKBQKCG5s4Gt5bPEfe96NvJx0+R6H0JrCunpRh37N1tWj1FNyOHCY64/m+O18+yxlWKsMMpIIPgQcEVxv0+mqKoiqOEvWwvGhkSVDhkYMPiP7qucb2F61Tet1W6+Exh9HcOvFmijlT3XVWHwIziu2JzGX5Tfs1WblVurjEzHgyKrUq3PvG5bdIooDiaeQRq36IyBkeuSB8zVhJlDcTS94c8Ev2mW6R3CyIy59SR1wMZ32wQOuaJwWvjPMttaELPKFY7hQCTjzwAcCouXL8y2ohW4My9kzaQ2572CdOAMg7HrQyjON8426wXPYzr2sY0qcEjtWV9CjbB3U+m1XBlH2HMf2nhrk3YinQL2sgU9zVKQuwGNwMbedEzuYfNvM7RpawRXeHPZ9tKFOQhVcSYI6EEtgb7YoTKX4Rc5ubcC/7VTbg9mUIMnvfls9B8PSis5+dbESGI3C6gcE4OnPTGrGPrUwZhlcZ5jtrTSJ5QpbcDBJx54AOB60MoPlfjj3HELtRL2kCqrRAY0gHTuDjPn1qkSkufb6SCxmkico6mPDDGRmVFPUY6EipBPB04fzLDHDbi4nCyvAsh1Z3GkktkDHgdqplkWHNlpMsjpMCIlLPkMCFH52CMkfCpgyq3KPMD3V7IZLshdb9lAF7rphsHPhgYO+5qpErInOtiZOyFwurOM4OnPT3safnnFMLmGfxDjlvA4jllVGKlwDn3RnJzjHgahljpzVaFI3MwCyatBYEZ0nDdRtj1pgy8LfnSydXYXC4QZbII2zjIyO9v5edMGYZvCOP29yjPDIGVPezkafHJzjA9fShlgwc72LyCNbhck4BIYKT094jFXBmETzHziIb6CJZlWJSwuBpzp2BG+M/dTBMpOyvNfEG03epDCGW30nYEIRJnGPHp+1UOb0m50slk7I3C6gcHY6QfItjH1pgzDN4hzBbQOElmVGZS4znBUZOc4x4Gi5Y/D+bbObOidduurK/dqAz0omWrfarxDtb5kztEqp6ZPeJ+uPlXJdnNT9D9HbHq9HFXOqZn7R+Sn1g+63R7KOF9lZ9qR3pmLeulcqo/E/1q6LMYpz1vAekeq9bqvVxwojHznfP2j5LrW558oMK94xbwnEs8UZ8ndQfuJzQy4s+MW8xxFPE58ldSfuBoZZ1B5yXCKcMyg+RIFAjmVvdYH4EGg7swAydhQRkvMlopw11AD5dqv132omWbaXsco1RyI480YMPvBor3oOGYAZJwPM0FaveV+HSyNI6IXc6mPaEZPicBsVhNumZzh9O1tnWWqIoor3RujdHkxr7k/hkMZlkiAQY31uevTGDvmp6qnqbP+va7/yfSPJN8uNB2IS2/wCGhK6TqypznHe38azimIjEPm379d+ublyczPFKVWpRPaDtd8MY9O3H/wAkVWGMrTxzjcNoqvMSAzBBhSdyCfD4VFmVJsbi4/pS+eG3SdxpTvyBNKYAGMg5zj6VU5oHj3DJbexmEiqga7V1RHDBcxy5G3TGw+VEbA45wmGDh1ysUSJ+QfcKMnCNgk4yTudz5mjLkrboBy9kAZIGTjc/7z405pydeYYxjguw3aEHbqMw7HzoTyenNMhj4k5TYrYylcbY7snShPFg8Ns7qbhawR2sXZNlhKZVBz2mdRUjY7aevShyZXLVsTxVEnAZ4rOMb4YagkQyD0PvMc+tCOKR5Vt1j4tfqgAUKhAHQZ0MfqTRY4pP2mf/AE2f4xf/ADR0gngqsEKvf8JVlDD7KhwRkZCTMPuIB+VES/DIVHHLlQoANuMjG2/Y529acjmheBnTacXZQNQeQA43AOsHHlsaHWzbmwj/AKAU6RnQsmcb6jIMn7jj4U5nJjzQLc3nChMNQa2RmB3BIVm38xkUElzrZRi74ZGI1EZlPcAAX34ydhtvSCXWazjPHkBRcdjrxgY1BWAbHnj8BTkc2Hw4QpccYEuVhwNQTY4JbIHqScfOh1ozma4kfhsYjtRDaKy9mzuGkfIbBwBtnJJPjVSeCyc0RL/SfDu6O9rzt12HXzqLPFhcTkMfFL1k2K2MhXHmEQjFDmcJsYzwGQlRkrK5ON9SudJz5jSKczkjeFjtbvhAkAYdhjDb50GfT/ZB+VBFe0iJV4hKFAAxGdh4lFyasJPFA8w3HaXU7/pSyH5ajj6V8+ZzMy/WNFb9XprdPVTH5I8DPSpLqfSfC7URQxRjoiKv3ACu6mMRh+Tai7N27VXPOZnxZVVpa89o/N7wt9lt20vjMjjqARsi+RxuT8KsQxmWveE8Inu3KwoXbqxzsM+LMTjf1671WLtxjgU9oVE8ZTPunIIPwYEjPpRcL17NubXdxazsWyD2Tt72QMlCfHbcE+WPKpMLEoT2rj/fv+Un4tVhJSnsbHfuf3Y/xepK0oHnvmOS5uJI9REMbsioOh0nBc+ZJGRnoKsJMvLhXJV3cRCaNF0NnTqYAnw2H+OKZMIqGWa1mypaKVDg+BBHUHwI9OhojeXK3F/tdtHNjDEEMB0DA4OPTx+dYs4V/wBq/E+ztRCD3pmAP7i4Y/XSPmasFTT+keVVg2/yYy33DVhdiGiPZ5HUBfd+Wg6fvqMo3ws/B+GCBSA2oscnbAA8FUeAHqSd+tRUhRUJzZy8L2EJq0OjB43xnDeo8j/gfCiTCF/2UuriWJr65SSOE6giLjURjdjgeW/92aphlcQ5cuEunurOaNGlULIkikqSMDUMeO34+eKGEfc+z9mszB247V5u2kkK7FtLLgAH9r8aZTC38TsRNBJCTgSRsmfLUpGflUZKrbcoXH2GWzkuEKtoEWEPcxJrbPic7fCrljhm8S5VaUWGJFH2UoW7p72kx9N9vd+tFw973lrtb77SzjQYWhZMHJBDAnOfWhjehByZd9gbL7VH9l1ZzoPa6dWrT1x13/8AMUymGbxPlGRZoZ7KVYnjjWLDjKlFGkfTbp4DpimVwyOWeWJLa4muJZxK0qjPdwdWQSeuMZ6DyxQiElzVwg3drJArBC+jvEZA0ur9PlioSiYOUmW5s5+1XFtCIiuk5YhZFyDnb3vpVyYZtty+y8QlvNYKvGI9GNwe5vnP7P1oY3vDgPKvYrdpI4dblmJAGMK2oEdTvv1oRCIPJl2YRZtdp9lDZ2T8rp1atPl1/wDPCmUwm7nlrN5bXCOFSCPswmDkjDAYOduv0ouHpx7gDXFxazBwogcsQRktupwDnbpUJhw3L7HiIvdY0iLs9GN8775z60Mb0fJyYXe/LSjF0BjC7oVbUCd998eVXJhH3HJV3NbLbTXUeiIDslVDg42Gs9dlyBjz8aZTCR45yxcTG0lS4RbiBcFindZjjvAeHQ7etFwyLbllvtrXUkiuHgELLpxk4QM3XGDg7etDCJ/2Mu1ia0jukFqzE7oTIFJBK56fXz+FMphKHlPTd2k0bgR20fZhCMse64znOPzvLwplcIvmrkJ7u5edZ1QMFGkoSdlA65plJhp5mycnxrgfsMRjcyuErmeEecif2hUadTOLNc9k/k+k6735MUHzzx24MlzO56tLIflqOB8hgfKsmttf2W2qpYq4G8juzH4MUH0H1qSzpT3HuDR3kJhl1aSQ2VIDAg9QSD8OnQmoTCC4d7PbaCVJUkm1IwYZZcZHge50PSrkwpXtW/8Aff8AKT8WqwxlKexz37n92P8AF6krSrHOnBJLW5k1Kezd2aN/AhiW05/SGcEemasJLjgXN91aLojcFOoRxqUfDoR8AaYMrhwn2oISBcw6fN49x8Sp3x8CamF6TYNncpKiyRsGRhkMOhFRk017SeJ9veuoPdhAjHxG7H+I4/q1lDCXpfcA08IhuMd7tWdv3H7g/sofnQxuZHsp4n2d00JPdmXA/fXLD6avpUkht+ozKCA5t5i+xrGEj7SaVtEaZwCdhk/MgY9aJMoqLmm6guIYb2CNFmOlHjYnDHAwck53IB6dfGqmV0zUZOM0HCuDuCD8KCF5W5g+2LK3Z6OzkMeNWc4AOeg86JE5TWsZxkZ8s70Vzmg4EgxnIx552oOQc70HCOD0IPwNB2oKVzNzw1rddisSuiiMysScrqP3e6QfnVwxmV0DeNRk5zQdS4zjIz5UFO4dzTdXNo80FujSrN2ejVsVCglskjfJq4Y5SvF+Yvs89rCY9RnOCdWNJyo6YOev0qLlOM4G5IA9aK5B8aDyublY1ZmOyqXPngDJOKCK4Jx/t3KGIoe9jvBh3SoYHHQjUvn1okSm6KUCgUHzNcxaHZT1Viv3HFcL9doq6dMVRzjLtYy6JY3PRXVvuINRjep6duqmOcTH0fSwNd78kc0GgebLAwXk6Ef/AHGZf3WJZfocfI1kwlsP2V8aja3+zMwEkbMQDtqViWyPPBJH3edSViUnzzzQLOEdmyGdiNKnfC57zEA9MbfE0hZlVeXeeb25uYYcRYdxqwhzoG7H3v0QaYSJlHe1b/33/KT8Wqwk8Up7HPfuf3Y/xepK0pm59oNg4KSJIw6FWjBHzBNMGYcQ8ocOvYhNArIGHWNiMHyKnKgjyxTJiJa15k4ULW4eESCQLjvD1GcHyIqpK7ezripg4fdyMe5ExK5/SKL3R8Tj5tUlY4NbyyFiWY5LEkn1JyT99VivV7z3DJaG0FswXsxGDrG2AAp6eBAPyqYZZUqyumikSVPeRgw+IOarF9EWVyssaSKcq6qw+BGRWLY9qCsc78vSXSxSQOFmhbWmeh3B6+BBAI8KsJMIq15pdJooeJWgRyQElwCurIAI643xup222FEz1sbhl39iu+KRknHZtcJny97A/jA/q0OCFewkj4baORI8LymW4CE6ihwFyfLSD6ZIonJN8ucKs7iaX7LPi3ki0yW+XD5yDrBY56jqM9TvvRYRXKtusNrfXa5EsLSxxnJwAVABI6E5PU0SEbL9n+yRyRCc32Vcy6ZNyWyRn3SAPHxx6mqLBfwfauKWySFlWS2VpFUlSe67FdtwCevpUXm8eA8uRSX15aMZPs8eGEYdgCxxgkg5OAT9M5xQxvR9mtweF3UcJdhHc6SF97stO4GN8asEgevrROSZ5Yhs3u4ZLGXsSqkSwPr1Pt6nBI6nGegosNjscbmoyaiV47q34pM8iLJK4Mas6hisZDgAE53GF+VVgz+ZeImbg9nJk57SNGPjqRZEP1Gac1nglufWP2rhm5/4p/tQ0glGcu8JTiF1fTTs5ZJNMRVipTvOARjyAXHzoRvV/deDzDO4vMHHn2YzVTknuceDRNfWWQ3+8FRJ3j4CNBj9HbyqLLI/oyO64m1nLqa3tYVCR6mAJ0x7kggk9/rn80UOaLndoYOK2YZjHEY2jySSoMq5APwI+4+dBaeReXEWKG6Z3eWSBVOo5UIwUhAMdAAB99JWIWPh/CIYCTGmkkYzknA66RknA9BtUXDOoFAoFB8985WnZX1yn/7GYfBu+Poa4qoxVMP1DZd31ujt1f7Yjw3fZDVi730PypfiezglznKAH95e631BrtonNMS/Ldo2PUaq5b6p+k74+iWrJxKzznykl8oYEJMowreBH6LemfHwq5SYy1df8n3sRw1u7Y6NH3wfUY3+8Crljh52fKl5KcLbSb+LjSPiS2KGG0OSOTxZAySEPOwwSPdVf0Vz19TUmWUQrntE5buri77SGEunZoMhlG4LZG7A+NISYSHsx4FcWzTmeIxhgmnJU5wWz0J8xSSGJzn7P3eRp7TB1Es8ROO8dyVJ23Pgcf3UyTCl/wBBXsZIEFwpPXSrb/NdjVRm8M5GvZmGYjGvi8hx9PeJ+XzpkxK38z8tSxWMVnZxNIC+uVsqCSN8nJHU4+AQVFmEDyvyHM1wv2uBlhAYtlxucYC5RtQ3OflVykQvH/p/w/8A/HP82X/UqZZYhr/jnIl0txKIIGaHVmMhl907gd5s7dN/KrljhsL2fwTxWoiuIyjRsQuSpyh3HQnoSR8hUllCy1FVTnfhtyzW9xa5ZoWy0YbGtcqfPB6Yx67VYSUTxOC74nLbq9o1vFE+t2dhk9MgDY+GPnviicWJ7VLJu3geM96dTAQOp7ykD4d76UglZOYLe6gS0NoGeOHCyRLgF4wFA6+Wkjb9KiyjuC8Olm4l9s+ym2iWMqQ2AzucjOkfEb/sjr4E5sLgXBrlUvLKSAqkxlZZtQ0gkYXYbkEgGhDtby8RFrFZR20kUqEIZ9S6AinqDvnbA+/4UN6TfhM39LQTaWaNYNDSbY1aXG++cnI8PGhzenAOGSpxK9meMiOQLoY4w2NPTfNF5oPhnCb+C1uDCjJL9q7QLlcvHpwQOo3PwO1E3ss2U15fW04s2tlhOqR30hn6ELtu3iM+THpQ5rVzP2n2ScQqWkZCqhcZy3dzufAHPyqLKvcuciW4tovtEAMxUlyS2QSSQNmxsMD5VcpEK9/s3d/YJrfsmzFcCWPcd9MMp07/ANb50MbklxOO8vJrKVrNolhkGrLAtuULNjbCjT8aG93sba7sLq6EVqZ4521xsGACnLEavId7Bz+iMUOCJPLV3/RksJhYym616cjJXswNXXpmhjcsPOfDbgyWM8MJl7A5ZAQD+YfH4EZ3oS87i3ube9+3patIs8KrLErDWj4UY9fdXcevzDBfl+5kt+ITvCVmuWTRECCwRZAd/DOP7NDC7ctW7R2lujjSyxRqwPgQoBFRYSVFKBQKBQai9sXDdNxFOBtImk/vIf71I/hNc16MVZe49GNR0rFVmeNM5+U/vH1a/rU9O2n7HuMZWS1Y7g9onwOAwHwOD/WNbrNXGl430n0mKqdRTHHdP28vk2VXQ8kUCgUCgUCgUCgUCg4JoNWcS9qcqyyLFFG0YYhWOrJAONWx8etc03pzuezsejFuq1TNyqYqmN8bt3Yxv/Va4/Uxf9X+NT11Tb/2vp/jq+nk2Zy/dyTW8UsqhXdQxVc4AO46+OMV0UTM0xMvI621btX6rducxE4zPZx+qRrJylAoK8nKUX2r7U7yyOGLIrtlEJ/RGNgPAUymFhopQKBQKBQKDE4tfCCGWZukaM2PPA2HzO3zrGqqKaZmW/TWJv3qbVPGqYh24YW7GMucuUUsemWwM/WrHDemo6PrauhG7M47mTVaSgUCgUCgUCgUCgUCgUCgr/PXBftdnIijLr+Uj89S52HxGR8613KelS+nsjWf0uqprn3Z3T3T5cWgq5H6YzOD8Re2mjmT3kbPxHQr8CCR86sTMTmGjVaejUWarVfCY/4n5TvfQnB+JJcwpNGcq4z6g+Kn1B2rspqiqMw/LtVpq9PdqtV8Y/mfmzayaCgUCgUCgUCgUCgpHtP5kFvB9njP5WUYODusfQn4n3R8/KtN2vEYh6H0f2dN+966uPYp+s/tx8Gma53vkxylwY3l1HD+bnU58kHX7+nxIq009KcODaWsjSaaq5z4R3zw8/k+hFGBgdK7X5fM53y5oMO8WfP5JoguPz1YnO/iGG3SpOeTfamxj+5FWeyY+8SxHS98Hth/UkP/AH1j7XY3xVo+dNfjHk6GO/8A1lr/AC5P9Snt9i9LQ/DX+Kn9Lq0XEPCW1/lSf6lT2+xlFWg501/ip/S6tFxHwltP5Un+pT2+xYq2fzpufip/S6dnxP8AWWf8uX/PT+52Muls34bnjT5OOy4n+ss/5cv+escXeuPCfM6WzfhueNPk6vHxTwksj8UlH/fTF3rjwnzWKtmc6bnjT5Opj4r+nZfwy/5qYu9ceE+bLpbK6rnjT5OnYcW/W2f8ElMXeuGXT2V8NzxpVnnWLiUghtZHgYXD4AiDAkrhu9q/NGx28qwuRX7s8319lVbOtzXqLcVR0I/1Ynju3Y5zwWRIOL4GZbPP7sn/APKzxd64fJmvZOd1Nzxpe6R8U8Xsv4JT/wB1MXeuPCfNrmrZfKm540+Tt2XE/wBZZ/y5f89MXeuPCfNj0tm/Dc8afI7Lif6yz/ly/wCemLvXHhPmdLZvw3PGnyegh4j4y2n8qT/UqxFznMMZr2f8Fz8VP6XPY8R/W2n8qT/Vq+32HT2f8Fz8VP6QQ8Q/W2n8qT/Vp7fYnT2f8Fz8VP6Xp2V9+stv5cn+pV9rsY9LQ/DX+Kn9II779Zbfy5P9Sntdh0tF8Nf4qf0sy0WfV+UaIrjoisDn4ljt8qsZ5tFybGP7cVZ7ZjyZtZOcoFAoFAoNL+0/ls28/boPyUxzt0WTqV+B6j5+VctyjoznlL3/AKP7RjUWfU1z7dP1jlPy4T8lKrW9AtHIvNjWMmlstA576jqD01j18x4j5VlRX0Z7HxtsbKjW2807q44T19k/zc3ha3KSoskbBkYZVh0IrriYmMw/PLluq3VNFcYmOMPWqwKBQKBQKBQKCC5s5mjsYtTYaQ/8OPO7HzPko8T/AH1hXXFMPo7N2bc1tzo07qY4z1fu0RxO/e4leaU5dzkn6AD0AwB8K5MzO+X6Rp7FFi3Fq3GIhjVG5uz2a8t/ZbftJBiWYBiD1VOqr6HfJ9TjwrqtUYjMvz3b20f6m/0KJ9ind3zzny/dca2vhFAoFAoFAoFAoFAoFBGTcPL3ccxHdijcL+/Iw1H5Kv8A1VjNOasuum/FGmqtRxqqjPdTG76z9EnWTkKBQKBQKBQKBQKBQKBQKBQKDE4tw6O5ieGUZRxg+Y8iPIg7ipVTFUYlv02or092Ltud8NB8zcAkspjFIMjqj42ZfMevmPCuOqmaZxL9L0Gvt6y1Fyjjzjqn+cETUdqw8p83TWLYXvxE96Mnb4qfzT9PSsqa5p4Pl7S2TZ1tOZ3V8qvPrhuPl/me3vFzE41Y3jbZx8vEeoyK6aa4q4PB63Zuo0lWLlO7rjhP86pTNZuAoFAoFBwTQUrmv2hw24KQFZpemQcxqfUj3vgPvFaa7sRup4vQ7O2Be1ExXe9mj6z3Ry75ai4nxGS4kaWVy7t1J/ADwHpXPM5nMvcafT27FuLduMRDFo3Ng+zTk8yst3Ov5NTmNT+ew/OP7I+p9BvttUZ3zweY29teLVM6e1PtTxnqjq75+kNuV0vDlAoIbmq5dYVSJ+zlmkSNH27uTqZt/JFaiSxLTj8jRWuiNZJJUctl9KhowA+cKfzsiqZZr8SMli1wmULQGQeJU6C3XxwahyQXEbyUaWknlhjNvEYpkXVGJSCXabCnb3euFxnfNVGTzBxeRLiLRIBHEI3nAxh1lkEY/hAZ/lRZl7YmuJbkxztGYJUjjUY7M4jjkYuMZbVrK9dgBjBoPDinFZReqEkAiQpC6nGDLKjlWPjsey/jNDmlOBxTp2hmLEZyoYgnx8idv/ABUIR/AnlaKG8adirxtLLG2Cull1qEAHdK7DruM5yapDztectcbuI0ZlSJwqShv+I4TQxxhXBIyNxv1pgyzGv7gXIR1VU+zu7BXzhgQMglN8dPnn0qDEtL6aSWzwW7NrZpTlxqY4QZbEYDEavDAOSdsYqo9OHcekZIxHE0uIoZJC0g14kJAxhAGYAFj7o8qLlkLzA32nsOzTLGRUHagv3FJDOoU6FbBwck9NqGWJw/jMgitpJyct2zNoYYKojNlhoHlsBjoDk9KD1bmWRUJe3AfRDIiiTIKyydngtp7rKSM7Eb9aGUpwfiDS9qroEeKTs2CtqU9xHBBwPBx4VCEjRSgUCgUCgUCgUCgUEbx/gkV5EYpRt1DD3lb9JT51jVTFUYl16PW3dJdi5bnvjlMdUtH80crzWL4kGqMnuSAd1vT9lvQ/XrXJVTNM736Hs/adnW0ZonFXOOcecdqEqPou0UhUhlJBG4IOCD6GolVMVRiqMwt/B/aPeQ4DlZl/bHex6MPxOa2U3ao7XwtV6O6S9vozRPZw8J+2FrsvarbtjtYZEP7OGH4g/StkX45w+Ld9F78f464nvzE/f80mvtIsP1jj/lt/hWXrqXJPo7rvhjxh0m9pViBs0jegQ/34p66llT6Oa2Z3xEfPyyhOI+1gYIgtznwMjY/wClc/jWE3+qH0LHotOf71zwj7z5KVxzm67usiSUhD+YndX4HG5+ZNaqq6quMvQaTZOl0u+3Tv653z+3ywg6j6JUGwORuQGmKz3SlYuqxnZn9T4hfqfh120Wulvng8xtfb1NqJtaec1c55R3dc/SG20QAAAAADAA6AeQrqeImZmczxdqIUCgj7/hKTSRvJhljD4RgCpZgBqOfEDIHxNBj2XAEidWViFVpmVAAAO1IJUegIJHxomHvBwkLai11HSIuy1eONOnPlmhhhXPLhYMqTuiyRJDINKnKqCupc+6xBIPUdNtqGHM/K0LrOHAYyrpDFQWjURiNQhIyMY1Z8zQw4n5dLF/y7BJezMyhV77IFUkHqupVUH0G2KGHM/LETrLq/4kkna9rpGtWDKygHyXSB8qGE5iioK05aC6FaVnijEgjjIA0hwVwWG7aVJUeh3yd6Jgh5cIj7N53cBYkXYABY3DgkDYscAFvQbChhnXXDdcwlDkfk3iZcAghiDnPUEEUHnacFWMwkOT2UJhGw3B0d4+vd+tDDDi5Z0BQk7oOzijfAGWWNiRg9VJyQceB8OtDDtbcuaJVkEx0rLLKFKr1l1FgW6n3tj4Dbehh2g5dUJGjSFlj7UAYAysildJx5ZO9DDzj5Z2xJOznTCikqowkT9oBgdWY9T6DAFDCVsrERvMwJPayCQ58CI0jwPkmfnRWXQKBQKBQKBQKBQKBQKDxu7VJUKSKHRtirDINSYid0s7d2u3VFdE4mOcNaczezAjL2ZyOvZOd/grHr8G++tFVnHuvXaD0licUaqP/aPvHl4Nd31jJC2iWNkbyYY+7zHqK0zu3S9TZv271PSt1RMdjHo2lAoFAoFBL8D5Zubs/kYjp8XbZB8z1+AyatNM1cHDq9pabSx/cq39Ub58PNtPlX2fQ2uJJcTTDcEjuKf2V8T6n5YrootRG+Xjdo7fvanNFv2aPrPfP2j6rnW18AoFAoFAoFAoFAoFAoFAoFAoFAoFAoFAoFAoFAoFAoFAoFAoFAoFAoMe9sY5l0SxrIvk6gj61JiJ4ttq/cs1dK3VMT2ThUuJezOzkyY9cJ/ZbK/c2foRWqbNPJ9ux6Sau3urxV3xifopHMfI/wBlBIn148NGPrqNaqrfR5vQ6HbX9TMRNGPn+ynVg+89rO37RwucZ8cZo13bnQp6TYXBfZkkoDPcNjY4VADv6lj+FbabOebzGq9JK7c9Gi3Ge2f2hb+F8h2UG/Y9o3nKdX/T7v0rbFqmHwtRtzW3t3T6Mf7d314/VZVUAYAwPIVsfJmZnfLmiFAoFAoFAoFAoFAoFAoFAoFAoFAoFAoFAoFAoFAoFAoFAo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SEhQTExMWFhUXGBcXGBgXGBwdGRwYHRcYGBwXHRwfHCggHB0lHR0dITEhJSkrLjAuGSAzODMsNyguLisBCgoKDg0OGhAQGiwkHSQsLCwsLS0sLCwtLCwsLCwsLCwsLSwsLCwsLCwsLCwsLCwtLCwsLCwsLCwsLCwsLCwsLP/AABEIAI0BZQMBEQACEQEDEQH/xAAcAAEAAgIDAQAAAAAAAAAAAAAABQYEBwECAwj/xABJEAACAQMCAwUFAwgHBwMFAAABAgMABBESIQUGMRMiQVFhBzJxgaEUkbEjQlJTYnKSkxWCssHR0tMWJDODosLwFzSzNUNUY+H/xAAbAQEBAAMBAQEAAAAAAAAAAAAAAQIDBAYFB//EADsRAQABAwEEBggFAwMFAAAAAAABAgMRBAUhMUESUWFxkdEGEyIyUoGhwZKx0uHwFCMzQmLxFRZTgrL/2gAMAwEAAhEDEQA/AN40CgUCg6TSqilmYKo3JJwAPMk9KMqaaqpimmMzKlcc9pdtDlYQZ28x3U/iI3+QPxrTN6OW96DSejmpu77s9CPGfDzlS+Je0m9lyEZIh+wuT97Z+mK1Tdql9+x6O6O370TVPbP2jCvXPHbmT37iVvi7Y+7OKwmZnjL6lvRaa37tumPlDAZidyc0dUREcHeGdk3VmU+hI/CjGqimrdVESlLPmq8i9y5l+DNqH3NkVYqqjhLiu7L0dz3rVPyjH5YWfhftTnTaeJJR5r3G/vB+4VnF6qOL5Go9GLFW+1VNM9u+PtP1XzgPOlpd4VJNEh/Mk7rZ8h4N8jW6m5TU81rNj6rS76qc09cb484+axVsfLKBQKBQKBQKBQKBQKBQKBQKBQKBQKBQKBQKBQKBQKBQKBQKBQKBQVrmznGGxGk9+YjaMH6sfzR9TWuu5FPe+ts3ZF7WzmN1HX5dbT3MHMtxeNmZ+7nIRdkX4Dx+Jya5qqpq4vd6LZ2n0lOLVO/nM8Z/nZuRFR3FAAztUyMpeGTHcQyH+o3+FGmdTZjjXHjDpNZSIMvG6jzZSPxFGVN63XOKaonumHhTLYVQqC58q+0Ke2wk2Zoem576j9lj1+B+8VsouTT3PgbR2BZ1Ga7Xs1/Se+PvHhLbvCeKRXMYlhcMp8uoPkR1B9DXTTVFUZh4bU6a7prk27sYn+cOtm1k0FAoFAoFAoFAoFAoFAoFAoFAoFAoFAoFAoFAoFAoFAoFAoFBSOf+dhagwQEG4I3PURg+J82x0HzPgDquXMbo4vQ7G2NOqn1t3/H/APX7dc/KOzTk8zOxZmLMxySTkk+ZNcz3lFFNFMU0xiIdKMli5c5MubzDKuiP9Y+w/qjq3y29aypomrg+XrtsabSbqpzV1Rx+fV+fY2Nwf2aWkWDLqnbb3jpXPoo/vJrdFmmOO95TVekequ7reKI7N8+M/aIWuz4dFEMRxIg/ZUD8BW2KYjg+Ld1F27OblUz3zllVWlwRQRfEuXLWcflYI29cYb+IYP1rGaKZ4w7LG0NVY/x3Jj6x4TuUvjnssQ5a1kKn9CTdfgGAyPnmtNVn4Zeg0npPXHs6inMdccfDh+TXHFuEzWz6J42RvDPQjzBGxHwrTMTG6Xq9NqrOpo6dqrMfzjHJhUdCV5c4/LZSiSI7dGQ+6w8j/cfCrFU0zmHFrtBa1lvoXI7p5w3ry9xuK8hEsR9GU+8reKn/AM3rroriqMw/ONbormkuzbufKeUx1wk6ychQKBQKBQKBQKBQKBQKBQKBQKBQKBQKBQKBQKBQKBQKBQVrnrmYWMGVwZnyIx5ebn0H1OK13K+jHa+tsjZs629ifcjj5fNoqeZnYuxLMxJJPUk9TXK/R6KKaKYppjEQ6KpJwNyegqMpnG+W1OSfZ2FCzXi5bqsJ6D1fzP7PTz9N9FrnU8Ztb0gmqZtaWcRzq6+7z8GyFXAwNgK6HlJnO+XNEKBQKBQKDD4pwyK5jMcyB1Pn1HqD1B9RWNVMVRiW/T6m7p64rtVYn+cetpjnXkySxbWuXgJ2fxU/ovj8ehrlromnue/2Vti3rY6NW6uOXX2x5KrWL7Kb5S5hexnEgyUO0ifpL/mHUH/E1aappnL5+0tn0a2zNE8Y4T1T5Tzb8s7pZUWRDqRwGUjxBrsiYmMw/M7tuq1XNFcYmN0vaqwKBQKBQKBQKBQKBQKBQKBQKBQKBQKBQKBQKBQKBQKDpPKqKzsQFUFiT0AAySflRlRTNdUU0xmZ3Q+fOa+NteXLzHOn3UB/NQdB+JPqTXFVV0py/T9naKnSaem1HHjPbPPy7kRUdzansw5RCqt5MveO8KnwH6w+p8PTf4brVH+qXjPSDa01TOmtTuj3p6+zz8Gya6HkygUCgUCgUCgUHldWyyIyOoZGGGU9CKkxmMSzt3KrdUV0TiY4S0Tzvyy1jPgZML5Mbenip9R9Rg1yV0dGcP0fZO0qdbZzPvx70ffulXaxfVbL9kfMGC1m52OXiz59WT5+8Pg1brNW/ovI+kugzEaqiOyr7T9vBtKuh44oFAoFAoFAoFAoFAoFAoFAoFAoFAoFAoFAoFAoFAoKP7WOMdjaiFThpyQf3FwW+/IHzNab07sdb0Xo5pPW6mbtXCj854feWmq53vVi5E4D9sulVh+TTvyfujov9Y4HwzWVFPSnD5e2Nd/Saaao96d0d/X8vzw30q4GBsBXY/NZnO+XNEKBQKBQKBQKBQKCG5s4Gt5bPEfe96NvJx0+R6H0JrCunpRh37N1tWj1FNyOHCY64/m+O18+yxlWKsMMpIIPgQcEVxv0+mqKoiqOEvWwvGhkSVDhkYMPiP7qucb2F61Tet1W6+Exh9HcOvFmijlT3XVWHwIziu2JzGX5Tfs1WblVurjEzHgyKrUq3PvG5bdIooDiaeQRq36IyBkeuSB8zVhJlDcTS94c8Ev2mW6R3CyIy59SR1wMZ32wQOuaJwWvjPMttaELPKFY7hQCTjzwAcCouXL8y2ohW4My9kzaQ2572CdOAMg7HrQyjON8426wXPYzr2sY0qcEjtWV9CjbB3U+m1XBlH2HMf2nhrk3YinQL2sgU9zVKQuwGNwMbedEzuYfNvM7RpawRXeHPZ9tKFOQhVcSYI6EEtgb7YoTKX4Rc5ubcC/7VTbg9mUIMnvfls9B8PSis5+dbESGI3C6gcE4OnPTGrGPrUwZhlcZ5jtrTSJ5QpbcDBJx54AOB60MoPlfjj3HELtRL2kCqrRAY0gHTuDjPn1qkSkufb6SCxmkico6mPDDGRmVFPUY6EipBPB04fzLDHDbi4nCyvAsh1Z3GkktkDHgdqplkWHNlpMsjpMCIlLPkMCFH52CMkfCpgyq3KPMD3V7IZLshdb9lAF7rphsHPhgYO+5qpErInOtiZOyFwurOM4OnPT3safnnFMLmGfxDjlvA4jllVGKlwDn3RnJzjHgahljpzVaFI3MwCyatBYEZ0nDdRtj1pgy8LfnSydXYXC4QZbII2zjIyO9v5edMGYZvCOP29yjPDIGVPezkafHJzjA9fShlgwc72LyCNbhck4BIYKT094jFXBmETzHziIb6CJZlWJSwuBpzp2BG+M/dTBMpOyvNfEG03epDCGW30nYEIRJnGPHp+1UOb0m50slk7I3C6gcHY6QfItjH1pgzDN4hzBbQOElmVGZS4znBUZOc4x4Gi5Y/D+bbObOidduurK/dqAz0omWrfarxDtb5kztEqp6ZPeJ+uPlXJdnNT9D9HbHq9HFXOqZn7R+Sn1g+63R7KOF9lZ9qR3pmLeulcqo/E/1q6LMYpz1vAekeq9bqvVxwojHznfP2j5LrW558oMK94xbwnEs8UZ8ndQfuJzQy4s+MW8xxFPE58ldSfuBoZZ1B5yXCKcMyg+RIFAjmVvdYH4EGg7swAydhQRkvMlopw11AD5dqv132omWbaXsco1RyI480YMPvBor3oOGYAZJwPM0FaveV+HSyNI6IXc6mPaEZPicBsVhNumZzh9O1tnWWqIoor3RujdHkxr7k/hkMZlkiAQY31uevTGDvmp6qnqbP+va7/yfSPJN8uNB2IS2/wCGhK6TqypznHe38azimIjEPm379d+ublyczPFKVWpRPaDtd8MY9O3H/wAkVWGMrTxzjcNoqvMSAzBBhSdyCfD4VFmVJsbi4/pS+eG3SdxpTvyBNKYAGMg5zj6VU5oHj3DJbexmEiqga7V1RHDBcxy5G3TGw+VEbA45wmGDh1ysUSJ+QfcKMnCNgk4yTudz5mjLkrboBy9kAZIGTjc/7z405pydeYYxjguw3aEHbqMw7HzoTyenNMhj4k5TYrYylcbY7snShPFg8Ns7qbhawR2sXZNlhKZVBz2mdRUjY7aevShyZXLVsTxVEnAZ4rOMb4YagkQyD0PvMc+tCOKR5Vt1j4tfqgAUKhAHQZ0MfqTRY4pP2mf/AE2f4xf/ADR0gngqsEKvf8JVlDD7KhwRkZCTMPuIB+VES/DIVHHLlQoANuMjG2/Y529acjmheBnTacXZQNQeQA43AOsHHlsaHWzbmwj/AKAU6RnQsmcb6jIMn7jj4U5nJjzQLc3nChMNQa2RmB3BIVm38xkUElzrZRi74ZGI1EZlPcAAX34ydhtvSCXWazjPHkBRcdjrxgY1BWAbHnj8BTkc2Hw4QpccYEuVhwNQTY4JbIHqScfOh1ozma4kfhsYjtRDaKy9mzuGkfIbBwBtnJJPjVSeCyc0RL/SfDu6O9rzt12HXzqLPFhcTkMfFL1k2K2MhXHmEQjFDmcJsYzwGQlRkrK5ON9SudJz5jSKczkjeFjtbvhAkAYdhjDb50GfT/ZB+VBFe0iJV4hKFAAxGdh4lFyasJPFA8w3HaXU7/pSyH5ajj6V8+ZzMy/WNFb9XprdPVTH5I8DPSpLqfSfC7URQxRjoiKv3ACu6mMRh+Tai7N27VXPOZnxZVVpa89o/N7wt9lt20vjMjjqARsi+RxuT8KsQxmWveE8Inu3KwoXbqxzsM+LMTjf1671WLtxjgU9oVE8ZTPunIIPwYEjPpRcL17NubXdxazsWyD2Tt72QMlCfHbcE+WPKpMLEoT2rj/fv+Un4tVhJSnsbHfuf3Y/xepK0oHnvmOS5uJI9REMbsioOh0nBc+ZJGRnoKsJMvLhXJV3cRCaNF0NnTqYAnw2H+OKZMIqGWa1mypaKVDg+BBHUHwI9OhojeXK3F/tdtHNjDEEMB0DA4OPTx+dYs4V/wBq/E+ztRCD3pmAP7i4Y/XSPmasFTT+keVVg2/yYy33DVhdiGiPZ5HUBfd+Wg6fvqMo3ws/B+GCBSA2oscnbAA8FUeAHqSd+tRUhRUJzZy8L2EJq0OjB43xnDeo8j/gfCiTCF/2UuriWJr65SSOE6giLjURjdjgeW/92aphlcQ5cuEunurOaNGlULIkikqSMDUMeO34+eKGEfc+z9mszB247V5u2kkK7FtLLgAH9r8aZTC38TsRNBJCTgSRsmfLUpGflUZKrbcoXH2GWzkuEKtoEWEPcxJrbPic7fCrljhm8S5VaUWGJFH2UoW7p72kx9N9vd+tFw973lrtb77SzjQYWhZMHJBDAnOfWhjehByZd9gbL7VH9l1ZzoPa6dWrT1x13/8AMUymGbxPlGRZoZ7KVYnjjWLDjKlFGkfTbp4DpimVwyOWeWJLa4muJZxK0qjPdwdWQSeuMZ6DyxQiElzVwg3drJArBC+jvEZA0ur9PlioSiYOUmW5s5+1XFtCIiuk5YhZFyDnb3vpVyYZtty+y8QlvNYKvGI9GNwe5vnP7P1oY3vDgPKvYrdpI4dblmJAGMK2oEdTvv1oRCIPJl2YRZtdp9lDZ2T8rp1atPl1/wDPCmUwm7nlrN5bXCOFSCPswmDkjDAYOduv0ouHpx7gDXFxazBwogcsQRktupwDnbpUJhw3L7HiIvdY0iLs9GN8775z60Mb0fJyYXe/LSjF0BjC7oVbUCd998eVXJhH3HJV3NbLbTXUeiIDslVDg42Gs9dlyBjz8aZTCR45yxcTG0lS4RbiBcFindZjjvAeHQ7etFwyLbllvtrXUkiuHgELLpxk4QM3XGDg7etDCJ/2Mu1ia0jukFqzE7oTIFJBK56fXz+FMphKHlPTd2k0bgR20fZhCMse64znOPzvLwplcIvmrkJ7u5edZ1QMFGkoSdlA65plJhp5mycnxrgfsMRjcyuErmeEecif2hUadTOLNc9k/k+k6735MUHzzx24MlzO56tLIflqOB8hgfKsmttf2W2qpYq4G8juzH4MUH0H1qSzpT3HuDR3kJhl1aSQ2VIDAg9QSD8OnQmoTCC4d7PbaCVJUkm1IwYZZcZHge50PSrkwpXtW/8Aff8AKT8WqwxlKexz37n92P8AF6krSrHOnBJLW5k1Kezd2aN/AhiW05/SGcEemasJLjgXN91aLojcFOoRxqUfDoR8AaYMrhwn2oISBcw6fN49x8Sp3x8CamF6TYNncpKiyRsGRhkMOhFRk017SeJ9veuoPdhAjHxG7H+I4/q1lDCXpfcA08IhuMd7tWdv3H7g/sofnQxuZHsp4n2d00JPdmXA/fXLD6avpUkht+ozKCA5t5i+xrGEj7SaVtEaZwCdhk/MgY9aJMoqLmm6guIYb2CNFmOlHjYnDHAwck53IB6dfGqmV0zUZOM0HCuDuCD8KCF5W5g+2LK3Z6OzkMeNWc4AOeg86JE5TWsZxkZ8s70Vzmg4EgxnIx552oOQc70HCOD0IPwNB2oKVzNzw1rddisSuiiMysScrqP3e6QfnVwxmV0DeNRk5zQdS4zjIz5UFO4dzTdXNo80FujSrN2ejVsVCglskjfJq4Y5SvF+Yvs89rCY9RnOCdWNJyo6YOev0qLlOM4G5IA9aK5B8aDyublY1ZmOyqXPngDJOKCK4Jx/t3KGIoe9jvBh3SoYHHQjUvn1okSm6KUCgUHzNcxaHZT1Viv3HFcL9doq6dMVRzjLtYy6JY3PRXVvuINRjep6duqmOcTH0fSwNd78kc0GgebLAwXk6Ef/AHGZf3WJZfocfI1kwlsP2V8aja3+zMwEkbMQDtqViWyPPBJH3edSViUnzzzQLOEdmyGdiNKnfC57zEA9MbfE0hZlVeXeeb25uYYcRYdxqwhzoG7H3v0QaYSJlHe1b/33/KT8Wqwk8Up7HPfuf3Y/xepK0pm59oNg4KSJIw6FWjBHzBNMGYcQ8ocOvYhNArIGHWNiMHyKnKgjyxTJiJa15k4ULW4eESCQLjvD1GcHyIqpK7ezripg4fdyMe5ExK5/SKL3R8Tj5tUlY4NbyyFiWY5LEkn1JyT99VivV7z3DJaG0FswXsxGDrG2AAp6eBAPyqYZZUqyumikSVPeRgw+IOarF9EWVyssaSKcq6qw+BGRWLY9qCsc78vSXSxSQOFmhbWmeh3B6+BBAI8KsJMIq15pdJooeJWgRyQElwCurIAI643xup222FEz1sbhl39iu+KRknHZtcJny97A/jA/q0OCFewkj4baORI8LymW4CE6ihwFyfLSD6ZIonJN8ucKs7iaX7LPi3ki0yW+XD5yDrBY56jqM9TvvRYRXKtusNrfXa5EsLSxxnJwAVABI6E5PU0SEbL9n+yRyRCc32Vcy6ZNyWyRn3SAPHxx6mqLBfwfauKWySFlWS2VpFUlSe67FdtwCevpUXm8eA8uRSX15aMZPs8eGEYdgCxxgkg5OAT9M5xQxvR9mtweF3UcJdhHc6SF97stO4GN8asEgevrROSZ5Yhs3u4ZLGXsSqkSwPr1Pt6nBI6nGegosNjscbmoyaiV47q34pM8iLJK4Mas6hisZDgAE53GF+VVgz+ZeImbg9nJk57SNGPjqRZEP1Gac1nglufWP2rhm5/4p/tQ0glGcu8JTiF1fTTs5ZJNMRVipTvOARjyAXHzoRvV/deDzDO4vMHHn2YzVTknuceDRNfWWQ3+8FRJ3j4CNBj9HbyqLLI/oyO64m1nLqa3tYVCR6mAJ0x7kggk9/rn80UOaLndoYOK2YZjHEY2jySSoMq5APwI+4+dBaeReXEWKG6Z3eWSBVOo5UIwUhAMdAAB99JWIWPh/CIYCTGmkkYzknA66RknA9BtUXDOoFAoFB8985WnZX1yn/7GYfBu+Poa4qoxVMP1DZd31ujt1f7Yjw3fZDVi730PypfiezglznKAH95e631BrtonNMS/Ldo2PUaq5b6p+k74+iWrJxKzznykl8oYEJMowreBH6LemfHwq5SYy1df8n3sRw1u7Y6NH3wfUY3+8Crljh52fKl5KcLbSb+LjSPiS2KGG0OSOTxZAySEPOwwSPdVf0Vz19TUmWUQrntE5buri77SGEunZoMhlG4LZG7A+NISYSHsx4FcWzTmeIxhgmnJU5wWz0J8xSSGJzn7P3eRp7TB1Es8ROO8dyVJ23Pgcf3UyTCl/wBBXsZIEFwpPXSrb/NdjVRm8M5GvZmGYjGvi8hx9PeJ+XzpkxK38z8tSxWMVnZxNIC+uVsqCSN8nJHU4+AQVFmEDyvyHM1wv2uBlhAYtlxucYC5RtQ3OflVykQvH/p/w/8A/HP82X/UqZZYhr/jnIl0txKIIGaHVmMhl907gd5s7dN/KrljhsL2fwTxWoiuIyjRsQuSpyh3HQnoSR8hUllCy1FVTnfhtyzW9xa5ZoWy0YbGtcqfPB6Yx67VYSUTxOC74nLbq9o1vFE+t2dhk9MgDY+GPnviicWJ7VLJu3geM96dTAQOp7ykD4d76UglZOYLe6gS0NoGeOHCyRLgF4wFA6+Wkjb9KiyjuC8Olm4l9s+ym2iWMqQ2AzucjOkfEb/sjr4E5sLgXBrlUvLKSAqkxlZZtQ0gkYXYbkEgGhDtby8RFrFZR20kUqEIZ9S6AinqDvnbA+/4UN6TfhM39LQTaWaNYNDSbY1aXG++cnI8PGhzenAOGSpxK9meMiOQLoY4w2NPTfNF5oPhnCb+C1uDCjJL9q7QLlcvHpwQOo3PwO1E3ss2U15fW04s2tlhOqR30hn6ELtu3iM+THpQ5rVzP2n2ScQqWkZCqhcZy3dzufAHPyqLKvcuciW4tovtEAMxUlyS2QSSQNmxsMD5VcpEK9/s3d/YJrfsmzFcCWPcd9MMp07/ANb50MbklxOO8vJrKVrNolhkGrLAtuULNjbCjT8aG93sba7sLq6EVqZ4521xsGACnLEavId7Bz+iMUOCJPLV3/RksJhYym616cjJXswNXXpmhjcsPOfDbgyWM8MJl7A5ZAQD+YfH4EZ3oS87i3ube9+3patIs8KrLErDWj4UY9fdXcevzDBfl+5kt+ITvCVmuWTRECCwRZAd/DOP7NDC7ctW7R2lujjSyxRqwPgQoBFRYSVFKBQKBQai9sXDdNxFOBtImk/vIf71I/hNc16MVZe49GNR0rFVmeNM5+U/vH1a/rU9O2n7HuMZWS1Y7g9onwOAwHwOD/WNbrNXGl430n0mKqdRTHHdP28vk2VXQ8kUCgUCgUCgUCgUCg4JoNWcS9qcqyyLFFG0YYhWOrJAONWx8etc03pzuezsejFuq1TNyqYqmN8bt3Yxv/Va4/Uxf9X+NT11Tb/2vp/jq+nk2Zy/dyTW8UsqhXdQxVc4AO46+OMV0UTM0xMvI621btX6rducxE4zPZx+qRrJylAoK8nKUX2r7U7yyOGLIrtlEJ/RGNgPAUymFhopQKBQKBQKDE4tfCCGWZukaM2PPA2HzO3zrGqqKaZmW/TWJv3qbVPGqYh24YW7GMucuUUsemWwM/WrHDemo6PrauhG7M47mTVaSgUCgUCgUCgUCgUCgUCgr/PXBftdnIijLr+Uj89S52HxGR8613KelS+nsjWf0uqprn3Z3T3T5cWgq5H6YzOD8Re2mjmT3kbPxHQr8CCR86sTMTmGjVaejUWarVfCY/4n5TvfQnB+JJcwpNGcq4z6g+Kn1B2rspqiqMw/LtVpq9PdqtV8Y/mfmzayaCgUCgUCgUCgUCgpHtP5kFvB9njP5WUYODusfQn4n3R8/KtN2vEYh6H0f2dN+966uPYp+s/tx8Gma53vkxylwY3l1HD+bnU58kHX7+nxIq009KcODaWsjSaaq5z4R3zw8/k+hFGBgdK7X5fM53y5oMO8WfP5JoguPz1YnO/iGG3SpOeTfamxj+5FWeyY+8SxHS98Hth/UkP/AH1j7XY3xVo+dNfjHk6GO/8A1lr/AC5P9Snt9i9LQ/DX+Kn9Lq0XEPCW1/lSf6lT2+xlFWg501/ip/S6tFxHwltP5Un+pT2+xYq2fzpufip/S6dnxP8AWWf8uX/PT+52Muls34bnjT5OOy4n+ss/5cv+escXeuPCfM6WzfhueNPk6vHxTwksj8UlH/fTF3rjwnzWKtmc6bnjT5Opj4r+nZfwy/5qYu9ceE+bLpbK6rnjT5OnYcW/W2f8ElMXeuGXT2V8NzxpVnnWLiUghtZHgYXD4AiDAkrhu9q/NGx28qwuRX7s8319lVbOtzXqLcVR0I/1Ynju3Y5zwWRIOL4GZbPP7sn/APKzxd64fJmvZOd1Nzxpe6R8U8Xsv4JT/wB1MXeuPCfNrmrZfKm540+Tt2XE/wBZZ/y5f89MXeuPCfNj0tm/Dc8afI7Lif6yz/ly/wCemLvXHhPmdLZvw3PGnyegh4j4y2n8qT/UqxFznMMZr2f8Fz8VP6XPY8R/W2n8qT/Vq+32HT2f8Fz8VP6QQ8Q/W2n8qT/Vp7fYnT2f8Fz8VP6Xp2V9+stv5cn+pV9rsY9LQ/DX+Kn9II779Zbfy5P9Sntdh0tF8Nf4qf0sy0WfV+UaIrjoisDn4ljt8qsZ5tFybGP7cVZ7ZjyZtZOcoFAoFAoNL+0/ls28/boPyUxzt0WTqV+B6j5+VctyjoznlL3/AKP7RjUWfU1z7dP1jlPy4T8lKrW9AtHIvNjWMmlstA576jqD01j18x4j5VlRX0Z7HxtsbKjW2807q44T19k/zc3ha3KSoskbBkYZVh0IrriYmMw/PLluq3VNFcYmOMPWqwKBQKBQKBQKCC5s5mjsYtTYaQ/8OPO7HzPko8T/AH1hXXFMPo7N2bc1tzo07qY4z1fu0RxO/e4leaU5dzkn6AD0AwB8K5MzO+X6Rp7FFi3Fq3GIhjVG5uz2a8t/ZbftJBiWYBiD1VOqr6HfJ9TjwrqtUYjMvz3b20f6m/0KJ9ind3zzny/dca2vhFAoFAoFAoFAoFAoFBGTcPL3ccxHdijcL+/Iw1H5Kv8A1VjNOasuum/FGmqtRxqqjPdTG76z9EnWTkKBQKBQKBQKBQKBQKBQKBQKDE4tw6O5ieGUZRxg+Y8iPIg7ipVTFUYlv02or092Ltud8NB8zcAkspjFIMjqj42ZfMevmPCuOqmaZxL9L0Gvt6y1Fyjjzjqn+cETUdqw8p83TWLYXvxE96Mnb4qfzT9PSsqa5p4Pl7S2TZ1tOZ3V8qvPrhuPl/me3vFzE41Y3jbZx8vEeoyK6aa4q4PB63Zuo0lWLlO7rjhP86pTNZuAoFAoFBwTQUrmv2hw24KQFZpemQcxqfUj3vgPvFaa7sRup4vQ7O2Be1ExXe9mj6z3Ry75ai4nxGS4kaWVy7t1J/ADwHpXPM5nMvcafT27FuLduMRDFo3Ng+zTk8yst3Ov5NTmNT+ew/OP7I+p9BvttUZ3zweY29teLVM6e1PtTxnqjq75+kNuV0vDlAoIbmq5dYVSJ+zlmkSNH27uTqZt/JFaiSxLTj8jRWuiNZJJUctl9KhowA+cKfzsiqZZr8SMli1wmULQGQeJU6C3XxwahyQXEbyUaWknlhjNvEYpkXVGJSCXabCnb3euFxnfNVGTzBxeRLiLRIBHEI3nAxh1lkEY/hAZ/lRZl7YmuJbkxztGYJUjjUY7M4jjkYuMZbVrK9dgBjBoPDinFZReqEkAiQpC6nGDLKjlWPjsey/jNDmlOBxTp2hmLEZyoYgnx8idv/ABUIR/AnlaKG8adirxtLLG2Cull1qEAHdK7DruM5yapDztectcbuI0ZlSJwqShv+I4TQxxhXBIyNxv1pgyzGv7gXIR1VU+zu7BXzhgQMglN8dPnn0qDEtL6aSWzwW7NrZpTlxqY4QZbEYDEavDAOSdsYqo9OHcekZIxHE0uIoZJC0g14kJAxhAGYAFj7o8qLlkLzA32nsOzTLGRUHagv3FJDOoU6FbBwck9NqGWJw/jMgitpJyct2zNoYYKojNlhoHlsBjoDk9KD1bmWRUJe3AfRDIiiTIKyydngtp7rKSM7Eb9aGUpwfiDS9qroEeKTs2CtqU9xHBBwPBx4VCEjRSgUCgUCgUCgUCgUEbx/gkV5EYpRt1DD3lb9JT51jVTFUYl16PW3dJdi5bnvjlMdUtH80crzWL4kGqMnuSAd1vT9lvQ/XrXJVTNM736Hs/adnW0ZonFXOOcecdqEqPou0UhUhlJBG4IOCD6GolVMVRiqMwt/B/aPeQ4DlZl/bHex6MPxOa2U3ao7XwtV6O6S9vozRPZw8J+2FrsvarbtjtYZEP7OGH4g/StkX45w+Ld9F78f464nvzE/f80mvtIsP1jj/lt/hWXrqXJPo7rvhjxh0m9pViBs0jegQ/34p66llT6Oa2Z3xEfPyyhOI+1gYIgtznwMjY/wClc/jWE3+qH0LHotOf71zwj7z5KVxzm67usiSUhD+YndX4HG5+ZNaqq6quMvQaTZOl0u+3Tv653z+3ywg6j6JUGwORuQGmKz3SlYuqxnZn9T4hfqfh120Wulvng8xtfb1NqJtaec1c55R3dc/SG20QAAAAADAA6AeQrqeImZmczxdqIUCgj7/hKTSRvJhljD4RgCpZgBqOfEDIHxNBj2XAEidWViFVpmVAAAO1IJUegIJHxomHvBwkLai11HSIuy1eONOnPlmhhhXPLhYMqTuiyRJDINKnKqCupc+6xBIPUdNtqGHM/K0LrOHAYyrpDFQWjURiNQhIyMY1Z8zQw4n5dLF/y7BJezMyhV77IFUkHqupVUH0G2KGHM/LETrLq/4kkna9rpGtWDKygHyXSB8qGE5iioK05aC6FaVnijEgjjIA0hwVwWG7aVJUeh3yd6Jgh5cIj7N53cBYkXYABY3DgkDYscAFvQbChhnXXDdcwlDkfk3iZcAghiDnPUEEUHnacFWMwkOT2UJhGw3B0d4+vd+tDDDi5Z0BQk7oOzijfAGWWNiRg9VJyQceB8OtDDtbcuaJVkEx0rLLKFKr1l1FgW6n3tj4Dbehh2g5dUJGjSFlj7UAYAysildJx5ZO9DDzj5Z2xJOznTCikqowkT9oBgdWY9T6DAFDCVsrERvMwJPayCQ58CI0jwPkmfnRWXQKBQKBQKBQKBQKBQKDxu7VJUKSKHRtirDINSYid0s7d2u3VFdE4mOcNaczezAjL2ZyOvZOd/grHr8G++tFVnHuvXaD0licUaqP/aPvHl4Nd31jJC2iWNkbyYY+7zHqK0zu3S9TZv271PSt1RMdjHo2lAoFAoFBL8D5Zubs/kYjp8XbZB8z1+AyatNM1cHDq9pabSx/cq39Ub58PNtPlX2fQ2uJJcTTDcEjuKf2V8T6n5YrootRG+Xjdo7fvanNFv2aPrPfP2j6rnW18AoFAoFAoFAoFAoFAoFAoFAoFAoFAoFAoFAoFAoFAoFAoFAoFAoFAoMe9sY5l0SxrIvk6gj61JiJ4ttq/cs1dK3VMT2ThUuJezOzkyY9cJ/ZbK/c2foRWqbNPJ9ux6Sau3urxV3xifopHMfI/wBlBIn148NGPrqNaqrfR5vQ6HbX9TMRNGPn+ynVg+89rO37RwucZ8cZo13bnQp6TYXBfZkkoDPcNjY4VADv6lj+FbabOebzGq9JK7c9Gi3Ge2f2hb+F8h2UG/Y9o3nKdX/T7v0rbFqmHwtRtzW3t3T6Mf7d314/VZVUAYAwPIVsfJmZnfLmiFAoFAoFAoFAoFAoFAoFAoFAoFAoFAoFAoFAoFAoFAoFAo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QSEhQTExMWFhUXGBcXGBgXGBwdGRwYHRcYGBwXHRwfHCggHB0lHR0dITEhJSkrLjAuGSAzODMsNyguLisBCgoKDg0OGhAQGiwkHSQsLCwsLS0sLCwtLCwsLCwsLCwsLSwsLCwsLCwsLCwsLCwtLCwsLCwsLCwsLCwsLCwsLP/AABEIAI0BZQMBEQACEQEDEQH/xAAcAAEAAgIDAQAAAAAAAAAAAAAABQYEBwECAwj/xABJEAACAQMCAwUFAwgHBwMFAAABAgMABBESIQUGMRMiQVFhBzJxgaEUkbEjQlJTYnKSkxWCssHR0tMWJDODosLwFzSzNUNUY+H/xAAbAQEBAAMBAQEAAAAAAAAAAAAAAQIDBAYFB//EADsRAQABAwEEBggFAwMFAAAAAAABAgMRBAUhMUESUWFxkdEGEyIyUoGhwZKx0uHwFCMzQmLxFRZTgrL/2gAMAwEAAhEDEQA/AN40CgUCg6TSqilmYKo3JJwAPMk9KMqaaqpimmMzKlcc9pdtDlYQZ28x3U/iI3+QPxrTN6OW96DSejmpu77s9CPGfDzlS+Je0m9lyEZIh+wuT97Z+mK1Tdql9+x6O6O370TVPbP2jCvXPHbmT37iVvi7Y+7OKwmZnjL6lvRaa37tumPlDAZidyc0dUREcHeGdk3VmU+hI/CjGqimrdVESlLPmq8i9y5l+DNqH3NkVYqqjhLiu7L0dz3rVPyjH5YWfhftTnTaeJJR5r3G/vB+4VnF6qOL5Go9GLFW+1VNM9u+PtP1XzgPOlpd4VJNEh/Mk7rZ8h4N8jW6m5TU81rNj6rS76qc09cb484+axVsfLKBQKBQKBQKBQKBQKBQKBQKBQKBQKBQKBQKBQKBQKBQKBQKBQKBQVrmznGGxGk9+YjaMH6sfzR9TWuu5FPe+ts3ZF7WzmN1HX5dbT3MHMtxeNmZ+7nIRdkX4Dx+Jya5qqpq4vd6LZ2n0lOLVO/nM8Z/nZuRFR3FAAztUyMpeGTHcQyH+o3+FGmdTZjjXHjDpNZSIMvG6jzZSPxFGVN63XOKaonumHhTLYVQqC58q+0Ke2wk2Zoem576j9lj1+B+8VsouTT3PgbR2BZ1Ga7Xs1/Se+PvHhLbvCeKRXMYlhcMp8uoPkR1B9DXTTVFUZh4bU6a7prk27sYn+cOtm1k0FAoFAoFAoFAoFAoFAoFAoFAoFAoFAoFAoFAoFAoFAoFAoFBSOf+dhagwQEG4I3PURg+J82x0HzPgDquXMbo4vQ7G2NOqn1t3/H/APX7dc/KOzTk8zOxZmLMxySTkk+ZNcz3lFFNFMU0xiIdKMli5c5MubzDKuiP9Y+w/qjq3y29aypomrg+XrtsabSbqpzV1Rx+fV+fY2Nwf2aWkWDLqnbb3jpXPoo/vJrdFmmOO95TVekequ7reKI7N8+M/aIWuz4dFEMRxIg/ZUD8BW2KYjg+Ld1F27OblUz3zllVWlwRQRfEuXLWcflYI29cYb+IYP1rGaKZ4w7LG0NVY/x3Jj6x4TuUvjnssQ5a1kKn9CTdfgGAyPnmtNVn4Zeg0npPXHs6inMdccfDh+TXHFuEzWz6J42RvDPQjzBGxHwrTMTG6Xq9NqrOpo6dqrMfzjHJhUdCV5c4/LZSiSI7dGQ+6w8j/cfCrFU0zmHFrtBa1lvoXI7p5w3ry9xuK8hEsR9GU+8reKn/AM3rroriqMw/ONbormkuzbufKeUx1wk6ychQKBQKBQKBQKBQKBQKBQKBQKBQKBQKBQKBQKBQKBQKBQVrnrmYWMGVwZnyIx5ebn0H1OK13K+jHa+tsjZs629ifcjj5fNoqeZnYuxLMxJJPUk9TXK/R6KKaKYppjEQ6KpJwNyegqMpnG+W1OSfZ2FCzXi5bqsJ6D1fzP7PTz9N9FrnU8Ztb0gmqZtaWcRzq6+7z8GyFXAwNgK6HlJnO+XNEKBQKBQKDD4pwyK5jMcyB1Pn1HqD1B9RWNVMVRiW/T6m7p64rtVYn+cetpjnXkySxbWuXgJ2fxU/ovj8ehrlromnue/2Vti3rY6NW6uOXX2x5KrWL7Kb5S5hexnEgyUO0ifpL/mHUH/E1aappnL5+0tn0a2zNE8Y4T1T5Tzb8s7pZUWRDqRwGUjxBrsiYmMw/M7tuq1XNFcYmN0vaqwKBQKBQKBQKBQKBQKBQKBQKBQKBQKBQKBQKBQKBQKDpPKqKzsQFUFiT0AAySflRlRTNdUU0xmZ3Q+fOa+NteXLzHOn3UB/NQdB+JPqTXFVV0py/T9naKnSaem1HHjPbPPy7kRUdzansw5RCqt5MveO8KnwH6w+p8PTf4brVH+qXjPSDa01TOmtTuj3p6+zz8Gya6HkygUCgUCgUCgUHldWyyIyOoZGGGU9CKkxmMSzt3KrdUV0TiY4S0Tzvyy1jPgZML5Mbenip9R9Rg1yV0dGcP0fZO0qdbZzPvx70ffulXaxfVbL9kfMGC1m52OXiz59WT5+8Pg1brNW/ovI+kugzEaqiOyr7T9vBtKuh44oFAoFAoFAoFAoFAoFAoFAoFAoFAoFAoFAoFAoFAoKP7WOMdjaiFThpyQf3FwW+/IHzNab07sdb0Xo5pPW6mbtXCj854feWmq53vVi5E4D9sulVh+TTvyfujov9Y4HwzWVFPSnD5e2Nd/Saaao96d0d/X8vzw30q4GBsBXY/NZnO+XNEKBQKBQKBQKBQKCG5s4Gt5bPEfe96NvJx0+R6H0JrCunpRh37N1tWj1FNyOHCY64/m+O18+yxlWKsMMpIIPgQcEVxv0+mqKoiqOEvWwvGhkSVDhkYMPiP7qucb2F61Tet1W6+Exh9HcOvFmijlT3XVWHwIziu2JzGX5Tfs1WblVurjEzHgyKrUq3PvG5bdIooDiaeQRq36IyBkeuSB8zVhJlDcTS94c8Ev2mW6R3CyIy59SR1wMZ32wQOuaJwWvjPMttaELPKFY7hQCTjzwAcCouXL8y2ohW4My9kzaQ2572CdOAMg7HrQyjON8426wXPYzr2sY0qcEjtWV9CjbB3U+m1XBlH2HMf2nhrk3YinQL2sgU9zVKQuwGNwMbedEzuYfNvM7RpawRXeHPZ9tKFOQhVcSYI6EEtgb7YoTKX4Rc5ubcC/7VTbg9mUIMnvfls9B8PSis5+dbESGI3C6gcE4OnPTGrGPrUwZhlcZ5jtrTSJ5QpbcDBJx54AOB60MoPlfjj3HELtRL2kCqrRAY0gHTuDjPn1qkSkufb6SCxmkico6mPDDGRmVFPUY6EipBPB04fzLDHDbi4nCyvAsh1Z3GkktkDHgdqplkWHNlpMsjpMCIlLPkMCFH52CMkfCpgyq3KPMD3V7IZLshdb9lAF7rphsHPhgYO+5qpErInOtiZOyFwurOM4OnPT3safnnFMLmGfxDjlvA4jllVGKlwDn3RnJzjHgahljpzVaFI3MwCyatBYEZ0nDdRtj1pgy8LfnSydXYXC4QZbII2zjIyO9v5edMGYZvCOP29yjPDIGVPezkafHJzjA9fShlgwc72LyCNbhck4BIYKT094jFXBmETzHziIb6CJZlWJSwuBpzp2BG+M/dTBMpOyvNfEG03epDCGW30nYEIRJnGPHp+1UOb0m50slk7I3C6gcHY6QfItjH1pgzDN4hzBbQOElmVGZS4znBUZOc4x4Gi5Y/D+bbObOidduurK/dqAz0omWrfarxDtb5kztEqp6ZPeJ+uPlXJdnNT9D9HbHq9HFXOqZn7R+Sn1g+63R7KOF9lZ9qR3pmLeulcqo/E/1q6LMYpz1vAekeq9bqvVxwojHznfP2j5LrW558oMK94xbwnEs8UZ8ndQfuJzQy4s+MW8xxFPE58ldSfuBoZZ1B5yXCKcMyg+RIFAjmVvdYH4EGg7swAydhQRkvMlopw11AD5dqv132omWbaXsco1RyI480YMPvBor3oOGYAZJwPM0FaveV+HSyNI6IXc6mPaEZPicBsVhNumZzh9O1tnWWqIoor3RujdHkxr7k/hkMZlkiAQY31uevTGDvmp6qnqbP+va7/yfSPJN8uNB2IS2/wCGhK6TqypznHe38azimIjEPm379d+ublyczPFKVWpRPaDtd8MY9O3H/wAkVWGMrTxzjcNoqvMSAzBBhSdyCfD4VFmVJsbi4/pS+eG3SdxpTvyBNKYAGMg5zj6VU5oHj3DJbexmEiqga7V1RHDBcxy5G3TGw+VEbA45wmGDh1ysUSJ+QfcKMnCNgk4yTudz5mjLkrboBy9kAZIGTjc/7z405pydeYYxjguw3aEHbqMw7HzoTyenNMhj4k5TYrYylcbY7snShPFg8Ns7qbhawR2sXZNlhKZVBz2mdRUjY7aevShyZXLVsTxVEnAZ4rOMb4YagkQyD0PvMc+tCOKR5Vt1j4tfqgAUKhAHQZ0MfqTRY4pP2mf/AE2f4xf/ADR0gngqsEKvf8JVlDD7KhwRkZCTMPuIB+VES/DIVHHLlQoANuMjG2/Y529acjmheBnTacXZQNQeQA43AOsHHlsaHWzbmwj/AKAU6RnQsmcb6jIMn7jj4U5nJjzQLc3nChMNQa2RmB3BIVm38xkUElzrZRi74ZGI1EZlPcAAX34ydhtvSCXWazjPHkBRcdjrxgY1BWAbHnj8BTkc2Hw4QpccYEuVhwNQTY4JbIHqScfOh1ozma4kfhsYjtRDaKy9mzuGkfIbBwBtnJJPjVSeCyc0RL/SfDu6O9rzt12HXzqLPFhcTkMfFL1k2K2MhXHmEQjFDmcJsYzwGQlRkrK5ON9SudJz5jSKczkjeFjtbvhAkAYdhjDb50GfT/ZB+VBFe0iJV4hKFAAxGdh4lFyasJPFA8w3HaXU7/pSyH5ajj6V8+ZzMy/WNFb9XprdPVTH5I8DPSpLqfSfC7URQxRjoiKv3ACu6mMRh+Tai7N27VXPOZnxZVVpa89o/N7wt9lt20vjMjjqARsi+RxuT8KsQxmWveE8Inu3KwoXbqxzsM+LMTjf1671WLtxjgU9oVE8ZTPunIIPwYEjPpRcL17NubXdxazsWyD2Tt72QMlCfHbcE+WPKpMLEoT2rj/fv+Un4tVhJSnsbHfuf3Y/xepK0oHnvmOS5uJI9REMbsioOh0nBc+ZJGRnoKsJMvLhXJV3cRCaNF0NnTqYAnw2H+OKZMIqGWa1mypaKVDg+BBHUHwI9OhojeXK3F/tdtHNjDEEMB0DA4OPTx+dYs4V/wBq/E+ztRCD3pmAP7i4Y/XSPmasFTT+keVVg2/yYy33DVhdiGiPZ5HUBfd+Wg6fvqMo3ws/B+GCBSA2oscnbAA8FUeAHqSd+tRUhRUJzZy8L2EJq0OjB43xnDeo8j/gfCiTCF/2UuriWJr65SSOE6giLjURjdjgeW/92aphlcQ5cuEunurOaNGlULIkikqSMDUMeO34+eKGEfc+z9mszB247V5u2kkK7FtLLgAH9r8aZTC38TsRNBJCTgSRsmfLUpGflUZKrbcoXH2GWzkuEKtoEWEPcxJrbPic7fCrljhm8S5VaUWGJFH2UoW7p72kx9N9vd+tFw973lrtb77SzjQYWhZMHJBDAnOfWhjehByZd9gbL7VH9l1ZzoPa6dWrT1x13/8AMUymGbxPlGRZoZ7KVYnjjWLDjKlFGkfTbp4DpimVwyOWeWJLa4muJZxK0qjPdwdWQSeuMZ6DyxQiElzVwg3drJArBC+jvEZA0ur9PlioSiYOUmW5s5+1XFtCIiuk5YhZFyDnb3vpVyYZtty+y8QlvNYKvGI9GNwe5vnP7P1oY3vDgPKvYrdpI4dblmJAGMK2oEdTvv1oRCIPJl2YRZtdp9lDZ2T8rp1atPl1/wDPCmUwm7nlrN5bXCOFSCPswmDkjDAYOduv0ouHpx7gDXFxazBwogcsQRktupwDnbpUJhw3L7HiIvdY0iLs9GN8775z60Mb0fJyYXe/LSjF0BjC7oVbUCd998eVXJhH3HJV3NbLbTXUeiIDslVDg42Gs9dlyBjz8aZTCR45yxcTG0lS4RbiBcFindZjjvAeHQ7etFwyLbllvtrXUkiuHgELLpxk4QM3XGDg7etDCJ/2Mu1ia0jukFqzE7oTIFJBK56fXz+FMphKHlPTd2k0bgR20fZhCMse64znOPzvLwplcIvmrkJ7u5edZ1QMFGkoSdlA65plJhp5mycnxrgfsMRjcyuErmeEecif2hUadTOLNc9k/k+k6735MUHzzx24MlzO56tLIflqOB8hgfKsmttf2W2qpYq4G8juzH4MUH0H1qSzpT3HuDR3kJhl1aSQ2VIDAg9QSD8OnQmoTCC4d7PbaCVJUkm1IwYZZcZHge50PSrkwpXtW/8Aff8AKT8WqwxlKexz37n92P8AF6krSrHOnBJLW5k1Kezd2aN/AhiW05/SGcEemasJLjgXN91aLojcFOoRxqUfDoR8AaYMrhwn2oISBcw6fN49x8Sp3x8CamF6TYNncpKiyRsGRhkMOhFRk017SeJ9veuoPdhAjHxG7H+I4/q1lDCXpfcA08IhuMd7tWdv3H7g/sofnQxuZHsp4n2d00JPdmXA/fXLD6avpUkht+ozKCA5t5i+xrGEj7SaVtEaZwCdhk/MgY9aJMoqLmm6guIYb2CNFmOlHjYnDHAwck53IB6dfGqmV0zUZOM0HCuDuCD8KCF5W5g+2LK3Z6OzkMeNWc4AOeg86JE5TWsZxkZ8s70Vzmg4EgxnIx552oOQc70HCOD0IPwNB2oKVzNzw1rddisSuiiMysScrqP3e6QfnVwxmV0DeNRk5zQdS4zjIz5UFO4dzTdXNo80FujSrN2ejVsVCglskjfJq4Y5SvF+Yvs89rCY9RnOCdWNJyo6YOev0qLlOM4G5IA9aK5B8aDyublY1ZmOyqXPngDJOKCK4Jx/t3KGIoe9jvBh3SoYHHQjUvn1okSm6KUCgUHzNcxaHZT1Viv3HFcL9doq6dMVRzjLtYy6JY3PRXVvuINRjep6duqmOcTH0fSwNd78kc0GgebLAwXk6Ef/AHGZf3WJZfocfI1kwlsP2V8aja3+zMwEkbMQDtqViWyPPBJH3edSViUnzzzQLOEdmyGdiNKnfC57zEA9MbfE0hZlVeXeeb25uYYcRYdxqwhzoG7H3v0QaYSJlHe1b/33/KT8Wqwk8Up7HPfuf3Y/xepK0pm59oNg4KSJIw6FWjBHzBNMGYcQ8ocOvYhNArIGHWNiMHyKnKgjyxTJiJa15k4ULW4eESCQLjvD1GcHyIqpK7ezripg4fdyMe5ExK5/SKL3R8Tj5tUlY4NbyyFiWY5LEkn1JyT99VivV7z3DJaG0FswXsxGDrG2AAp6eBAPyqYZZUqyumikSVPeRgw+IOarF9EWVyssaSKcq6qw+BGRWLY9qCsc78vSXSxSQOFmhbWmeh3B6+BBAI8KsJMIq15pdJooeJWgRyQElwCurIAI643xup222FEz1sbhl39iu+KRknHZtcJny97A/jA/q0OCFewkj4baORI8LymW4CE6ihwFyfLSD6ZIonJN8ucKs7iaX7LPi3ki0yW+XD5yDrBY56jqM9TvvRYRXKtusNrfXa5EsLSxxnJwAVABI6E5PU0SEbL9n+yRyRCc32Vcy6ZNyWyRn3SAPHxx6mqLBfwfauKWySFlWS2VpFUlSe67FdtwCevpUXm8eA8uRSX15aMZPs8eGEYdgCxxgkg5OAT9M5xQxvR9mtweF3UcJdhHc6SF97stO4GN8asEgevrROSZ5Yhs3u4ZLGXsSqkSwPr1Pt6nBI6nGegosNjscbmoyaiV47q34pM8iLJK4Mas6hisZDgAE53GF+VVgz+ZeImbg9nJk57SNGPjqRZEP1Gac1nglufWP2rhm5/4p/tQ0glGcu8JTiF1fTTs5ZJNMRVipTvOARjyAXHzoRvV/deDzDO4vMHHn2YzVTknuceDRNfWWQ3+8FRJ3j4CNBj9HbyqLLI/oyO64m1nLqa3tYVCR6mAJ0x7kggk9/rn80UOaLndoYOK2YZjHEY2jySSoMq5APwI+4+dBaeReXEWKG6Z3eWSBVOo5UIwUhAMdAAB99JWIWPh/CIYCTGmkkYzknA66RknA9BtUXDOoFAoFB8985WnZX1yn/7GYfBu+Poa4qoxVMP1DZd31ujt1f7Yjw3fZDVi730PypfiezglznKAH95e631BrtonNMS/Ldo2PUaq5b6p+k74+iWrJxKzznykl8oYEJMowreBH6LemfHwq5SYy1df8n3sRw1u7Y6NH3wfUY3+8Crljh52fKl5KcLbSb+LjSPiS2KGG0OSOTxZAySEPOwwSPdVf0Vz19TUmWUQrntE5buri77SGEunZoMhlG4LZG7A+NISYSHsx4FcWzTmeIxhgmnJU5wWz0J8xSSGJzn7P3eRp7TB1Es8ROO8dyVJ23Pgcf3UyTCl/wBBXsZIEFwpPXSrb/NdjVRm8M5GvZmGYjGvi8hx9PeJ+XzpkxK38z8tSxWMVnZxNIC+uVsqCSN8nJHU4+AQVFmEDyvyHM1wv2uBlhAYtlxucYC5RtQ3OflVykQvH/p/w/8A/HP82X/UqZZYhr/jnIl0txKIIGaHVmMhl907gd5s7dN/KrljhsL2fwTxWoiuIyjRsQuSpyh3HQnoSR8hUllCy1FVTnfhtyzW9xa5ZoWy0YbGtcqfPB6Yx67VYSUTxOC74nLbq9o1vFE+t2dhk9MgDY+GPnviicWJ7VLJu3geM96dTAQOp7ykD4d76UglZOYLe6gS0NoGeOHCyRLgF4wFA6+Wkjb9KiyjuC8Olm4l9s+ym2iWMqQ2AzucjOkfEb/sjr4E5sLgXBrlUvLKSAqkxlZZtQ0gkYXYbkEgGhDtby8RFrFZR20kUqEIZ9S6AinqDvnbA+/4UN6TfhM39LQTaWaNYNDSbY1aXG++cnI8PGhzenAOGSpxK9meMiOQLoY4w2NPTfNF5oPhnCb+C1uDCjJL9q7QLlcvHpwQOo3PwO1E3ss2U15fW04s2tlhOqR30hn6ELtu3iM+THpQ5rVzP2n2ScQqWkZCqhcZy3dzufAHPyqLKvcuciW4tovtEAMxUlyS2QSSQNmxsMD5VcpEK9/s3d/YJrfsmzFcCWPcd9MMp07/ANb50MbklxOO8vJrKVrNolhkGrLAtuULNjbCjT8aG93sba7sLq6EVqZ4521xsGACnLEavId7Bz+iMUOCJPLV3/RksJhYym616cjJXswNXXpmhjcsPOfDbgyWM8MJl7A5ZAQD+YfH4EZ3oS87i3ube9+3patIs8KrLErDWj4UY9fdXcevzDBfl+5kt+ITvCVmuWTRECCwRZAd/DOP7NDC7ctW7R2lujjSyxRqwPgQoBFRYSVFKBQKBQai9sXDdNxFOBtImk/vIf71I/hNc16MVZe49GNR0rFVmeNM5+U/vH1a/rU9O2n7HuMZWS1Y7g9onwOAwHwOD/WNbrNXGl430n0mKqdRTHHdP28vk2VXQ8kUCgUCgUCgUCgUCg4JoNWcS9qcqyyLFFG0YYhWOrJAONWx8etc03pzuezsejFuq1TNyqYqmN8bt3Yxv/Va4/Uxf9X+NT11Tb/2vp/jq+nk2Zy/dyTW8UsqhXdQxVc4AO46+OMV0UTM0xMvI621btX6rducxE4zPZx+qRrJylAoK8nKUX2r7U7yyOGLIrtlEJ/RGNgPAUymFhopQKBQKBQKDE4tfCCGWZukaM2PPA2HzO3zrGqqKaZmW/TWJv3qbVPGqYh24YW7GMucuUUsemWwM/WrHDemo6PrauhG7M47mTVaSgUCgUCgUCgUCgUCgUCgr/PXBftdnIijLr+Uj89S52HxGR8613KelS+nsjWf0uqprn3Z3T3T5cWgq5H6YzOD8Re2mjmT3kbPxHQr8CCR86sTMTmGjVaejUWarVfCY/4n5TvfQnB+JJcwpNGcq4z6g+Kn1B2rspqiqMw/LtVpq9PdqtV8Y/mfmzayaCgUCgUCgUCgUCgpHtP5kFvB9njP5WUYODusfQn4n3R8/KtN2vEYh6H0f2dN+966uPYp+s/tx8Gma53vkxylwY3l1HD+bnU58kHX7+nxIq009KcODaWsjSaaq5z4R3zw8/k+hFGBgdK7X5fM53y5oMO8WfP5JoguPz1YnO/iGG3SpOeTfamxj+5FWeyY+8SxHS98Hth/UkP/AH1j7XY3xVo+dNfjHk6GO/8A1lr/AC5P9Snt9i9LQ/DX+Kn9Lq0XEPCW1/lSf6lT2+xlFWg501/ip/S6tFxHwltP5Un+pT2+xYq2fzpufip/S6dnxP8AWWf8uX/PT+52Muls34bnjT5OOy4n+ss/5cv+escXeuPCfM6WzfhueNPk6vHxTwksj8UlH/fTF3rjwnzWKtmc6bnjT5Opj4r+nZfwy/5qYu9ceE+bLpbK6rnjT5OnYcW/W2f8ElMXeuGXT2V8NzxpVnnWLiUghtZHgYXD4AiDAkrhu9q/NGx28qwuRX7s8319lVbOtzXqLcVR0I/1Ynju3Y5zwWRIOL4GZbPP7sn/APKzxd64fJmvZOd1Nzxpe6R8U8Xsv4JT/wB1MXeuPCfNrmrZfKm540+Tt2XE/wBZZ/y5f89MXeuPCfNj0tm/Dc8afI7Lif6yz/ly/wCemLvXHhPmdLZvw3PGnyegh4j4y2n8qT/UqxFznMMZr2f8Fz8VP6XPY8R/W2n8qT/Vq+32HT2f8Fz8VP6QQ8Q/W2n8qT/Vp7fYnT2f8Fz8VP6Xp2V9+stv5cn+pV9rsY9LQ/DX+Kn9II779Zbfy5P9Sntdh0tF8Nf4qf0sy0WfV+UaIrjoisDn4ljt8qsZ5tFybGP7cVZ7ZjyZtZOcoFAoFAoNL+0/ls28/boPyUxzt0WTqV+B6j5+VctyjoznlL3/AKP7RjUWfU1z7dP1jlPy4T8lKrW9AtHIvNjWMmlstA576jqD01j18x4j5VlRX0Z7HxtsbKjW2807q44T19k/zc3ha3KSoskbBkYZVh0IrriYmMw/PLluq3VNFcYmOMPWqwKBQKBQKBQKCC5s5mjsYtTYaQ/8OPO7HzPko8T/AH1hXXFMPo7N2bc1tzo07qY4z1fu0RxO/e4leaU5dzkn6AD0AwB8K5MzO+X6Rp7FFi3Fq3GIhjVG5uz2a8t/ZbftJBiWYBiD1VOqr6HfJ9TjwrqtUYjMvz3b20f6m/0KJ9ind3zzny/dca2vhFAoFAoFAoFAoFAoFBGTcPL3ccxHdijcL+/Iw1H5Kv8A1VjNOasuum/FGmqtRxqqjPdTG76z9EnWTkKBQKBQKBQKBQKBQKBQKBQKDE4tw6O5ieGUZRxg+Y8iPIg7ipVTFUYlv02or092Ltud8NB8zcAkspjFIMjqj42ZfMevmPCuOqmaZxL9L0Gvt6y1Fyjjzjqn+cETUdqw8p83TWLYXvxE96Mnb4qfzT9PSsqa5p4Pl7S2TZ1tOZ3V8qvPrhuPl/me3vFzE41Y3jbZx8vEeoyK6aa4q4PB63Zuo0lWLlO7rjhP86pTNZuAoFAoFBwTQUrmv2hw24KQFZpemQcxqfUj3vgPvFaa7sRup4vQ7O2Be1ExXe9mj6z3Ry75ai4nxGS4kaWVy7t1J/ADwHpXPM5nMvcafT27FuLduMRDFo3Ng+zTk8yst3Ov5NTmNT+ew/OP7I+p9BvttUZ3zweY29teLVM6e1PtTxnqjq75+kNuV0vDlAoIbmq5dYVSJ+zlmkSNH27uTqZt/JFaiSxLTj8jRWuiNZJJUctl9KhowA+cKfzsiqZZr8SMli1wmULQGQeJU6C3XxwahyQXEbyUaWknlhjNvEYpkXVGJSCXabCnb3euFxnfNVGTzBxeRLiLRIBHEI3nAxh1lkEY/hAZ/lRZl7YmuJbkxztGYJUjjUY7M4jjkYuMZbVrK9dgBjBoPDinFZReqEkAiQpC6nGDLKjlWPjsey/jNDmlOBxTp2hmLEZyoYgnx8idv/ABUIR/AnlaKG8adirxtLLG2Cull1qEAHdK7DruM5yapDztectcbuI0ZlSJwqShv+I4TQxxhXBIyNxv1pgyzGv7gXIR1VU+zu7BXzhgQMglN8dPnn0qDEtL6aSWzwW7NrZpTlxqY4QZbEYDEavDAOSdsYqo9OHcekZIxHE0uIoZJC0g14kJAxhAGYAFj7o8qLlkLzA32nsOzTLGRUHagv3FJDOoU6FbBwck9NqGWJw/jMgitpJyct2zNoYYKojNlhoHlsBjoDk9KD1bmWRUJe3AfRDIiiTIKyydngtp7rKSM7Eb9aGUpwfiDS9qroEeKTs2CtqU9xHBBwPBx4VCEjRSgUCgUCgUCgUCgUEbx/gkV5EYpRt1DD3lb9JT51jVTFUYl16PW3dJdi5bnvjlMdUtH80crzWL4kGqMnuSAd1vT9lvQ/XrXJVTNM736Hs/adnW0ZonFXOOcecdqEqPou0UhUhlJBG4IOCD6GolVMVRiqMwt/B/aPeQ4DlZl/bHex6MPxOa2U3ao7XwtV6O6S9vozRPZw8J+2FrsvarbtjtYZEP7OGH4g/StkX45w+Ld9F78f464nvzE/f80mvtIsP1jj/lt/hWXrqXJPo7rvhjxh0m9pViBs0jegQ/34p66llT6Oa2Z3xEfPyyhOI+1gYIgtznwMjY/wClc/jWE3+qH0LHotOf71zwj7z5KVxzm67usiSUhD+YndX4HG5+ZNaqq6quMvQaTZOl0u+3Tv653z+3ywg6j6JUGwORuQGmKz3SlYuqxnZn9T4hfqfh120Wulvng8xtfb1NqJtaec1c55R3dc/SG20QAAAAADAA6AeQrqeImZmczxdqIUCgj7/hKTSRvJhljD4RgCpZgBqOfEDIHxNBj2XAEidWViFVpmVAAAO1IJUegIJHxomHvBwkLai11HSIuy1eONOnPlmhhhXPLhYMqTuiyRJDINKnKqCupc+6xBIPUdNtqGHM/K0LrOHAYyrpDFQWjURiNQhIyMY1Z8zQw4n5dLF/y7BJezMyhV77IFUkHqupVUH0G2KGHM/LETrLq/4kkna9rpGtWDKygHyXSB8qGE5iioK05aC6FaVnijEgjjIA0hwVwWG7aVJUeh3yd6Jgh5cIj7N53cBYkXYABY3DgkDYscAFvQbChhnXXDdcwlDkfk3iZcAghiDnPUEEUHnacFWMwkOT2UJhGw3B0d4+vd+tDDDi5Z0BQk7oOzijfAGWWNiRg9VJyQceB8OtDDtbcuaJVkEx0rLLKFKr1l1FgW6n3tj4Dbehh2g5dUJGjSFlj7UAYAysildJx5ZO9DDzj5Z2xJOznTCikqowkT9oBgdWY9T6DAFDCVsrERvMwJPayCQ58CI0jwPkmfnRWXQKBQKBQKBQKBQKBQKDxu7VJUKSKHRtirDINSYid0s7d2u3VFdE4mOcNaczezAjL2ZyOvZOd/grHr8G++tFVnHuvXaD0licUaqP/aPvHl4Nd31jJC2iWNkbyYY+7zHqK0zu3S9TZv271PSt1RMdjHo2lAoFAoFBL8D5Zubs/kYjp8XbZB8z1+AyatNM1cHDq9pabSx/cq39Ub58PNtPlX2fQ2uJJcTTDcEjuKf2V8T6n5YrootRG+Xjdo7fvanNFv2aPrPfP2j6rnW18AoFAoFAoFAoFAoFAoFAoFAoFAoFAoFAoFAoFAoFAoFAoFAoFAoFAoMe9sY5l0SxrIvk6gj61JiJ4ttq/cs1dK3VMT2ThUuJezOzkyY9cJ/ZbK/c2foRWqbNPJ9ux6Sau3urxV3xifopHMfI/wBlBIn148NGPrqNaqrfR5vQ6HbX9TMRNGPn+ynVg+89rO37RwucZ8cZo13bnQp6TYXBfZkkoDPcNjY4VADv6lj+FbabOebzGq9JK7c9Gi3Ge2f2hb+F8h2UG/Y9o3nKdX/T7v0rbFqmHwtRtzW3t3T6Mf7d314/VZVUAYAwPIVsfJmZnfLmiFAoFAoFAoFAoFAoFAoFAoFAoFAoFAoFAoFAoFAoFAoFAo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QSEhQTExMWFhUXGBcXGBgXGBwdGRwYHRcYGBwXHRwfHCggHB0lHR0dITEhJSkrLjAuGSAzODMsNyguLisBCgoKDg0OGhAQGiwkHSQsLCwsLS0sLCwtLCwsLCwsLCwsLSwsLCwsLCwsLCwsLCwtLCwsLCwsLCwsLCwsLCwsLP/AABEIAI0BZQMBEQACEQEDEQH/xAAcAAEAAgIDAQAAAAAAAAAAAAAABQYEBwECAwj/xABJEAACAQMCAwUFAwgHBwMFAAABAgMABBESIQUGMRMiQVFhBzJxgaEUkbEjQlJTYnKSkxWCssHR0tMWJDODosLwFzSzNUNUY+H/xAAbAQEBAAMBAQEAAAAAAAAAAAAAAQIDBAYFB//EADsRAQABAwEEBggFAwMFAAAAAAABAgMRBAUhMUESUWFxkdEGEyIyUoGhwZKx0uHwFCMzQmLxFRZTgrL/2gAMAwEAAhEDEQA/AN40CgUCg6TSqilmYKo3JJwAPMk9KMqaaqpimmMzKlcc9pdtDlYQZ28x3U/iI3+QPxrTN6OW96DSejmpu77s9CPGfDzlS+Je0m9lyEZIh+wuT97Z+mK1Tdql9+x6O6O370TVPbP2jCvXPHbmT37iVvi7Y+7OKwmZnjL6lvRaa37tumPlDAZidyc0dUREcHeGdk3VmU+hI/CjGqimrdVESlLPmq8i9y5l+DNqH3NkVYqqjhLiu7L0dz3rVPyjH5YWfhftTnTaeJJR5r3G/vB+4VnF6qOL5Go9GLFW+1VNM9u+PtP1XzgPOlpd4VJNEh/Mk7rZ8h4N8jW6m5TU81rNj6rS76qc09cb484+axVsfLKBQKBQKBQKBQKBQKBQKBQKBQKBQKBQKBQKBQKBQKBQKBQKBQKBQVrmznGGxGk9+YjaMH6sfzR9TWuu5FPe+ts3ZF7WzmN1HX5dbT3MHMtxeNmZ+7nIRdkX4Dx+Jya5qqpq4vd6LZ2n0lOLVO/nM8Z/nZuRFR3FAAztUyMpeGTHcQyH+o3+FGmdTZjjXHjDpNZSIMvG6jzZSPxFGVN63XOKaonumHhTLYVQqC58q+0Ke2wk2Zoem576j9lj1+B+8VsouTT3PgbR2BZ1Ga7Xs1/Se+PvHhLbvCeKRXMYlhcMp8uoPkR1B9DXTTVFUZh4bU6a7prk27sYn+cOtm1k0FAoFAoFAoFAoFAoFAoFAoFAoFAoFAoFAoFAoFAoFAoFAoFBSOf+dhagwQEG4I3PURg+J82x0HzPgDquXMbo4vQ7G2NOqn1t3/H/APX7dc/KOzTk8zOxZmLMxySTkk+ZNcz3lFFNFMU0xiIdKMli5c5MubzDKuiP9Y+w/qjq3y29aypomrg+XrtsabSbqpzV1Rx+fV+fY2Nwf2aWkWDLqnbb3jpXPoo/vJrdFmmOO95TVekequ7reKI7N8+M/aIWuz4dFEMRxIg/ZUD8BW2KYjg+Ld1F27OblUz3zllVWlwRQRfEuXLWcflYI29cYb+IYP1rGaKZ4w7LG0NVY/x3Jj6x4TuUvjnssQ5a1kKn9CTdfgGAyPnmtNVn4Zeg0npPXHs6inMdccfDh+TXHFuEzWz6J42RvDPQjzBGxHwrTMTG6Xq9NqrOpo6dqrMfzjHJhUdCV5c4/LZSiSI7dGQ+6w8j/cfCrFU0zmHFrtBa1lvoXI7p5w3ry9xuK8hEsR9GU+8reKn/AM3rroriqMw/ONbormkuzbufKeUx1wk6ychQKBQKBQKBQKBQKBQKBQKBQKBQKBQKBQKBQKBQKBQKBQVrnrmYWMGVwZnyIx5ebn0H1OK13K+jHa+tsjZs629ifcjj5fNoqeZnYuxLMxJJPUk9TXK/R6KKaKYppjEQ6KpJwNyegqMpnG+W1OSfZ2FCzXi5bqsJ6D1fzP7PTz9N9FrnU8Ztb0gmqZtaWcRzq6+7z8GyFXAwNgK6HlJnO+XNEKBQKBQKDD4pwyK5jMcyB1Pn1HqD1B9RWNVMVRiW/T6m7p64rtVYn+cetpjnXkySxbWuXgJ2fxU/ovj8ehrlromnue/2Vti3rY6NW6uOXX2x5KrWL7Kb5S5hexnEgyUO0ifpL/mHUH/E1aappnL5+0tn0a2zNE8Y4T1T5Tzb8s7pZUWRDqRwGUjxBrsiYmMw/M7tuq1XNFcYmN0vaqwKBQKBQKBQKBQKBQKBQKBQKBQKBQKBQKBQKBQKBQKDpPKqKzsQFUFiT0AAySflRlRTNdUU0xmZ3Q+fOa+NteXLzHOn3UB/NQdB+JPqTXFVV0py/T9naKnSaem1HHjPbPPy7kRUdzansw5RCqt5MveO8KnwH6w+p8PTf4brVH+qXjPSDa01TOmtTuj3p6+zz8Gya6HkygUCgUCgUCgUHldWyyIyOoZGGGU9CKkxmMSzt3KrdUV0TiY4S0Tzvyy1jPgZML5Mbenip9R9Rg1yV0dGcP0fZO0qdbZzPvx70ffulXaxfVbL9kfMGC1m52OXiz59WT5+8Pg1brNW/ovI+kugzEaqiOyr7T9vBtKuh44oFAoFAoFAoFAoFAoFAoFAoFAoFAoFAoFAoFAoFAoKP7WOMdjaiFThpyQf3FwW+/IHzNab07sdb0Xo5pPW6mbtXCj854feWmq53vVi5E4D9sulVh+TTvyfujov9Y4HwzWVFPSnD5e2Nd/Saaao96d0d/X8vzw30q4GBsBXY/NZnO+XNEKBQKBQKBQKBQKCG5s4Gt5bPEfe96NvJx0+R6H0JrCunpRh37N1tWj1FNyOHCY64/m+O18+yxlWKsMMpIIPgQcEVxv0+mqKoiqOEvWwvGhkSVDhkYMPiP7qucb2F61Tet1W6+Exh9HcOvFmijlT3XVWHwIziu2JzGX5Tfs1WblVurjEzHgyKrUq3PvG5bdIooDiaeQRq36IyBkeuSB8zVhJlDcTS94c8Ev2mW6R3CyIy59SR1wMZ32wQOuaJwWvjPMttaELPKFY7hQCTjzwAcCouXL8y2ohW4My9kzaQ2572CdOAMg7HrQyjON8426wXPYzr2sY0qcEjtWV9CjbB3U+m1XBlH2HMf2nhrk3YinQL2sgU9zVKQuwGNwMbedEzuYfNvM7RpawRXeHPZ9tKFOQhVcSYI6EEtgb7YoTKX4Rc5ubcC/7VTbg9mUIMnvfls9B8PSis5+dbESGI3C6gcE4OnPTGrGPrUwZhlcZ5jtrTSJ5QpbcDBJx54AOB60MoPlfjj3HELtRL2kCqrRAY0gHTuDjPn1qkSkufb6SCxmkico6mPDDGRmVFPUY6EipBPB04fzLDHDbi4nCyvAsh1Z3GkktkDHgdqplkWHNlpMsjpMCIlLPkMCFH52CMkfCpgyq3KPMD3V7IZLshdb9lAF7rphsHPhgYO+5qpErInOtiZOyFwurOM4OnPT3safnnFMLmGfxDjlvA4jllVGKlwDn3RnJzjHgahljpzVaFI3MwCyatBYEZ0nDdRtj1pgy8LfnSydXYXC4QZbII2zjIyO9v5edMGYZvCOP29yjPDIGVPezkafHJzjA9fShlgwc72LyCNbhck4BIYKT094jFXBmETzHziIb6CJZlWJSwuBpzp2BG+M/dTBMpOyvNfEG03epDCGW30nYEIRJnGPHp+1UOb0m50slk7I3C6gcHY6QfItjH1pgzDN4hzBbQOElmVGZS4znBUZOc4x4Gi5Y/D+bbObOidduurK/dqAz0omWrfarxDtb5kztEqp6ZPeJ+uPlXJdnNT9D9HbHq9HFXOqZn7R+Sn1g+63R7KOF9lZ9qR3pmLeulcqo/E/1q6LMYpz1vAekeq9bqvVxwojHznfP2j5LrW558oMK94xbwnEs8UZ8ndQfuJzQy4s+MW8xxFPE58ldSfuBoZZ1B5yXCKcMyg+RIFAjmVvdYH4EGg7swAydhQRkvMlopw11AD5dqv132omWbaXsco1RyI480YMPvBor3oOGYAZJwPM0FaveV+HSyNI6IXc6mPaEZPicBsVhNumZzh9O1tnWWqIoor3RujdHkxr7k/hkMZlkiAQY31uevTGDvmp6qnqbP+va7/yfSPJN8uNB2IS2/wCGhK6TqypznHe38azimIjEPm379d+ublyczPFKVWpRPaDtd8MY9O3H/wAkVWGMrTxzjcNoqvMSAzBBhSdyCfD4VFmVJsbi4/pS+eG3SdxpTvyBNKYAGMg5zj6VU5oHj3DJbexmEiqga7V1RHDBcxy5G3TGw+VEbA45wmGDh1ysUSJ+QfcKMnCNgk4yTudz5mjLkrboBy9kAZIGTjc/7z405pydeYYxjguw3aEHbqMw7HzoTyenNMhj4k5TYrYylcbY7snShPFg8Ns7qbhawR2sXZNlhKZVBz2mdRUjY7aevShyZXLVsTxVEnAZ4rOMb4YagkQyD0PvMc+tCOKR5Vt1j4tfqgAUKhAHQZ0MfqTRY4pP2mf/AE2f4xf/ADR0gngqsEKvf8JVlDD7KhwRkZCTMPuIB+VES/DIVHHLlQoANuMjG2/Y529acjmheBnTacXZQNQeQA43AOsHHlsaHWzbmwj/AKAU6RnQsmcb6jIMn7jj4U5nJjzQLc3nChMNQa2RmB3BIVm38xkUElzrZRi74ZGI1EZlPcAAX34ydhtvSCXWazjPHkBRcdjrxgY1BWAbHnj8BTkc2Hw4QpccYEuVhwNQTY4JbIHqScfOh1ozma4kfhsYjtRDaKy9mzuGkfIbBwBtnJJPjVSeCyc0RL/SfDu6O9rzt12HXzqLPFhcTkMfFL1k2K2MhXHmEQjFDmcJsYzwGQlRkrK5ON9SudJz5jSKczkjeFjtbvhAkAYdhjDb50GfT/ZB+VBFe0iJV4hKFAAxGdh4lFyasJPFA8w3HaXU7/pSyH5ajj6V8+ZzMy/WNFb9XprdPVTH5I8DPSpLqfSfC7URQxRjoiKv3ACu6mMRh+Tai7N27VXPOZnxZVVpa89o/N7wt9lt20vjMjjqARsi+RxuT8KsQxmWveE8Inu3KwoXbqxzsM+LMTjf1671WLtxjgU9oVE8ZTPunIIPwYEjPpRcL17NubXdxazsWyD2Tt72QMlCfHbcE+WPKpMLEoT2rj/fv+Un4tVhJSnsbHfuf3Y/xepK0oHnvmOS5uJI9REMbsioOh0nBc+ZJGRnoKsJMvLhXJV3cRCaNF0NnTqYAnw2H+OKZMIqGWa1mypaKVDg+BBHUHwI9OhojeXK3F/tdtHNjDEEMB0DA4OPTx+dYs4V/wBq/E+ztRCD3pmAP7i4Y/XSPmasFTT+keVVg2/yYy33DVhdiGiPZ5HUBfd+Wg6fvqMo3ws/B+GCBSA2oscnbAA8FUeAHqSd+tRUhRUJzZy8L2EJq0OjB43xnDeo8j/gfCiTCF/2UuriWJr65SSOE6giLjURjdjgeW/92aphlcQ5cuEunurOaNGlULIkikqSMDUMeO34+eKGEfc+z9mszB247V5u2kkK7FtLLgAH9r8aZTC38TsRNBJCTgSRsmfLUpGflUZKrbcoXH2GWzkuEKtoEWEPcxJrbPic7fCrljhm8S5VaUWGJFH2UoW7p72kx9N9vd+tFw973lrtb77SzjQYWhZMHJBDAnOfWhjehByZd9gbL7VH9l1ZzoPa6dWrT1x13/8AMUymGbxPlGRZoZ7KVYnjjWLDjKlFGkfTbp4DpimVwyOWeWJLa4muJZxK0qjPdwdWQSeuMZ6DyxQiElzVwg3drJArBC+jvEZA0ur9PlioSiYOUmW5s5+1XFtCIiuk5YhZFyDnb3vpVyYZtty+y8QlvNYKvGI9GNwe5vnP7P1oY3vDgPKvYrdpI4dblmJAGMK2oEdTvv1oRCIPJl2YRZtdp9lDZ2T8rp1atPl1/wDPCmUwm7nlrN5bXCOFSCPswmDkjDAYOduv0ouHpx7gDXFxazBwogcsQRktupwDnbpUJhw3L7HiIvdY0iLs9GN8775z60Mb0fJyYXe/LSjF0BjC7oVbUCd998eVXJhH3HJV3NbLbTXUeiIDslVDg42Gs9dlyBjz8aZTCR45yxcTG0lS4RbiBcFindZjjvAeHQ7etFwyLbllvtrXUkiuHgELLpxk4QM3XGDg7etDCJ/2Mu1ia0jukFqzE7oTIFJBK56fXz+FMphKHlPTd2k0bgR20fZhCMse64znOPzvLwplcIvmrkJ7u5edZ1QMFGkoSdlA65plJhp5mycnxrgfsMRjcyuErmeEecif2hUadTOLNc9k/k+k6735MUHzzx24MlzO56tLIflqOB8hgfKsmttf2W2qpYq4G8juzH4MUH0H1qSzpT3HuDR3kJhl1aSQ2VIDAg9QSD8OnQmoTCC4d7PbaCVJUkm1IwYZZcZHge50PSrkwpXtW/8Aff8AKT8WqwxlKexz37n92P8AF6krSrHOnBJLW5k1Kezd2aN/AhiW05/SGcEemasJLjgXN91aLojcFOoRxqUfDoR8AaYMrhwn2oISBcw6fN49x8Sp3x8CamF6TYNncpKiyRsGRhkMOhFRk017SeJ9veuoPdhAjHxG7H+I4/q1lDCXpfcA08IhuMd7tWdv3H7g/sofnQxuZHsp4n2d00JPdmXA/fXLD6avpUkht+ozKCA5t5i+xrGEj7SaVtEaZwCdhk/MgY9aJMoqLmm6guIYb2CNFmOlHjYnDHAwck53IB6dfGqmV0zUZOM0HCuDuCD8KCF5W5g+2LK3Z6OzkMeNWc4AOeg86JE5TWsZxkZ8s70Vzmg4EgxnIx552oOQc70HCOD0IPwNB2oKVzNzw1rddisSuiiMysScrqP3e6QfnVwxmV0DeNRk5zQdS4zjIz5UFO4dzTdXNo80FujSrN2ejVsVCglskjfJq4Y5SvF+Yvs89rCY9RnOCdWNJyo6YOev0qLlOM4G5IA9aK5B8aDyublY1ZmOyqXPngDJOKCK4Jx/t3KGIoe9jvBh3SoYHHQjUvn1okSm6KUCgUHzNcxaHZT1Viv3HFcL9doq6dMVRzjLtYy6JY3PRXVvuINRjep6duqmOcTH0fSwNd78kc0GgebLAwXk6Ef/AHGZf3WJZfocfI1kwlsP2V8aja3+zMwEkbMQDtqViWyPPBJH3edSViUnzzzQLOEdmyGdiNKnfC57zEA9MbfE0hZlVeXeeb25uYYcRYdxqwhzoG7H3v0QaYSJlHe1b/33/KT8Wqwk8Up7HPfuf3Y/xepK0pm59oNg4KSJIw6FWjBHzBNMGYcQ8ocOvYhNArIGHWNiMHyKnKgjyxTJiJa15k4ULW4eESCQLjvD1GcHyIqpK7ezripg4fdyMe5ExK5/SKL3R8Tj5tUlY4NbyyFiWY5LEkn1JyT99VivV7z3DJaG0FswXsxGDrG2AAp6eBAPyqYZZUqyumikSVPeRgw+IOarF9EWVyssaSKcq6qw+BGRWLY9qCsc78vSXSxSQOFmhbWmeh3B6+BBAI8KsJMIq15pdJooeJWgRyQElwCurIAI643xup222FEz1sbhl39iu+KRknHZtcJny97A/jA/q0OCFewkj4baORI8LymW4CE6ihwFyfLSD6ZIonJN8ucKs7iaX7LPi3ki0yW+XD5yDrBY56jqM9TvvRYRXKtusNrfXa5EsLSxxnJwAVABI6E5PU0SEbL9n+yRyRCc32Vcy6ZNyWyRn3SAPHxx6mqLBfwfauKWySFlWS2VpFUlSe67FdtwCevpUXm8eA8uRSX15aMZPs8eGEYdgCxxgkg5OAT9M5xQxvR9mtweF3UcJdhHc6SF97stO4GN8asEgevrROSZ5Yhs3u4ZLGXsSqkSwPr1Pt6nBI6nGegosNjscbmoyaiV47q34pM8iLJK4Mas6hisZDgAE53GF+VVgz+ZeImbg9nJk57SNGPjqRZEP1Gac1nglufWP2rhm5/4p/tQ0glGcu8JTiF1fTTs5ZJNMRVipTvOARjyAXHzoRvV/deDzDO4vMHHn2YzVTknuceDRNfWWQ3+8FRJ3j4CNBj9HbyqLLI/oyO64m1nLqa3tYVCR6mAJ0x7kggk9/rn80UOaLndoYOK2YZjHEY2jySSoMq5APwI+4+dBaeReXEWKG6Z3eWSBVOo5UIwUhAMdAAB99JWIWPh/CIYCTGmkkYzknA66RknA9BtUXDOoFAoFB8985WnZX1yn/7GYfBu+Poa4qoxVMP1DZd31ujt1f7Yjw3fZDVi730PypfiezglznKAH95e631BrtonNMS/Ldo2PUaq5b6p+k74+iWrJxKzznykl8oYEJMowreBH6LemfHwq5SYy1df8n3sRw1u7Y6NH3wfUY3+8Crljh52fKl5KcLbSb+LjSPiS2KGG0OSOTxZAySEPOwwSPdVf0Vz19TUmWUQrntE5buri77SGEunZoMhlG4LZG7A+NISYSHsx4FcWzTmeIxhgmnJU5wWz0J8xSSGJzn7P3eRp7TB1Es8ROO8dyVJ23Pgcf3UyTCl/wBBXsZIEFwpPXSrb/NdjVRm8M5GvZmGYjGvi8hx9PeJ+XzpkxK38z8tSxWMVnZxNIC+uVsqCSN8nJHU4+AQVFmEDyvyHM1wv2uBlhAYtlxucYC5RtQ3OflVykQvH/p/w/8A/HP82X/UqZZYhr/jnIl0txKIIGaHVmMhl907gd5s7dN/KrljhsL2fwTxWoiuIyjRsQuSpyh3HQnoSR8hUllCy1FVTnfhtyzW9xa5ZoWy0YbGtcqfPB6Yx67VYSUTxOC74nLbq9o1vFE+t2dhk9MgDY+GPnviicWJ7VLJu3geM96dTAQOp7ykD4d76UglZOYLe6gS0NoGeOHCyRLgF4wFA6+Wkjb9KiyjuC8Olm4l9s+ym2iWMqQ2AzucjOkfEb/sjr4E5sLgXBrlUvLKSAqkxlZZtQ0gkYXYbkEgGhDtby8RFrFZR20kUqEIZ9S6AinqDvnbA+/4UN6TfhM39LQTaWaNYNDSbY1aXG++cnI8PGhzenAOGSpxK9meMiOQLoY4w2NPTfNF5oPhnCb+C1uDCjJL9q7QLlcvHpwQOo3PwO1E3ss2U15fW04s2tlhOqR30hn6ELtu3iM+THpQ5rVzP2n2ScQqWkZCqhcZy3dzufAHPyqLKvcuciW4tovtEAMxUlyS2QSSQNmxsMD5VcpEK9/s3d/YJrfsmzFcCWPcd9MMp07/ANb50MbklxOO8vJrKVrNolhkGrLAtuULNjbCjT8aG93sba7sLq6EVqZ4521xsGACnLEavId7Bz+iMUOCJPLV3/RksJhYym616cjJXswNXXpmhjcsPOfDbgyWM8MJl7A5ZAQD+YfH4EZ3oS87i3ube9+3patIs8KrLErDWj4UY9fdXcevzDBfl+5kt+ITvCVmuWTRECCwRZAd/DOP7NDC7ctW7R2lujjSyxRqwPgQoBFRYSVFKBQKBQai9sXDdNxFOBtImk/vIf71I/hNc16MVZe49GNR0rFVmeNM5+U/vH1a/rU9O2n7HuMZWS1Y7g9onwOAwHwOD/WNbrNXGl430n0mKqdRTHHdP28vk2VXQ8kUCgUCgUCgUCgUCg4JoNWcS9qcqyyLFFG0YYhWOrJAONWx8etc03pzuezsejFuq1TNyqYqmN8bt3Yxv/Va4/Uxf9X+NT11Tb/2vp/jq+nk2Zy/dyTW8UsqhXdQxVc4AO46+OMV0UTM0xMvI621btX6rducxE4zPZx+qRrJylAoK8nKUX2r7U7yyOGLIrtlEJ/RGNgPAUymFhopQKBQKBQKDE4tfCCGWZukaM2PPA2HzO3zrGqqKaZmW/TWJv3qbVPGqYh24YW7GMucuUUsemWwM/WrHDemo6PrauhG7M47mTVaSgUCgUCgUCgUCgUCgUCgr/PXBftdnIijLr+Uj89S52HxGR8613KelS+nsjWf0uqprn3Z3T3T5cWgq5H6YzOD8Re2mjmT3kbPxHQr8CCR86sTMTmGjVaejUWarVfCY/4n5TvfQnB+JJcwpNGcq4z6g+Kn1B2rspqiqMw/LtVpq9PdqtV8Y/mfmzayaCgUCgUCgUCgUCgpHtP5kFvB9njP5WUYODusfQn4n3R8/KtN2vEYh6H0f2dN+966uPYp+s/tx8Gma53vkxylwY3l1HD+bnU58kHX7+nxIq009KcODaWsjSaaq5z4R3zw8/k+hFGBgdK7X5fM53y5oMO8WfP5JoguPz1YnO/iGG3SpOeTfamxj+5FWeyY+8SxHS98Hth/UkP/AH1j7XY3xVo+dNfjHk6GO/8A1lr/AC5P9Snt9i9LQ/DX+Kn9Lq0XEPCW1/lSf6lT2+xlFWg501/ip/S6tFxHwltP5Un+pT2+xYq2fzpufip/S6dnxP8AWWf8uX/PT+52Muls34bnjT5OOy4n+ss/5cv+escXeuPCfM6WzfhueNPk6vHxTwksj8UlH/fTF3rjwnzWKtmc6bnjT5Opj4r+nZfwy/5qYu9ceE+bLpbK6rnjT5OnYcW/W2f8ElMXeuGXT2V8NzxpVnnWLiUghtZHgYXD4AiDAkrhu9q/NGx28qwuRX7s8319lVbOtzXqLcVR0I/1Ynju3Y5zwWRIOL4GZbPP7sn/APKzxd64fJmvZOd1Nzxpe6R8U8Xsv4JT/wB1MXeuPCfNrmrZfKm540+Tt2XE/wBZZ/y5f89MXeuPCfNj0tm/Dc8afI7Lif6yz/ly/wCemLvXHhPmdLZvw3PGnyegh4j4y2n8qT/UqxFznMMZr2f8Fz8VP6XPY8R/W2n8qT/Vq+32HT2f8Fz8VP6QQ8Q/W2n8qT/Vp7fYnT2f8Fz8VP6Xp2V9+stv5cn+pV9rsY9LQ/DX+Kn9II779Zbfy5P9Sntdh0tF8Nf4qf0sy0WfV+UaIrjoisDn4ljt8qsZ5tFybGP7cVZ7ZjyZtZOcoFAoFAoNL+0/ls28/boPyUxzt0WTqV+B6j5+VctyjoznlL3/AKP7RjUWfU1z7dP1jlPy4T8lKrW9AtHIvNjWMmlstA576jqD01j18x4j5VlRX0Z7HxtsbKjW2807q44T19k/zc3ha3KSoskbBkYZVh0IrriYmMw/PLluq3VNFcYmOMPWqwKBQKBQKBQKCC5s5mjsYtTYaQ/8OPO7HzPko8T/AH1hXXFMPo7N2bc1tzo07qY4z1fu0RxO/e4leaU5dzkn6AD0AwB8K5MzO+X6Rp7FFi3Fq3GIhjVG5uz2a8t/ZbftJBiWYBiD1VOqr6HfJ9TjwrqtUYjMvz3b20f6m/0KJ9ind3zzny/dca2vhFAoFAoFAoFAoFAoFBGTcPL3ccxHdijcL+/Iw1H5Kv8A1VjNOasuum/FGmqtRxqqjPdTG76z9EnWTkKBQKBQKBQKBQKBQKBQKBQKDE4tw6O5ieGUZRxg+Y8iPIg7ipVTFUYlv02or092Ltud8NB8zcAkspjFIMjqj42ZfMevmPCuOqmaZxL9L0Gvt6y1Fyjjzjqn+cETUdqw8p83TWLYXvxE96Mnb4qfzT9PSsqa5p4Pl7S2TZ1tOZ3V8qvPrhuPl/me3vFzE41Y3jbZx8vEeoyK6aa4q4PB63Zuo0lWLlO7rjhP86pTNZuAoFAoFBwTQUrmv2hw24KQFZpemQcxqfUj3vgPvFaa7sRup4vQ7O2Be1ExXe9mj6z3Ry75ai4nxGS4kaWVy7t1J/ADwHpXPM5nMvcafT27FuLduMRDFo3Ng+zTk8yst3Ov5NTmNT+ew/OP7I+p9BvttUZ3zweY29teLVM6e1PtTxnqjq75+kNuV0vDlAoIbmq5dYVSJ+zlmkSNH27uTqZt/JFaiSxLTj8jRWuiNZJJUctl9KhowA+cKfzsiqZZr8SMli1wmULQGQeJU6C3XxwahyQXEbyUaWknlhjNvEYpkXVGJSCXabCnb3euFxnfNVGTzBxeRLiLRIBHEI3nAxh1lkEY/hAZ/lRZl7YmuJbkxztGYJUjjUY7M4jjkYuMZbVrK9dgBjBoPDinFZReqEkAiQpC6nGDLKjlWPjsey/jNDmlOBxTp2hmLEZyoYgnx8idv/ABUIR/AnlaKG8adirxtLLG2Cull1qEAHdK7DruM5yapDztectcbuI0ZlSJwqShv+I4TQxxhXBIyNxv1pgyzGv7gXIR1VU+zu7BXzhgQMglN8dPnn0qDEtL6aSWzwW7NrZpTlxqY4QZbEYDEavDAOSdsYqo9OHcekZIxHE0uIoZJC0g14kJAxhAGYAFj7o8qLlkLzA32nsOzTLGRUHagv3FJDOoU6FbBwck9NqGWJw/jMgitpJyct2zNoYYKojNlhoHlsBjoDk9KD1bmWRUJe3AfRDIiiTIKyydngtp7rKSM7Eb9aGUpwfiDS9qroEeKTs2CtqU9xHBBwPBx4VCEjRSgUCgUCgUCgUCgUEbx/gkV5EYpRt1DD3lb9JT51jVTFUYl16PW3dJdi5bnvjlMdUtH80crzWL4kGqMnuSAd1vT9lvQ/XrXJVTNM736Hs/adnW0ZonFXOOcecdqEqPou0UhUhlJBG4IOCD6GolVMVRiqMwt/B/aPeQ4DlZl/bHex6MPxOa2U3ao7XwtV6O6S9vozRPZw8J+2FrsvarbtjtYZEP7OGH4g/StkX45w+Ld9F78f464nvzE/f80mvtIsP1jj/lt/hWXrqXJPo7rvhjxh0m9pViBs0jegQ/34p66llT6Oa2Z3xEfPyyhOI+1gYIgtznwMjY/wClc/jWE3+qH0LHotOf71zwj7z5KVxzm67usiSUhD+YndX4HG5+ZNaqq6quMvQaTZOl0u+3Tv653z+3ywg6j6JUGwORuQGmKz3SlYuqxnZn9T4hfqfh120Wulvng8xtfb1NqJtaec1c55R3dc/SG20QAAAAADAA6AeQrqeImZmczxdqIUCgj7/hKTSRvJhljD4RgCpZgBqOfEDIHxNBj2XAEidWViFVpmVAAAO1IJUegIJHxomHvBwkLai11HSIuy1eONOnPlmhhhXPLhYMqTuiyRJDINKnKqCupc+6xBIPUdNtqGHM/K0LrOHAYyrpDFQWjURiNQhIyMY1Z8zQw4n5dLF/y7BJezMyhV77IFUkHqupVUH0G2KGHM/LETrLq/4kkna9rpGtWDKygHyXSB8qGE5iioK05aC6FaVnijEgjjIA0hwVwWG7aVJUeh3yd6Jgh5cIj7N53cBYkXYABY3DgkDYscAFvQbChhnXXDdcwlDkfk3iZcAghiDnPUEEUHnacFWMwkOT2UJhGw3B0d4+vd+tDDDi5Z0BQk7oOzijfAGWWNiRg9VJyQceB8OtDDtbcuaJVkEx0rLLKFKr1l1FgW6n3tj4Dbehh2g5dUJGjSFlj7UAYAysildJx5ZO9DDzj5Z2xJOznTCikqowkT9oBgdWY9T6DAFDCVsrERvMwJPayCQ58CI0jwPkmfnRWXQKBQKBQKBQKBQKBQKDxu7VJUKSKHRtirDINSYid0s7d2u3VFdE4mOcNaczezAjL2ZyOvZOd/grHr8G++tFVnHuvXaD0licUaqP/aPvHl4Nd31jJC2iWNkbyYY+7zHqK0zu3S9TZv271PSt1RMdjHo2lAoFAoFBL8D5Zubs/kYjp8XbZB8z1+AyatNM1cHDq9pabSx/cq39Ub58PNtPlX2fQ2uJJcTTDcEjuKf2V8T6n5YrootRG+Xjdo7fvanNFv2aPrPfP2j6rnW18AoFAoFAoFAoFAoFAoFAoFAoFAoFAoFAoFAoFAoFAoFAoFAoFAoFAoMe9sY5l0SxrIvk6gj61JiJ4ttq/cs1dK3VMT2ThUuJezOzkyY9cJ/ZbK/c2foRWqbNPJ9ux6Sau3urxV3xifopHMfI/wBlBIn148NGPrqNaqrfR5vQ6HbX9TMRNGPn+ynVg+89rO37RwucZ8cZo13bnQp6TYXBfZkkoDPcNjY4VADv6lj+FbabOebzGq9JK7c9Gi3Ge2f2hb+F8h2UG/Y9o3nKdX/T7v0rbFqmHwtRtzW3t3T6Mf7d314/VZVUAYAwPIVsfJmZnfLmiFAoFAoFAoFAoFAoFAoFAoFAoFAoFAoFAoFAoFAoFAoFAo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http://accenttrainingcenter.com/wp-content/uploads/2012/09/Hello-my-name-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352800" cy="23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38600"/>
            <a:ext cx="386875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3894667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Understanding the</a:t>
            </a:r>
          </a:p>
          <a:p>
            <a:r>
              <a:rPr lang="en-US" sz="4200" dirty="0" smtClean="0"/>
              <a:t>Attacker:</a:t>
            </a:r>
          </a:p>
          <a:p>
            <a:r>
              <a:rPr lang="en-US" sz="4200" b="1" dirty="0" smtClean="0"/>
              <a:t>Common Attack Profile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1580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Attack Profile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r>
              <a:rPr lang="en-US" dirty="0" smtClean="0"/>
              <a:t>If your organization understands that there is no such thing as perfect security = </a:t>
            </a:r>
            <a:r>
              <a:rPr lang="en-US" b="1" dirty="0" smtClean="0">
                <a:solidFill>
                  <a:srgbClr val="FF0000"/>
                </a:solidFill>
              </a:rPr>
              <a:t>You’re halfway there!</a:t>
            </a:r>
          </a:p>
          <a:p>
            <a:r>
              <a:rPr lang="en-US" dirty="0" smtClean="0"/>
              <a:t>Advances in technology will </a:t>
            </a:r>
            <a:r>
              <a:rPr lang="en-US" b="1" dirty="0" smtClean="0"/>
              <a:t>always outpace</a:t>
            </a:r>
            <a:r>
              <a:rPr lang="en-US" dirty="0" smtClean="0"/>
              <a:t> our ability to effectively secure our networks from attackers</a:t>
            </a:r>
          </a:p>
          <a:p>
            <a:r>
              <a:rPr lang="en-US" dirty="0" smtClean="0"/>
              <a:t>This is what is referred to as the </a:t>
            </a:r>
            <a:r>
              <a:rPr lang="en-US" b="1" dirty="0" smtClean="0"/>
              <a:t>“Security Gap” </a:t>
            </a:r>
            <a:r>
              <a:rPr lang="en-US" dirty="0" smtClean="0"/>
              <a:t>= nothing we can do about it!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50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Attack Profile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tactics that the adversary is using to compromise organizations</a:t>
            </a:r>
          </a:p>
          <a:p>
            <a:pPr lvl="1"/>
            <a:r>
              <a:rPr lang="en-US" dirty="0" smtClean="0"/>
              <a:t>The subversion of IT contractors</a:t>
            </a:r>
          </a:p>
          <a:p>
            <a:pPr lvl="1"/>
            <a:r>
              <a:rPr lang="en-US" dirty="0" smtClean="0"/>
              <a:t>The extensive reconnaissance used by attacker</a:t>
            </a:r>
          </a:p>
          <a:p>
            <a:pPr lvl="1"/>
            <a:r>
              <a:rPr lang="en-US" dirty="0" smtClean="0"/>
              <a:t>The persistent re-compromise of valuable targets</a:t>
            </a:r>
          </a:p>
          <a:p>
            <a:pPr lvl="1"/>
            <a:r>
              <a:rPr lang="en-US" dirty="0" smtClean="0"/>
              <a:t>Strategic web compromises</a:t>
            </a:r>
          </a:p>
          <a:p>
            <a:r>
              <a:rPr lang="en-US" dirty="0" smtClean="0"/>
              <a:t>These four trends are about the business side of exploitation.</a:t>
            </a:r>
          </a:p>
        </p:txBody>
      </p:sp>
    </p:spTree>
    <p:extLst>
      <p:ext uri="{BB962C8B-B14F-4D97-AF65-F5344CB8AC3E}">
        <p14:creationId xmlns:p14="http://schemas.microsoft.com/office/powerpoint/2010/main" val="17657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Subversion of IT Contractors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outsourcing in 2013!</a:t>
            </a:r>
          </a:p>
          <a:p>
            <a:pPr lvl="1"/>
            <a:r>
              <a:rPr lang="en-US" dirty="0" smtClean="0"/>
              <a:t>$134B on finance, accounting, HR, and procurement</a:t>
            </a:r>
          </a:p>
          <a:p>
            <a:pPr lvl="1"/>
            <a:r>
              <a:rPr lang="en-US" dirty="0" smtClean="0"/>
              <a:t>$252B spent on IT outsourcing</a:t>
            </a:r>
          </a:p>
          <a:p>
            <a:r>
              <a:rPr lang="en-US" dirty="0" smtClean="0"/>
              <a:t>Organizations allowing vendors unfettered access to large portions of their networks.</a:t>
            </a:r>
          </a:p>
          <a:p>
            <a:r>
              <a:rPr lang="en-US" dirty="0" smtClean="0"/>
              <a:t>2003 also saw an increase in the </a:t>
            </a:r>
            <a:r>
              <a:rPr lang="en-US" dirty="0"/>
              <a:t>number of outsourced providers who were compromised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85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Subversion of IT Contractors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Attackers compromise the first victim, </a:t>
            </a:r>
            <a:r>
              <a:rPr lang="en-US" b="1" dirty="0" smtClean="0"/>
              <a:t>the outsourcer</a:t>
            </a:r>
          </a:p>
          <a:p>
            <a:r>
              <a:rPr lang="en-US" dirty="0" smtClean="0"/>
              <a:t>Gather the </a:t>
            </a:r>
            <a:r>
              <a:rPr lang="en-US" b="1" dirty="0" smtClean="0"/>
              <a:t>intelligence</a:t>
            </a:r>
            <a:r>
              <a:rPr lang="en-US" dirty="0" smtClean="0"/>
              <a:t> they need to facilitate their compromise of the second victim</a:t>
            </a:r>
          </a:p>
          <a:p>
            <a:r>
              <a:rPr lang="en-US" dirty="0" smtClean="0"/>
              <a:t>Lay </a:t>
            </a:r>
            <a:r>
              <a:rPr lang="en-US" b="1" dirty="0" smtClean="0"/>
              <a:t>dormant</a:t>
            </a:r>
            <a:r>
              <a:rPr lang="en-US" dirty="0" smtClean="0"/>
              <a:t> at the first victim for months (or even years)</a:t>
            </a:r>
          </a:p>
          <a:p>
            <a:r>
              <a:rPr lang="en-US" dirty="0"/>
              <a:t>O</a:t>
            </a:r>
            <a:r>
              <a:rPr lang="en-US" dirty="0" smtClean="0"/>
              <a:t>nly accessing backdoors at those companies if they need to regain access to the second victim.</a:t>
            </a:r>
          </a:p>
        </p:txBody>
      </p:sp>
    </p:spTree>
    <p:extLst>
      <p:ext uri="{BB962C8B-B14F-4D97-AF65-F5344CB8AC3E}">
        <p14:creationId xmlns:p14="http://schemas.microsoft.com/office/powerpoint/2010/main" val="31954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Recon Used by Attackers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Comprehensive network reconnaissance allows attackers to navigate victims’ networks faster and more effectively.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Attackers can steal the data they want faster when they know where to look for it. 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Basic </a:t>
            </a:r>
            <a:r>
              <a:rPr lang="en-US" dirty="0"/>
              <a:t>reconnaissance of victim networks is nothing </a:t>
            </a:r>
            <a:r>
              <a:rPr lang="en-US" dirty="0" smtClean="0"/>
              <a:t>new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In 2013 we noted evidence </a:t>
            </a:r>
            <a:r>
              <a:rPr lang="en-US" dirty="0"/>
              <a:t>of attackers expanding the type of reconnaissance </a:t>
            </a:r>
            <a:r>
              <a:rPr lang="en-US" dirty="0" smtClean="0"/>
              <a:t>they </a:t>
            </a:r>
            <a:r>
              <a:rPr lang="en-US" dirty="0"/>
              <a:t>perform </a:t>
            </a:r>
            <a:r>
              <a:rPr lang="en-US" dirty="0" smtClean="0"/>
              <a:t>and utilizing </a:t>
            </a:r>
            <a:r>
              <a:rPr lang="en-US" dirty="0"/>
              <a:t>more sophisticated tools and </a:t>
            </a:r>
            <a:r>
              <a:rPr lang="en-US" dirty="0" smtClean="0"/>
              <a:t>to </a:t>
            </a:r>
            <a:r>
              <a:rPr lang="en-US" dirty="0"/>
              <a:t>map victims’ </a:t>
            </a:r>
            <a:r>
              <a:rPr lang="en-US" dirty="0" smtClean="0"/>
              <a:t>networks.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Recon Used by Attackers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first documents the </a:t>
            </a:r>
            <a:r>
              <a:rPr lang="en-US" dirty="0" smtClean="0"/>
              <a:t>attackers frequently stole </a:t>
            </a:r>
            <a:r>
              <a:rPr lang="en-US" dirty="0"/>
              <a:t>were related to </a:t>
            </a:r>
            <a:r>
              <a:rPr lang="en-US" b="1" dirty="0"/>
              <a:t>network infrastructure</a:t>
            </a:r>
            <a:r>
              <a:rPr lang="en-US" dirty="0"/>
              <a:t>, </a:t>
            </a:r>
            <a:r>
              <a:rPr lang="en-US" b="1" dirty="0"/>
              <a:t>processing methodologies </a:t>
            </a:r>
            <a:r>
              <a:rPr lang="en-US" dirty="0"/>
              <a:t>and payment </a:t>
            </a:r>
            <a:r>
              <a:rPr lang="en-US" dirty="0" smtClean="0"/>
              <a:t>card industry </a:t>
            </a:r>
            <a:r>
              <a:rPr lang="en-US" dirty="0"/>
              <a:t>(PCI) audit data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attackers also took various system administration </a:t>
            </a:r>
            <a:r>
              <a:rPr lang="en-US" dirty="0" smtClean="0"/>
              <a:t>guides to </a:t>
            </a:r>
            <a:r>
              <a:rPr lang="en-US" dirty="0"/>
              <a:t>identify human targets and to further scope the victim networks.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3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Recon Used by Attackers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Using this info, attackers identified network and system mis-configurations which they exploited to gain greater access within the network.</a:t>
            </a:r>
          </a:p>
          <a:p>
            <a:r>
              <a:rPr lang="en-US" dirty="0" smtClean="0"/>
              <a:t>This is what we call “pivoting”</a:t>
            </a:r>
          </a:p>
          <a:p>
            <a:r>
              <a:rPr lang="en-US" dirty="0" smtClean="0"/>
              <a:t>Increased intel =  faster and more direct access to the areas of their victims’ networks that they were trying to compromise. </a:t>
            </a:r>
          </a:p>
        </p:txBody>
      </p:sp>
    </p:spTree>
    <p:extLst>
      <p:ext uri="{BB962C8B-B14F-4D97-AF65-F5344CB8AC3E}">
        <p14:creationId xmlns:p14="http://schemas.microsoft.com/office/powerpoint/2010/main" val="36502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Recon Used by Attackers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some instances, attackers sought entry to production environments where they stole intellectual property. </a:t>
            </a:r>
          </a:p>
          <a:p>
            <a:r>
              <a:rPr lang="en-US" smtClean="0"/>
              <a:t>In other cases, they were looking to identify network resources the victim shared with other organizations that were also on the attacker’s target list.</a:t>
            </a:r>
          </a:p>
        </p:txBody>
      </p:sp>
    </p:spTree>
    <p:extLst>
      <p:ext uri="{BB962C8B-B14F-4D97-AF65-F5344CB8AC3E}">
        <p14:creationId xmlns:p14="http://schemas.microsoft.com/office/powerpoint/2010/main" val="4924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Recon Used by Attackers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428750"/>
            <a:ext cx="5486400" cy="465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2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 want you to take home four important points: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Understand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Educate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Collaborate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Prepare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Look at the Telus / Rotman Survey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Profile some of the threat actors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Look at the impact of four of the most common types of attacks today.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Look at a quick case study – Target breach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1876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Re-Compromise of Valuable Targets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Attackers continue to target industries that are strategic to their growth </a:t>
            </a:r>
          </a:p>
          <a:p>
            <a:pPr lvl="1"/>
            <a:r>
              <a:rPr lang="en-US" dirty="0" smtClean="0"/>
              <a:t>telecom, aerospace, software, high-tech services, and energy, etc.</a:t>
            </a:r>
          </a:p>
          <a:p>
            <a:r>
              <a:rPr lang="en-US" dirty="0" smtClean="0"/>
              <a:t>Attackers choose their targets for different reasons </a:t>
            </a:r>
          </a:p>
          <a:p>
            <a:pPr lvl="1"/>
            <a:r>
              <a:rPr lang="en-US" dirty="0" smtClean="0"/>
              <a:t>financially motivated attackers seek victims who they can easily can gain access to in order to steal money or credit/debit card numbers</a:t>
            </a:r>
          </a:p>
        </p:txBody>
      </p:sp>
    </p:spTree>
    <p:extLst>
      <p:ext uri="{BB962C8B-B14F-4D97-AF65-F5344CB8AC3E}">
        <p14:creationId xmlns:p14="http://schemas.microsoft.com/office/powerpoint/2010/main" val="29456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Re-Compromise of Valuable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Attackers </a:t>
            </a:r>
            <a:r>
              <a:rPr lang="en-US" dirty="0"/>
              <a:t>conducting economic </a:t>
            </a:r>
            <a:r>
              <a:rPr lang="en-US" dirty="0" smtClean="0"/>
              <a:t>espionage are </a:t>
            </a:r>
            <a:r>
              <a:rPr lang="en-US" dirty="0"/>
              <a:t>motivated </a:t>
            </a:r>
            <a:r>
              <a:rPr lang="en-US" dirty="0" smtClean="0"/>
              <a:t>by economic </a:t>
            </a:r>
            <a:r>
              <a:rPr lang="en-US" dirty="0"/>
              <a:t>gain and their victims are often directly correlated with their national interest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Larger </a:t>
            </a:r>
            <a:r>
              <a:rPr lang="en-US" dirty="0"/>
              <a:t>number of situations where </a:t>
            </a:r>
            <a:r>
              <a:rPr lang="en-US" dirty="0" smtClean="0"/>
              <a:t>organizations that </a:t>
            </a:r>
            <a:r>
              <a:rPr lang="en-US" dirty="0"/>
              <a:t>were initially </a:t>
            </a:r>
            <a:r>
              <a:rPr lang="en-US" dirty="0" smtClean="0"/>
              <a:t>compromised were </a:t>
            </a:r>
            <a:r>
              <a:rPr lang="en-US" dirty="0"/>
              <a:t>repeatedly attacked once </a:t>
            </a:r>
            <a:r>
              <a:rPr lang="en-US" dirty="0" smtClean="0"/>
              <a:t>those organizations </a:t>
            </a:r>
            <a:r>
              <a:rPr lang="en-US" dirty="0"/>
              <a:t>had </a:t>
            </a:r>
            <a:r>
              <a:rPr lang="en-US" dirty="0" smtClean="0"/>
              <a:t>cleaned up from the breach. </a:t>
            </a:r>
          </a:p>
        </p:txBody>
      </p:sp>
    </p:spTree>
    <p:extLst>
      <p:ext uri="{BB962C8B-B14F-4D97-AF65-F5344CB8AC3E}">
        <p14:creationId xmlns:p14="http://schemas.microsoft.com/office/powerpoint/2010/main" val="21896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Re-Compromise of Valuable Targets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2785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Web Compromises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 know…</a:t>
            </a:r>
          </a:p>
          <a:p>
            <a:pPr lvl="1"/>
            <a:r>
              <a:rPr lang="en-US" dirty="0" smtClean="0"/>
              <a:t>Attackers have long used </a:t>
            </a:r>
            <a:r>
              <a:rPr lang="en-US" b="1" dirty="0" smtClean="0"/>
              <a:t>spear phishing </a:t>
            </a:r>
            <a:r>
              <a:rPr lang="en-US" dirty="0" smtClean="0"/>
              <a:t>and other </a:t>
            </a:r>
            <a:r>
              <a:rPr lang="en-US" b="1" dirty="0" smtClean="0"/>
              <a:t>social engineering tactics </a:t>
            </a:r>
            <a:r>
              <a:rPr lang="en-US" dirty="0" smtClean="0"/>
              <a:t>to entice users to click on malicious files they receive via email. </a:t>
            </a:r>
          </a:p>
          <a:p>
            <a:pPr lvl="1"/>
            <a:r>
              <a:rPr lang="en-US" dirty="0" smtClean="0"/>
              <a:t>They send the target a well-crafted email with an attachment, the target clicks on the attachment, their machine becomes compromised, and the attacker gains access to the victim’s network. </a:t>
            </a:r>
          </a:p>
        </p:txBody>
      </p:sp>
    </p:spTree>
    <p:extLst>
      <p:ext uri="{BB962C8B-B14F-4D97-AF65-F5344CB8AC3E}">
        <p14:creationId xmlns:p14="http://schemas.microsoft.com/office/powerpoint/2010/main" val="7657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Web Compromises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 attackers have…</a:t>
            </a:r>
          </a:p>
          <a:p>
            <a:pPr lvl="1"/>
            <a:r>
              <a:rPr lang="en-US" dirty="0" smtClean="0"/>
              <a:t>As the use of this well-known technique has become more prevalent, technologies have been developed to combat these attacks — and they continue to improve.</a:t>
            </a:r>
          </a:p>
          <a:p>
            <a:pPr lvl="1"/>
            <a:r>
              <a:rPr lang="en-US" dirty="0" smtClean="0"/>
              <a:t>Attackers shift tactics by placing exploits on websites they know are frequently browsed by users in targeted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8346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" y="1600200"/>
            <a:ext cx="6096502" cy="40351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Web Compromises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524000"/>
            <a:ext cx="2819400" cy="4602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Targeted users travel to the compromised website as part of their daily operations</a:t>
            </a:r>
          </a:p>
          <a:p>
            <a:r>
              <a:rPr lang="en-US" sz="2000" dirty="0" smtClean="0"/>
              <a:t>Click on the compromised website, malware is installed on their machines</a:t>
            </a:r>
          </a:p>
          <a:p>
            <a:r>
              <a:rPr lang="en-US" sz="2000" dirty="0" smtClean="0"/>
              <a:t>Malware collects usernames, passwords, browser cookies and the computer name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15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Web Compromises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By using these strategic </a:t>
            </a:r>
            <a:r>
              <a:rPr lang="en-US" dirty="0" smtClean="0"/>
              <a:t>web </a:t>
            </a:r>
            <a:r>
              <a:rPr lang="en-US" dirty="0"/>
              <a:t>compromise attacks, the </a:t>
            </a:r>
            <a:r>
              <a:rPr lang="en-US" dirty="0" smtClean="0"/>
              <a:t>attacker…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Able </a:t>
            </a:r>
            <a:r>
              <a:rPr lang="en-US" dirty="0"/>
              <a:t>to secure access </a:t>
            </a:r>
            <a:r>
              <a:rPr lang="en-US" dirty="0" smtClean="0"/>
              <a:t>to multiple </a:t>
            </a:r>
            <a:r>
              <a:rPr lang="en-US" dirty="0"/>
              <a:t>individuals’ systems within several targeted companies without having to send </a:t>
            </a:r>
            <a:r>
              <a:rPr lang="en-US" dirty="0" smtClean="0"/>
              <a:t>a single email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Attacker can </a:t>
            </a:r>
            <a:r>
              <a:rPr lang="en-US" dirty="0"/>
              <a:t>defeat anti-phishing </a:t>
            </a:r>
            <a:r>
              <a:rPr lang="en-US" dirty="0" smtClean="0"/>
              <a:t>technology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Exploiting </a:t>
            </a:r>
            <a:r>
              <a:rPr lang="en-US" dirty="0" smtClean="0"/>
              <a:t>web </a:t>
            </a:r>
            <a:r>
              <a:rPr lang="en-US" dirty="0"/>
              <a:t>servers used to be </a:t>
            </a:r>
            <a:r>
              <a:rPr lang="en-US" dirty="0" smtClean="0"/>
              <a:t>a crime </a:t>
            </a:r>
            <a:r>
              <a:rPr lang="en-US" dirty="0"/>
              <a:t>of opportunity </a:t>
            </a:r>
            <a:r>
              <a:rPr lang="en-US" dirty="0" smtClean="0"/>
              <a:t>not a targeted, pre-meditated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ttp://images.techhive.com/images/article/2013/12/target-100221410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724400" cy="31523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2400" y="411480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Case Study:</a:t>
            </a:r>
          </a:p>
          <a:p>
            <a:r>
              <a:rPr lang="en-US" sz="4400" b="1" dirty="0" smtClean="0"/>
              <a:t>Breach at Target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Breach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PCI-DSS compliant</a:t>
            </a:r>
          </a:p>
          <a:p>
            <a:r>
              <a:rPr lang="en-US" dirty="0" smtClean="0"/>
              <a:t>Re-certified in September 2013</a:t>
            </a:r>
          </a:p>
          <a:p>
            <a:r>
              <a:rPr lang="en-US" dirty="0" smtClean="0"/>
              <a:t>Used advanced systems from vendors such as FireEye and Symantec</a:t>
            </a:r>
          </a:p>
          <a:p>
            <a:r>
              <a:rPr lang="en-US" dirty="0" smtClean="0"/>
              <a:t>Large dedicated security team</a:t>
            </a:r>
          </a:p>
          <a:p>
            <a:r>
              <a:rPr lang="en-US" dirty="0" smtClean="0"/>
              <a:t>Maintain a 24/7 security operations center</a:t>
            </a:r>
          </a:p>
          <a:p>
            <a:r>
              <a:rPr lang="en-US" dirty="0" smtClean="0"/>
              <a:t>Target security staff raised concerns about vulnerabilities in the retailer’s payment card system at least two months before the attack</a:t>
            </a:r>
          </a:p>
          <a:p>
            <a:r>
              <a:rPr lang="en-US" dirty="0" smtClean="0"/>
              <a:t>40M CC/debit numbers stolen</a:t>
            </a:r>
          </a:p>
          <a:p>
            <a:r>
              <a:rPr lang="en-US" dirty="0" smtClean="0"/>
              <a:t>Additionally, 70M accounts were compromised that included addresses and mobile numbers.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Breach</a:t>
            </a:r>
            <a:endParaRPr lang="en-US" dirty="0"/>
          </a:p>
        </p:txBody>
      </p:sp>
      <p:pic>
        <p:nvPicPr>
          <p:cNvPr id="21508" name="Picture 4" descr="C:\Users\WIN7-P~1\AppData\Local\Temp\SNAGHTML4ea2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896225" cy="4845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1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Blurring of Activities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traditional corporate perimeter, with </a:t>
            </a:r>
            <a:r>
              <a:rPr lang="en-US" u="sng" dirty="0" smtClean="0"/>
              <a:t>clearly identifiable boundaries</a:t>
            </a:r>
            <a:r>
              <a:rPr lang="en-US" dirty="0" smtClean="0"/>
              <a:t>, has diminished.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Firewalls become useless – Data is being shared in ways that current security models may not have considered = </a:t>
            </a:r>
            <a:r>
              <a:rPr lang="en-US" b="1" dirty="0" smtClean="0"/>
              <a:t>Data leakage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Focus is on keeping bad guys out, not data in!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It is the norm for workers to blend business and personal use (i.e. social networks) - </a:t>
            </a:r>
            <a:r>
              <a:rPr lang="en-US" u="sng" dirty="0" smtClean="0"/>
              <a:t>further blurring the network perimeter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098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Breach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Network access to an third-party vendor, who did not appear to follow broadly accepted information security practices (Phishing!)</a:t>
            </a:r>
          </a:p>
          <a:p>
            <a:r>
              <a:rPr lang="en-US" dirty="0" smtClean="0"/>
              <a:t>The vendor’s weak security allowed the attackers to gain a foothold in Target’s network</a:t>
            </a:r>
          </a:p>
          <a:p>
            <a:r>
              <a:rPr lang="en-US" dirty="0" smtClean="0"/>
              <a:t>Target failed to respond to multiple automated warnings from their anti-intrusion software after the attackers were installing malware on Target’s systems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Breach</a:t>
            </a:r>
          </a:p>
        </p:txBody>
      </p:sp>
      <p:sp>
        <p:nvSpPr>
          <p:cNvPr id="58371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Initial intrusion into its systems was traced back to network credentials that were stolen from a third party vendor</a:t>
            </a:r>
          </a:p>
          <a:p>
            <a:r>
              <a:rPr lang="en-US" dirty="0" smtClean="0"/>
              <a:t>Fazio Mechanical Services, a Sharpsburg, Penn.-based provider of refrigeration and HVAC systems</a:t>
            </a:r>
          </a:p>
          <a:p>
            <a:r>
              <a:rPr lang="en-US" dirty="0" smtClean="0"/>
              <a:t>Vendor in question was a refrigeration, heating and air conditioning subcontractor that has worked at a number of locations at Target and other top retailers.</a:t>
            </a:r>
          </a:p>
        </p:txBody>
      </p:sp>
    </p:spTree>
    <p:extLst>
      <p:ext uri="{BB962C8B-B14F-4D97-AF65-F5344CB8AC3E}">
        <p14:creationId xmlns:p14="http://schemas.microsoft.com/office/powerpoint/2010/main" val="31406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Breach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Fazio’s data connection with Target was for electronic billing, contract submission and project management, and</a:t>
            </a:r>
          </a:p>
          <a:p>
            <a:r>
              <a:rPr lang="en-US" dirty="0" smtClean="0"/>
              <a:t>They noted that Target is the only customer for whom they manage these processes on a remote basis (i.e. Trader Joe’s, Sam’s Club, etc.)</a:t>
            </a:r>
          </a:p>
        </p:txBody>
      </p:sp>
    </p:spTree>
    <p:extLst>
      <p:ext uri="{BB962C8B-B14F-4D97-AF65-F5344CB8AC3E}">
        <p14:creationId xmlns:p14="http://schemas.microsoft.com/office/powerpoint/2010/main" val="21958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Breach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Attackers who infiltrated the network with vendor’s credential successfully moved from less sensitive areas of Target’s network to areas storing consumer data (no isolation!)</a:t>
            </a:r>
          </a:p>
          <a:p>
            <a:r>
              <a:rPr lang="en-US" dirty="0" smtClean="0"/>
              <a:t>Target failed to respond to multiple warnings from anti-intrusion software regarding the escape routes the attackers planned to use to exfiltrate data from Target’s network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Breach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Malware used developed by 17 year old Russian</a:t>
            </a:r>
          </a:p>
          <a:p>
            <a:r>
              <a:rPr lang="en-US" dirty="0" smtClean="0"/>
              <a:t>Malware used a so-called “RAM scraping” attack</a:t>
            </a:r>
          </a:p>
          <a:p>
            <a:r>
              <a:rPr lang="en-US" dirty="0" smtClean="0"/>
              <a:t>Allowed for the collection of unencrypted data as it passed through the infected POS machine’s memory before transfer to the company’s payment processing provider. 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BlackPOS</a:t>
            </a:r>
            <a:r>
              <a:rPr lang="en-US" dirty="0" smtClean="0"/>
              <a:t>” malware available on black market forums for between $1,800 and $2,300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Attackers first installed malware on a small number of POS terminals between November 15 and November 28, 2013 (soak in period)</a:t>
            </a:r>
          </a:p>
          <a:p>
            <a:r>
              <a:rPr lang="en-US" dirty="0" smtClean="0"/>
              <a:t>Majority of Target’s POS system infected by November 30, 2013</a:t>
            </a:r>
          </a:p>
          <a:p>
            <a:r>
              <a:rPr lang="en-US" dirty="0" smtClean="0"/>
              <a:t>Attackers first gained access to Target’s internal network on November 12, 2013</a:t>
            </a:r>
          </a:p>
          <a:p>
            <a:r>
              <a:rPr lang="en-US" dirty="0" smtClean="0"/>
              <a:t>Target’s Symantec antivirus software also detected malicious behavior around November 28, implicating the same server flagged by FireEye’s software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Breach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data drop sites</a:t>
            </a:r>
          </a:p>
          <a:p>
            <a:pPr lvl="1"/>
            <a:r>
              <a:rPr lang="en-US" dirty="0" smtClean="0"/>
              <a:t>Compromised computers in the US and elsewhere that were used to store the stolen data and that could be safely accessed by the suspected perpetrators in Eastern Europe and Russia.</a:t>
            </a:r>
          </a:p>
          <a:p>
            <a:pPr lvl="1"/>
            <a:r>
              <a:rPr lang="en-US" dirty="0" smtClean="0"/>
              <a:t>Card data stolen from Target’s network was stashed on hacked computer servers belonging to businesses in Miami and Brazil.</a:t>
            </a:r>
          </a:p>
        </p:txBody>
      </p:sp>
    </p:spTree>
    <p:extLst>
      <p:ext uri="{BB962C8B-B14F-4D97-AF65-F5344CB8AC3E}">
        <p14:creationId xmlns:p14="http://schemas.microsoft.com/office/powerpoint/2010/main" val="3871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Breach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But PCI requirements protect us right?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PCI standard does not require organizations to maintain separate networks for payment and non-payment operations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It does require merchants to use two-factor authentication for remote network access originating from outside the network by personnel and all third parties — including vendor access for support or maintenance (see section 8.3).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Breach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It is estimated that Target could be facing </a:t>
            </a:r>
            <a:r>
              <a:rPr lang="en-US" b="1" dirty="0" smtClean="0"/>
              <a:t>losses of up to $420 million </a:t>
            </a:r>
            <a:r>
              <a:rPr lang="en-US" dirty="0" smtClean="0"/>
              <a:t>as a result of this breach - Including…</a:t>
            </a:r>
          </a:p>
          <a:p>
            <a:pPr lvl="1"/>
            <a:r>
              <a:rPr lang="en-US" dirty="0" smtClean="0"/>
              <a:t>Reimbursement associated with banks recovering the costs of reissuing millions of cards</a:t>
            </a:r>
          </a:p>
          <a:p>
            <a:pPr lvl="1"/>
            <a:r>
              <a:rPr lang="en-US" dirty="0" smtClean="0"/>
              <a:t>Fines from the card brands for PCI non-compliance</a:t>
            </a:r>
          </a:p>
          <a:p>
            <a:pPr lvl="1"/>
            <a:r>
              <a:rPr lang="en-US" dirty="0" smtClean="0"/>
              <a:t>Direct Target customer service costs, including legal fees and credit monitoring for tens of millions of customers impacted by the breach.</a:t>
            </a:r>
          </a:p>
        </p:txBody>
      </p:sp>
    </p:spTree>
    <p:extLst>
      <p:ext uri="{BB962C8B-B14F-4D97-AF65-F5344CB8AC3E}">
        <p14:creationId xmlns:p14="http://schemas.microsoft.com/office/powerpoint/2010/main" val="36937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Breach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But wait…there’s more…</a:t>
            </a:r>
          </a:p>
          <a:p>
            <a:pPr lvl="1"/>
            <a:r>
              <a:rPr lang="en-US" dirty="0" smtClean="0"/>
              <a:t>Estimates do not take into account the amounts Target will spend on implementing technology to accept chip-and-PIN credit and debit cards. </a:t>
            </a:r>
          </a:p>
          <a:p>
            <a:pPr lvl="1"/>
            <a:r>
              <a:rPr lang="en-US" dirty="0" smtClean="0"/>
              <a:t>In testimony on Capitol Hill, Target’s CFO said upgrading the retailer’s systems to handle chip-and-PIN could cost </a:t>
            </a:r>
            <a:r>
              <a:rPr lang="en-US" b="1" dirty="0" smtClean="0"/>
              <a:t>$100 million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8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Blurring of Activities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Traditional in-sourcing has taken a back seat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 are outsourcing more and more to organizations that specialize in the services we are looking for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service management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Website hosting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Application hosting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Offsite backups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Management of critical systems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3253430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can I do?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Focus on data leakage protection </a:t>
            </a:r>
            <a:r>
              <a:rPr lang="en-US" dirty="0" smtClean="0"/>
              <a:t>- Apply the appropriate data classifications to such information and secure it accordingly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Understand not only your weaknesses, but also those of your partners’ </a:t>
            </a:r>
            <a:r>
              <a:rPr lang="en-US" dirty="0" smtClean="0"/>
              <a:t>- Your network is only as secure as your outsourced service provider - apply as stringent policies to their access as you would to your own employees.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Pen-tests -</a:t>
            </a:r>
            <a:r>
              <a:rPr lang="en-US" dirty="0" smtClean="0"/>
              <a:t> Have a third party regularly assess your networks and systems using “real world” </a:t>
            </a:r>
            <a:r>
              <a:rPr lang="en-US" dirty="0" err="1" smtClean="0"/>
              <a:t>methodsa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Conclusion…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can I do?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Treat incident detection and response as a consistent business process </a:t>
            </a:r>
            <a:r>
              <a:rPr lang="en-US" dirty="0" smtClean="0"/>
              <a:t>— not just something you do reactively.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Understand the threat landscape</a:t>
            </a:r>
          </a:p>
          <a:p>
            <a:pPr lvl="2"/>
            <a:r>
              <a:rPr lang="en-US" dirty="0" smtClean="0"/>
              <a:t>Advanced attackers are no longer relying solely on vulnerable web applications and phishing emails to gain access to targeted companies. </a:t>
            </a:r>
          </a:p>
          <a:p>
            <a:pPr lvl="2"/>
            <a:r>
              <a:rPr lang="en-US" dirty="0" smtClean="0"/>
              <a:t>They are targeting individuals, conducting reconnaissance, and are willing to lie in wait while a user acts to compromise themselves.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Build intel into your operation</a:t>
            </a:r>
            <a:r>
              <a:rPr lang="en-US" dirty="0" smtClean="0"/>
              <a:t> - Ensure that security operations incorporate data from intelligence services to identify when domains are compromised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Awareness is key </a:t>
            </a:r>
            <a:r>
              <a:rPr lang="en-US" dirty="0" smtClean="0"/>
              <a:t>– train employees (i.e. no USB sticks!!)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rainmakerblog.com/uploads/image/question%20mark%20in%20front%20of%20face%285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19400"/>
            <a:ext cx="3119302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914400"/>
            <a:ext cx="5943600" cy="52117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3600" dirty="0" smtClean="0"/>
              <a:t>Questions? Comments? </a:t>
            </a:r>
          </a:p>
          <a:p>
            <a:pPr algn="ctr">
              <a:buNone/>
            </a:pPr>
            <a:r>
              <a:rPr lang="en-US" sz="4400" b="1" dirty="0" smtClean="0"/>
              <a:t>Peter Morin</a:t>
            </a:r>
          </a:p>
          <a:p>
            <a:pPr algn="ctr">
              <a:buNone/>
            </a:pPr>
            <a:r>
              <a:rPr lang="en-US" sz="3600" dirty="0" smtClean="0"/>
              <a:t>petermorin123@gmail.com</a:t>
            </a:r>
          </a:p>
          <a:p>
            <a:pPr algn="ctr">
              <a:buNone/>
            </a:pPr>
            <a:r>
              <a:rPr lang="en-US" sz="3600" dirty="0" smtClean="0"/>
              <a:t>Twitter: @petermorin123</a:t>
            </a:r>
          </a:p>
          <a:p>
            <a:pPr algn="ctr">
              <a:buNone/>
            </a:pPr>
            <a:r>
              <a:rPr lang="en-US" sz="3600" dirty="0" smtClean="0"/>
              <a:t>http://www.petermorin.com</a:t>
            </a:r>
          </a:p>
          <a:p>
            <a:pPr algn="ctr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insuretrust.com/wp-content/uploads/2012/10/cyber-at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2743200" cy="2275483"/>
          </a:xfrm>
          <a:prstGeom prst="rect">
            <a:avLst/>
          </a:prstGeom>
          <a:noFill/>
        </p:spPr>
      </p:pic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Gets Attacked?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smtClean="0"/>
              <a:t>Nobody is immune</a:t>
            </a:r>
          </a:p>
          <a:p>
            <a:pPr lvl="1"/>
            <a:r>
              <a:rPr lang="en-US" smtClean="0"/>
              <a:t>Multinationals to small business to governments</a:t>
            </a:r>
          </a:p>
          <a:p>
            <a:pPr lvl="1"/>
            <a:r>
              <a:rPr lang="en-US" smtClean="0"/>
              <a:t>Across all industries</a:t>
            </a:r>
          </a:p>
          <a:p>
            <a:pPr lvl="1"/>
            <a:r>
              <a:rPr lang="en-US" smtClean="0"/>
              <a:t>Attacker tactics are numerous and non-stop</a:t>
            </a:r>
          </a:p>
        </p:txBody>
      </p:sp>
    </p:spTree>
    <p:extLst>
      <p:ext uri="{BB962C8B-B14F-4D97-AF65-F5344CB8AC3E}">
        <p14:creationId xmlns:p14="http://schemas.microsoft.com/office/powerpoint/2010/main" val="19065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3276600"/>
            <a:ext cx="37607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Gets Attacked?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47800"/>
          </a:xfrm>
        </p:spPr>
        <p:txBody>
          <a:bodyPr/>
          <a:lstStyle/>
          <a:p>
            <a:r>
              <a:rPr lang="en-US" b="1" smtClean="0"/>
              <a:t>Nobody is immune – even from state-affiliated espionage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92100" y="2930525"/>
            <a:ext cx="51054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eaLnBrk="1" hangingPunct="1">
              <a:buFont typeface="Arial" pitchFamily="34" charset="0"/>
              <a:buChar char="•"/>
            </a:pPr>
            <a:r>
              <a:rPr lang="en-US" sz="2000"/>
              <a:t>State-affiliated actors perpetrated 19% of attacks last year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/>
              <a:t>Targets are not government agencies, and not just military contractors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/>
              <a:t>Be aware of the “knock-on effect” in your supply chain</a:t>
            </a:r>
          </a:p>
          <a:p>
            <a:pPr eaLnBrk="1" hangingPunct="1"/>
            <a:endParaRPr 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7725833" y="5855128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2013 Verizon DBIR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17377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Are the Attackers?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 smtClean="0"/>
              <a:t>Varied </a:t>
            </a:r>
            <a:r>
              <a:rPr lang="en-US" b="1" smtClean="0"/>
              <a:t>Motivations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86355"/>
            <a:ext cx="1203569" cy="337624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33600" y="2438400"/>
            <a:ext cx="5883275" cy="97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>
                <a:latin typeface="Arial" pitchFamily="34" charset="0"/>
                <a:ea typeface="VerizonApex-Medium"/>
                <a:cs typeface="VerizonApex-Medium"/>
              </a:rPr>
              <a:t>AIM IS TO </a:t>
            </a:r>
            <a:r>
              <a:rPr lang="en-US" sz="1500" b="1" dirty="0">
                <a:latin typeface="Arial" pitchFamily="34" charset="0"/>
                <a:ea typeface="VerizonApex-Medium"/>
                <a:cs typeface="VerizonApex-Medium"/>
              </a:rPr>
              <a:t>MAXIMIZE </a:t>
            </a:r>
            <a:r>
              <a:rPr lang="en-US" sz="1500" b="1" dirty="0" smtClean="0">
                <a:latin typeface="Arial" pitchFamily="34" charset="0"/>
                <a:ea typeface="VerizonApex-Medium"/>
                <a:cs typeface="VerizonApex-Medium"/>
              </a:rPr>
              <a:t>DISRUPTION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ea typeface="VerizonApex-Medium"/>
                <a:cs typeface="VerizonApex-Medium"/>
              </a:rPr>
              <a:t>EMBARRASS </a:t>
            </a:r>
            <a:r>
              <a:rPr lang="en-US" sz="1500" dirty="0">
                <a:latin typeface="Arial" pitchFamily="34" charset="0"/>
                <a:ea typeface="VerizonApex-Medium"/>
                <a:cs typeface="VerizonApex-Medium"/>
              </a:rPr>
              <a:t>VICTIMS FROM BOTH PUBLIC AND PRIVATE SECTOR.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9950" y="3563938"/>
            <a:ext cx="6096000" cy="6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>
                <a:latin typeface="Arial" pitchFamily="34" charset="0"/>
                <a:ea typeface="VerizonApex-Medium"/>
                <a:cs typeface="VerizonApex-Medium"/>
              </a:rPr>
              <a:t>MOTIVATED BY </a:t>
            </a:r>
            <a:r>
              <a:rPr lang="en-US" sz="1500" b="1" dirty="0">
                <a:latin typeface="Arial" pitchFamily="34" charset="0"/>
                <a:ea typeface="VerizonApex-Medium"/>
                <a:cs typeface="VerizonApex-Medium"/>
              </a:rPr>
              <a:t>FINANCIAL </a:t>
            </a:r>
            <a:r>
              <a:rPr lang="en-US" sz="1500" b="1" dirty="0" smtClean="0">
                <a:latin typeface="Arial" pitchFamily="34" charset="0"/>
                <a:ea typeface="VerizonApex-Medium"/>
                <a:cs typeface="VerizonApex-Medium"/>
              </a:rPr>
              <a:t>GAIN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ea typeface="VerizonApex-Medium"/>
                <a:cs typeface="VerizonApex-Medium"/>
              </a:rPr>
              <a:t>WILL </a:t>
            </a:r>
            <a:r>
              <a:rPr lang="en-US" sz="1500" dirty="0">
                <a:latin typeface="Arial" pitchFamily="34" charset="0"/>
                <a:ea typeface="VerizonApex-Medium"/>
                <a:cs typeface="VerizonApex-Medium"/>
              </a:rPr>
              <a:t>TAKE</a:t>
            </a:r>
            <a:r>
              <a:rPr lang="en-US" sz="1500" b="1" dirty="0">
                <a:latin typeface="Arial" pitchFamily="34" charset="0"/>
                <a:ea typeface="VerizonApex-Medium"/>
                <a:cs typeface="VerizonApex-Medium"/>
              </a:rPr>
              <a:t> </a:t>
            </a:r>
            <a:r>
              <a:rPr lang="en-US" sz="1500" dirty="0">
                <a:latin typeface="Arial" pitchFamily="34" charset="0"/>
                <a:ea typeface="VerizonApex-Medium"/>
                <a:cs typeface="VerizonApex-Medium"/>
              </a:rPr>
              <a:t>ANY DATA THAT MIGHT HAVE FINANCIAL VALUE.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39950" y="4572000"/>
            <a:ext cx="5883275" cy="97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>
                <a:latin typeface="Arial" pitchFamily="34" charset="0"/>
                <a:ea typeface="VerizonApex-Medium"/>
                <a:cs typeface="VerizonApex-Medium"/>
              </a:rPr>
              <a:t>OFTEN </a:t>
            </a:r>
            <a:r>
              <a:rPr lang="en-US" sz="1500" dirty="0" smtClean="0">
                <a:latin typeface="Arial" pitchFamily="34" charset="0"/>
                <a:ea typeface="VerizonApex-Medium"/>
                <a:cs typeface="VerizonApex-Medium"/>
              </a:rPr>
              <a:t>STATE-SPONSORED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ea typeface="VerizonApex-Medium"/>
                <a:cs typeface="VerizonApex-Medium"/>
              </a:rPr>
              <a:t>DRIVEN </a:t>
            </a:r>
            <a:r>
              <a:rPr lang="en-US" sz="1500" dirty="0">
                <a:latin typeface="Arial" pitchFamily="34" charset="0"/>
                <a:ea typeface="VerizonApex-Medium"/>
                <a:cs typeface="VerizonApex-Medium"/>
              </a:rPr>
              <a:t>TO GET </a:t>
            </a:r>
            <a:r>
              <a:rPr lang="en-US" sz="1500" b="1" dirty="0">
                <a:latin typeface="Arial" pitchFamily="34" charset="0"/>
                <a:ea typeface="VerizonApex-Medium"/>
                <a:cs typeface="VerizonApex-Medium"/>
              </a:rPr>
              <a:t>EXACTLY WHAT THEY </a:t>
            </a:r>
            <a:r>
              <a:rPr lang="en-US" sz="1500" b="1" dirty="0" smtClean="0">
                <a:latin typeface="Arial" pitchFamily="34" charset="0"/>
                <a:ea typeface="VerizonApex-Medium"/>
                <a:cs typeface="VerizonApex-Medium"/>
              </a:rPr>
              <a:t>WANT</a:t>
            </a:r>
            <a:r>
              <a:rPr lang="en-US" sz="1500" dirty="0" smtClean="0">
                <a:latin typeface="Arial" pitchFamily="34" charset="0"/>
                <a:ea typeface="VerizonApex-Medium"/>
                <a:cs typeface="VerizonApex-Medium"/>
              </a:rPr>
              <a:t> - FROM </a:t>
            </a:r>
            <a:r>
              <a:rPr lang="en-US" sz="1500" dirty="0">
                <a:latin typeface="Arial" pitchFamily="34" charset="0"/>
                <a:ea typeface="VerizonApex-Medium"/>
                <a:cs typeface="VerizonApex-Medium"/>
              </a:rPr>
              <a:t>INTELLECTUAL PROPERTY TO INSIDER INFORMATION.</a:t>
            </a:r>
          </a:p>
        </p:txBody>
      </p:sp>
    </p:spTree>
    <p:extLst>
      <p:ext uri="{BB962C8B-B14F-4D97-AF65-F5344CB8AC3E}">
        <p14:creationId xmlns:p14="http://schemas.microsoft.com/office/powerpoint/2010/main" val="4332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5733</TotalTime>
  <Words>2985</Words>
  <Application>Microsoft Office PowerPoint</Application>
  <PresentationFormat>On-screen Show (4:3)</PresentationFormat>
  <Paragraphs>267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Welcome &amp; Thanks for Having Me!!</vt:lpstr>
      <vt:lpstr>Introduction – Peter Morin</vt:lpstr>
      <vt:lpstr>Agenda</vt:lpstr>
      <vt:lpstr>Blurring of Activities</vt:lpstr>
      <vt:lpstr>Blurring of Activities</vt:lpstr>
      <vt:lpstr>Who Gets Attacked?</vt:lpstr>
      <vt:lpstr>Who Gets Attacked?</vt:lpstr>
      <vt:lpstr>Who Are the Attackers?</vt:lpstr>
      <vt:lpstr>Who Are the Attackers?</vt:lpstr>
      <vt:lpstr>What to Worry About?</vt:lpstr>
      <vt:lpstr>What to Worry About?</vt:lpstr>
      <vt:lpstr>What to Worry About?</vt:lpstr>
      <vt:lpstr>What to Worry About?</vt:lpstr>
      <vt:lpstr>What to Worry About?</vt:lpstr>
      <vt:lpstr>What to Worry About?</vt:lpstr>
      <vt:lpstr>2013/2014 Notable Breaches</vt:lpstr>
      <vt:lpstr>2013/2014 Notable Breaches</vt:lpstr>
      <vt:lpstr>2013/2014 Notable Breaches</vt:lpstr>
      <vt:lpstr>2013/2014 Notable Breaches</vt:lpstr>
      <vt:lpstr>2013/2014 Notable Breaches</vt:lpstr>
      <vt:lpstr>2013/2014 Notable Breaches</vt:lpstr>
      <vt:lpstr>PowerPoint Presentation</vt:lpstr>
      <vt:lpstr>Asked CIOs/CISOs…</vt:lpstr>
      <vt:lpstr>2013 Telus/Rotman Study</vt:lpstr>
      <vt:lpstr>2013 Telus/Rotman Study</vt:lpstr>
      <vt:lpstr>2013 Telus/Rotman Study</vt:lpstr>
      <vt:lpstr>2013 Telus/Rotman Study</vt:lpstr>
      <vt:lpstr>2013 Telus/Rotman Study</vt:lpstr>
      <vt:lpstr>PowerPoint Presentation</vt:lpstr>
      <vt:lpstr>Common Attack Profile</vt:lpstr>
      <vt:lpstr>Common Attack Profile</vt:lpstr>
      <vt:lpstr>Subversion of IT Contractors</vt:lpstr>
      <vt:lpstr>Subversion of IT Contractors</vt:lpstr>
      <vt:lpstr>Extensive Recon Used by Attackers</vt:lpstr>
      <vt:lpstr>Extensive Recon Used by Attackers</vt:lpstr>
      <vt:lpstr>Extensive Recon Used by Attackers</vt:lpstr>
      <vt:lpstr>Extensive Recon Used by Attackers</vt:lpstr>
      <vt:lpstr>Extensive Recon Used by Attackers</vt:lpstr>
      <vt:lpstr>Re-Compromise of Valuable Targets</vt:lpstr>
      <vt:lpstr>Re-Compromise of Valuable Targets</vt:lpstr>
      <vt:lpstr>Re-Compromise of Valuable Targets</vt:lpstr>
      <vt:lpstr>Strategic Web Compromises</vt:lpstr>
      <vt:lpstr>Strategic Web Compromises</vt:lpstr>
      <vt:lpstr>Strategic Web Compromises</vt:lpstr>
      <vt:lpstr>Strategic Web Compromises</vt:lpstr>
      <vt:lpstr>PowerPoint Presentation</vt:lpstr>
      <vt:lpstr>Target Breach</vt:lpstr>
      <vt:lpstr>Target Breach</vt:lpstr>
      <vt:lpstr>Target Breach</vt:lpstr>
      <vt:lpstr>Target Breach</vt:lpstr>
      <vt:lpstr>Target Breach</vt:lpstr>
      <vt:lpstr>Target Breach</vt:lpstr>
      <vt:lpstr>Target Breach</vt:lpstr>
      <vt:lpstr>Important Dates</vt:lpstr>
      <vt:lpstr>Target Breach</vt:lpstr>
      <vt:lpstr>Target Breach</vt:lpstr>
      <vt:lpstr>Target Breach</vt:lpstr>
      <vt:lpstr>Target Breach</vt:lpstr>
      <vt:lpstr>In Conclusion…</vt:lpstr>
      <vt:lpstr>In Conclusion…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Morin, Peter</dc:creator>
  <cp:lastModifiedBy>Morin, Peter</cp:lastModifiedBy>
  <cp:revision>130</cp:revision>
  <dcterms:created xsi:type="dcterms:W3CDTF">2014-03-31T10:13:50Z</dcterms:created>
  <dcterms:modified xsi:type="dcterms:W3CDTF">2014-04-28T17:06:50Z</dcterms:modified>
</cp:coreProperties>
</file>