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handoutMasterIdLst>
    <p:handoutMasterId r:id="rId79"/>
  </p:handoutMasterIdLst>
  <p:sldIdLst>
    <p:sldId id="256" r:id="rId2"/>
    <p:sldId id="354" r:id="rId3"/>
    <p:sldId id="258" r:id="rId4"/>
    <p:sldId id="266" r:id="rId5"/>
    <p:sldId id="267" r:id="rId6"/>
    <p:sldId id="268" r:id="rId7"/>
    <p:sldId id="269" r:id="rId8"/>
    <p:sldId id="275" r:id="rId9"/>
    <p:sldId id="276" r:id="rId10"/>
    <p:sldId id="277" r:id="rId11"/>
    <p:sldId id="278" r:id="rId12"/>
    <p:sldId id="356" r:id="rId13"/>
    <p:sldId id="357" r:id="rId14"/>
    <p:sldId id="358" r:id="rId15"/>
    <p:sldId id="359" r:id="rId16"/>
    <p:sldId id="360" r:id="rId17"/>
    <p:sldId id="361" r:id="rId18"/>
    <p:sldId id="271" r:id="rId19"/>
    <p:sldId id="362" r:id="rId20"/>
    <p:sldId id="285" r:id="rId21"/>
    <p:sldId id="286" r:id="rId22"/>
    <p:sldId id="363" r:id="rId23"/>
    <p:sldId id="288" r:id="rId24"/>
    <p:sldId id="289" r:id="rId25"/>
    <p:sldId id="290" r:id="rId26"/>
    <p:sldId id="292" r:id="rId27"/>
    <p:sldId id="291" r:id="rId28"/>
    <p:sldId id="293" r:id="rId29"/>
    <p:sldId id="294" r:id="rId30"/>
    <p:sldId id="364" r:id="rId31"/>
    <p:sldId id="326" r:id="rId32"/>
    <p:sldId id="328" r:id="rId33"/>
    <p:sldId id="327" r:id="rId34"/>
    <p:sldId id="330" r:id="rId35"/>
    <p:sldId id="365" r:id="rId36"/>
    <p:sldId id="339" r:id="rId37"/>
    <p:sldId id="340" r:id="rId38"/>
    <p:sldId id="343" r:id="rId39"/>
    <p:sldId id="342" r:id="rId40"/>
    <p:sldId id="347" r:id="rId41"/>
    <p:sldId id="348" r:id="rId42"/>
    <p:sldId id="344" r:id="rId43"/>
    <p:sldId id="345" r:id="rId44"/>
    <p:sldId id="346" r:id="rId45"/>
    <p:sldId id="367" r:id="rId46"/>
    <p:sldId id="296" r:id="rId47"/>
    <p:sldId id="297" r:id="rId48"/>
    <p:sldId id="298" r:id="rId49"/>
    <p:sldId id="299" r:id="rId50"/>
    <p:sldId id="300" r:id="rId51"/>
    <p:sldId id="322" r:id="rId52"/>
    <p:sldId id="323" r:id="rId53"/>
    <p:sldId id="325" r:id="rId54"/>
    <p:sldId id="303" r:id="rId55"/>
    <p:sldId id="324" r:id="rId56"/>
    <p:sldId id="304" r:id="rId57"/>
    <p:sldId id="366" r:id="rId58"/>
    <p:sldId id="306" r:id="rId59"/>
    <p:sldId id="307" r:id="rId60"/>
    <p:sldId id="308" r:id="rId61"/>
    <p:sldId id="335" r:id="rId62"/>
    <p:sldId id="318" r:id="rId63"/>
    <p:sldId id="319" r:id="rId64"/>
    <p:sldId id="320" r:id="rId65"/>
    <p:sldId id="310" r:id="rId66"/>
    <p:sldId id="321" r:id="rId67"/>
    <p:sldId id="331" r:id="rId68"/>
    <p:sldId id="332" r:id="rId69"/>
    <p:sldId id="333" r:id="rId70"/>
    <p:sldId id="334" r:id="rId71"/>
    <p:sldId id="338" r:id="rId72"/>
    <p:sldId id="315" r:id="rId73"/>
    <p:sldId id="317" r:id="rId74"/>
    <p:sldId id="352" r:id="rId75"/>
    <p:sldId id="353" r:id="rId76"/>
    <p:sldId id="355"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659" autoAdjust="0"/>
    <p:restoredTop sz="94650" autoAdjust="0"/>
  </p:normalViewPr>
  <p:slideViewPr>
    <p:cSldViewPr snapToGrid="0" snapToObjects="1">
      <p:cViewPr varScale="1">
        <p:scale>
          <a:sx n="130" d="100"/>
          <a:sy n="130" d="100"/>
        </p:scale>
        <p:origin x="-1424" y="-104"/>
      </p:cViewPr>
      <p:guideLst>
        <p:guide orient="horz" pos="2160"/>
        <p:guide pos="2880"/>
      </p:guideLst>
    </p:cSldViewPr>
  </p:slideViewPr>
  <p:outlineViewPr>
    <p:cViewPr>
      <p:scale>
        <a:sx n="33" d="100"/>
        <a:sy n="33" d="100"/>
      </p:scale>
      <p:origin x="0" y="648"/>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DEB60E-6DA0-0145-9FD8-86840430F01F}" type="datetimeFigureOut">
              <a:rPr lang="en-US" smtClean="0"/>
              <a:t>4/25/2014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53B7A-5713-024B-B02F-0EF3715E4171}" type="slidenum">
              <a:rPr lang="en-US" smtClean="0"/>
              <a:t>‹#›</a:t>
            </a:fld>
            <a:endParaRPr lang="en-US"/>
          </a:p>
        </p:txBody>
      </p:sp>
    </p:spTree>
    <p:extLst>
      <p:ext uri="{BB962C8B-B14F-4D97-AF65-F5344CB8AC3E}">
        <p14:creationId xmlns:p14="http://schemas.microsoft.com/office/powerpoint/2010/main" val="7881321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9A096-7BAF-D24A-B562-FF874B2BD045}" type="datetimeFigureOut">
              <a:rPr lang="en-US" smtClean="0"/>
              <a:t>4/25/2014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4089A-5D91-5240-99F8-3A6D805EAAF0}" type="slidenum">
              <a:rPr lang="en-US" smtClean="0"/>
              <a:t>‹#›</a:t>
            </a:fld>
            <a:endParaRPr lang="en-US"/>
          </a:p>
        </p:txBody>
      </p:sp>
    </p:spTree>
    <p:extLst>
      <p:ext uri="{BB962C8B-B14F-4D97-AF65-F5344CB8AC3E}">
        <p14:creationId xmlns:p14="http://schemas.microsoft.com/office/powerpoint/2010/main" val="1545259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pPr>
              <a:spcBef>
                <a:spcPct val="20000"/>
              </a:spcBef>
              <a:defRPr/>
            </a:pPr>
            <a:r>
              <a:rPr lang="en-US" smtClean="0">
                <a:cs typeface="+mn-cs"/>
              </a:rPr>
              <a:t>Organizations gather considerable amounts of data on a daily basis:</a:t>
            </a:r>
          </a:p>
          <a:p>
            <a:pPr lvl="1">
              <a:spcBef>
                <a:spcPct val="20000"/>
              </a:spcBef>
              <a:defRPr/>
            </a:pPr>
            <a:r>
              <a:rPr lang="en-US" smtClean="0"/>
              <a:t>Supermarket scanners	Credit card readers</a:t>
            </a:r>
          </a:p>
          <a:p>
            <a:pPr lvl="1">
              <a:spcBef>
                <a:spcPct val="20000"/>
              </a:spcBef>
              <a:defRPr/>
            </a:pPr>
            <a:r>
              <a:rPr lang="en-US" smtClean="0"/>
              <a:t>Automated bank tellers	The internet </a:t>
            </a:r>
          </a:p>
          <a:p>
            <a:pPr lvl="1">
              <a:spcBef>
                <a:spcPct val="20000"/>
              </a:spcBef>
              <a:defRPr/>
            </a:pPr>
            <a:endParaRPr lang="en-US" smtClean="0"/>
          </a:p>
          <a:p>
            <a:pPr>
              <a:spcBef>
                <a:spcPct val="20000"/>
              </a:spcBef>
              <a:defRPr/>
            </a:pPr>
            <a:r>
              <a:rPr lang="en-US" smtClean="0">
                <a:cs typeface="+mn-cs"/>
              </a:rPr>
              <a:t>The volume of data defies manual efforts of  analysis and summary (one estimate shows only 5 -7% of collected data are ever revisited)</a:t>
            </a:r>
          </a:p>
          <a:p>
            <a:pPr>
              <a:spcBef>
                <a:spcPct val="20000"/>
              </a:spcBef>
              <a:defRPr/>
            </a:pPr>
            <a:endParaRPr lang="en-US" smtClean="0">
              <a:cs typeface="+mn-cs"/>
            </a:endParaRPr>
          </a:p>
          <a:p>
            <a:pPr>
              <a:spcBef>
                <a:spcPct val="20000"/>
              </a:spcBef>
              <a:defRPr/>
            </a:pPr>
            <a:r>
              <a:rPr lang="en-US" smtClean="0">
                <a:cs typeface="+mn-cs"/>
              </a:rPr>
              <a:t>A major challenge is how to convert expanding data stores into useful knowledge</a:t>
            </a:r>
          </a:p>
        </p:txBody>
      </p:sp>
      <p:sp>
        <p:nvSpPr>
          <p:cNvPr id="13315" name="Rectangle 3"/>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52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63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83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73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937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mtClean="0">
                <a:cs typeface="+mn-cs"/>
              </a:rPr>
              <a:t>Need to get objectives of each participant.</a:t>
            </a:r>
          </a:p>
        </p:txBody>
      </p:sp>
      <p:sp>
        <p:nvSpPr>
          <p:cNvPr id="145411" name="Rectangle 3"/>
          <p:cNvSpPr>
            <a:spLocks noGrp="1" noRot="1" noChangeAspect="1" noChangeArrowheads="1"/>
          </p:cNvSpPr>
          <p:nvPr>
            <p:ph type="sldImg"/>
          </p:nvPr>
        </p:nvSpPr>
        <p:spPr>
          <a:xfrm>
            <a:off x="1152525" y="692150"/>
            <a:ext cx="4556125" cy="3416300"/>
          </a:xfrm>
          <a:ln cap="fla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040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body" idx="1"/>
          </p:nvPr>
        </p:nvSpPr>
        <p:spPr>
          <a:ln/>
        </p:spPr>
        <p:txBody>
          <a:bodyPr/>
          <a:lstStyle/>
          <a:p>
            <a:pPr>
              <a:spcBef>
                <a:spcPct val="20000"/>
              </a:spcBef>
              <a:defRPr/>
            </a:pPr>
            <a:r>
              <a:rPr lang="en-US" smtClean="0">
                <a:solidFill>
                  <a:schemeClr val="hlink"/>
                </a:solidFill>
                <a:cs typeface="+mn-cs"/>
              </a:rPr>
              <a:t>At the university, the corporate sponsors and within the greater business community ...</a:t>
            </a:r>
          </a:p>
          <a:p>
            <a:pPr>
              <a:spcBef>
                <a:spcPct val="20000"/>
              </a:spcBef>
              <a:buClr>
                <a:schemeClr val="tx2"/>
              </a:buClr>
              <a:buSzPct val="75000"/>
              <a:buFont typeface="Monotype Sorts" charset="0"/>
              <a:buChar char="n"/>
              <a:defRPr/>
            </a:pPr>
            <a:r>
              <a:rPr lang="en-US" sz="1400" smtClean="0">
                <a:cs typeface="+mn-cs"/>
              </a:rPr>
              <a:t>Research</a:t>
            </a:r>
          </a:p>
          <a:p>
            <a:pPr lvl="1">
              <a:spcBef>
                <a:spcPct val="20000"/>
              </a:spcBef>
              <a:buClr>
                <a:schemeClr val="tx2"/>
              </a:buClr>
              <a:buFontTx/>
              <a:buChar char="-"/>
              <a:defRPr/>
            </a:pPr>
            <a:r>
              <a:rPr lang="en-US" smtClean="0"/>
              <a:t>Investigate and advance state-of-the art KDD technologies and processes and their application to marketing information</a:t>
            </a:r>
          </a:p>
          <a:p>
            <a:pPr>
              <a:spcBef>
                <a:spcPct val="20000"/>
              </a:spcBef>
              <a:buClr>
                <a:schemeClr val="tx2"/>
              </a:buClr>
              <a:buSzPct val="75000"/>
              <a:buFont typeface="Monotype Sorts" charset="0"/>
              <a:buChar char="n"/>
              <a:defRPr/>
            </a:pPr>
            <a:r>
              <a:rPr lang="en-US" sz="1400" smtClean="0">
                <a:cs typeface="+mn-cs"/>
              </a:rPr>
              <a:t>Application </a:t>
            </a:r>
          </a:p>
          <a:p>
            <a:pPr lvl="1">
              <a:spcBef>
                <a:spcPct val="20000"/>
              </a:spcBef>
              <a:buClr>
                <a:schemeClr val="tx2"/>
              </a:buClr>
              <a:buFontTx/>
              <a:buChar char="-"/>
              <a:defRPr/>
            </a:pPr>
            <a:r>
              <a:rPr lang="en-US" smtClean="0"/>
              <a:t>Identify problems and apply appropriate KDD technologies and processes </a:t>
            </a:r>
          </a:p>
          <a:p>
            <a:pPr lvl="1">
              <a:spcBef>
                <a:spcPct val="20000"/>
              </a:spcBef>
              <a:buClr>
                <a:schemeClr val="tx2"/>
              </a:buClr>
              <a:buFontTx/>
              <a:buChar char="-"/>
              <a:defRPr/>
            </a:pPr>
            <a:r>
              <a:rPr lang="en-US" smtClean="0"/>
              <a:t>Facilitate project management though the transfer of success factors</a:t>
            </a:r>
          </a:p>
          <a:p>
            <a:pPr>
              <a:spcBef>
                <a:spcPct val="20000"/>
              </a:spcBef>
              <a:buClr>
                <a:schemeClr val="tx2"/>
              </a:buClr>
              <a:buSzPct val="75000"/>
              <a:buFont typeface="Monotype Sorts" charset="0"/>
              <a:buChar char="n"/>
              <a:defRPr/>
            </a:pPr>
            <a:r>
              <a:rPr lang="en-US" sz="1400" smtClean="0">
                <a:cs typeface="+mn-cs"/>
              </a:rPr>
              <a:t>Promotion and Resource</a:t>
            </a:r>
          </a:p>
          <a:p>
            <a:pPr lvl="1">
              <a:spcBef>
                <a:spcPct val="20000"/>
              </a:spcBef>
              <a:buClr>
                <a:schemeClr val="tx2"/>
              </a:buClr>
              <a:buFontTx/>
              <a:buChar char="-"/>
              <a:defRPr/>
            </a:pPr>
            <a:r>
              <a:rPr lang="en-US" smtClean="0"/>
              <a:t>Act as a catalyst and resource on KDD</a:t>
            </a:r>
          </a:p>
          <a:p>
            <a:pPr lvl="1">
              <a:spcBef>
                <a:spcPct val="20000"/>
              </a:spcBef>
              <a:buClr>
                <a:schemeClr val="tx2"/>
              </a:buClr>
              <a:buFontTx/>
              <a:buChar char="-"/>
              <a:defRPr/>
            </a:pPr>
            <a:r>
              <a:rPr lang="en-US" smtClean="0"/>
              <a:t>Publish research and case study results</a:t>
            </a:r>
          </a:p>
          <a:p>
            <a:pPr lvl="1">
              <a:spcBef>
                <a:spcPct val="20000"/>
              </a:spcBef>
              <a:buClr>
                <a:schemeClr val="tx2"/>
              </a:buClr>
              <a:buFontTx/>
              <a:buChar char="-"/>
              <a:defRPr/>
            </a:pPr>
            <a:r>
              <a:rPr lang="en-US" smtClean="0"/>
              <a:t>Establish Atlantic Canada as a leader</a:t>
            </a:r>
          </a:p>
          <a:p>
            <a:pPr>
              <a:spcBef>
                <a:spcPct val="20000"/>
              </a:spcBef>
              <a:buClr>
                <a:schemeClr val="tx2"/>
              </a:buClr>
              <a:buSzPct val="75000"/>
              <a:buFont typeface="Monotype Sorts" charset="0"/>
              <a:buChar char="n"/>
              <a:defRPr/>
            </a:pPr>
            <a:r>
              <a:rPr lang="en-US" sz="1400" smtClean="0">
                <a:cs typeface="+mn-cs"/>
              </a:rPr>
              <a:t>Education </a:t>
            </a:r>
          </a:p>
          <a:p>
            <a:pPr lvl="1">
              <a:spcBef>
                <a:spcPct val="20000"/>
              </a:spcBef>
              <a:buClr>
                <a:schemeClr val="tx2"/>
              </a:buClr>
              <a:buFontTx/>
              <a:buChar char="-"/>
              <a:defRPr/>
            </a:pPr>
            <a:r>
              <a:rPr lang="en-US" smtClean="0"/>
              <a:t>Develop and deliver KDD seminar material at the academic and industry level </a:t>
            </a:r>
          </a:p>
        </p:txBody>
      </p:sp>
      <p:sp>
        <p:nvSpPr>
          <p:cNvPr id="64515" name="Rectangle 1027"/>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CA">
              <a:ea typeface="ＭＳ Ｐゴシック" charset="0"/>
              <a:cs typeface="ＭＳ Ｐゴシック" charset="0"/>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C2E9C4-1F96-AF4D-BBDF-840C7B41CA67}" type="slidenum">
              <a:rPr lang="en-US" sz="1200"/>
              <a:pPr eaLnBrk="1" hangingPunct="1"/>
              <a:t>51</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CA">
              <a:ea typeface="ＭＳ Ｐゴシック" charset="0"/>
              <a:cs typeface="ＭＳ Ｐゴシック" charset="0"/>
            </a:endParaRPr>
          </a:p>
        </p:txBody>
      </p:sp>
      <p:sp>
        <p:nvSpPr>
          <p:cNvPr id="645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1BC7CD-A635-4E46-B88F-9E6425419B20}" type="slidenum">
              <a:rPr lang="en-US" sz="1200"/>
              <a:pPr eaLnBrk="1" hangingPunct="1"/>
              <a:t>52</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CA">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1F4C45-2039-2F41-83E2-640ECE53A8B9}" type="slidenum">
              <a:rPr lang="en-US" sz="1200"/>
              <a:pPr eaLnBrk="1" hangingPunct="1"/>
              <a:t>53</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CA">
              <a:ea typeface="ＭＳ Ｐゴシック" charset="0"/>
              <a:cs typeface="ＭＳ Ｐゴシック" charset="0"/>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DB47F-79E1-A243-B5CD-64BF4B0656FE}" type="slidenum">
              <a:rPr lang="en-US" sz="1200"/>
              <a:pPr eaLnBrk="1" hangingPunct="1"/>
              <a:t>55</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87043"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spcBef>
                <a:spcPct val="20000"/>
              </a:spcBef>
              <a:defRPr/>
            </a:pPr>
            <a:r>
              <a:rPr lang="en-US" smtClean="0">
                <a:cs typeface="+mn-cs"/>
              </a:rPr>
              <a:t>Organizations gather considerable amounts of data on a daily basis:</a:t>
            </a:r>
          </a:p>
          <a:p>
            <a:pPr lvl="1">
              <a:spcBef>
                <a:spcPct val="20000"/>
              </a:spcBef>
              <a:defRPr/>
            </a:pPr>
            <a:r>
              <a:rPr lang="en-US" smtClean="0"/>
              <a:t>Supermarket scanners	Credit card readers</a:t>
            </a:r>
          </a:p>
          <a:p>
            <a:pPr lvl="1">
              <a:spcBef>
                <a:spcPct val="20000"/>
              </a:spcBef>
              <a:defRPr/>
            </a:pPr>
            <a:r>
              <a:rPr lang="en-US" smtClean="0"/>
              <a:t>Automated bank tellers	The internet </a:t>
            </a:r>
          </a:p>
          <a:p>
            <a:pPr lvl="1">
              <a:spcBef>
                <a:spcPct val="20000"/>
              </a:spcBef>
              <a:defRPr/>
            </a:pPr>
            <a:endParaRPr lang="en-US" smtClean="0"/>
          </a:p>
          <a:p>
            <a:pPr>
              <a:spcBef>
                <a:spcPct val="20000"/>
              </a:spcBef>
              <a:defRPr/>
            </a:pPr>
            <a:r>
              <a:rPr lang="en-US" smtClean="0">
                <a:cs typeface="+mn-cs"/>
              </a:rPr>
              <a:t>The volume of data defies manual efforts of  analysis and summary (one estimate shows only 5 -7% of collected data are ever revisited)</a:t>
            </a:r>
          </a:p>
          <a:p>
            <a:pPr>
              <a:spcBef>
                <a:spcPct val="20000"/>
              </a:spcBef>
              <a:defRPr/>
            </a:pPr>
            <a:endParaRPr lang="en-US" smtClean="0">
              <a:cs typeface="+mn-cs"/>
            </a:endParaRPr>
          </a:p>
          <a:p>
            <a:pPr>
              <a:spcBef>
                <a:spcPct val="20000"/>
              </a:spcBef>
              <a:defRPr/>
            </a:pPr>
            <a:r>
              <a:rPr lang="en-US" smtClean="0">
                <a:cs typeface="+mn-cs"/>
              </a:rPr>
              <a:t>A major challenge is how to convert expanding data stores into useful knowledge</a:t>
            </a:r>
          </a:p>
        </p:txBody>
      </p:sp>
      <p:sp>
        <p:nvSpPr>
          <p:cNvPr id="171011" name="Rectangle 3"/>
          <p:cNvSpPr>
            <a:spLocks noGrp="1" noRot="1" noChangeAspect="1" noChangeArrowheads="1" noTextEdit="1"/>
          </p:cNvSpPr>
          <p:nvPr>
            <p:ph type="sldImg"/>
          </p:nvPr>
        </p:nvSpPr>
        <p:spPr>
          <a:ln cap="fla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245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CA"/>
              <a:t>SPSS Inc. </a:t>
            </a:r>
          </a:p>
        </p:txBody>
      </p:sp>
      <p:sp>
        <p:nvSpPr>
          <p:cNvPr id="5" name="Rectangle 6"/>
          <p:cNvSpPr>
            <a:spLocks noGrp="1" noChangeArrowheads="1"/>
          </p:cNvSpPr>
          <p:nvPr>
            <p:ph type="ftr" sz="quarter" idx="4"/>
          </p:nvPr>
        </p:nvSpPr>
        <p:spPr>
          <a:ln/>
        </p:spPr>
        <p:txBody>
          <a:bodyPr/>
          <a:lstStyle/>
          <a:p>
            <a:r>
              <a:rPr lang="en-CA"/>
              <a:t>Copyright 2003-4, SPSS Inc. </a:t>
            </a:r>
          </a:p>
        </p:txBody>
      </p:sp>
      <p:sp>
        <p:nvSpPr>
          <p:cNvPr id="6" name="Rectangle 7"/>
          <p:cNvSpPr>
            <a:spLocks noGrp="1" noChangeArrowheads="1"/>
          </p:cNvSpPr>
          <p:nvPr>
            <p:ph type="sldNum" sz="quarter" idx="5"/>
          </p:nvPr>
        </p:nvSpPr>
        <p:spPr>
          <a:ln/>
        </p:spPr>
        <p:txBody>
          <a:bodyPr/>
          <a:lstStyle/>
          <a:p>
            <a:fld id="{331A9738-AF67-5F4B-966A-A83CD4C2F7F3}" type="slidenum">
              <a:rPr lang="en-CA"/>
              <a:pPr/>
              <a:t>68</a:t>
            </a:fld>
            <a:endParaRPr lang="en-CA"/>
          </a:p>
        </p:txBody>
      </p:sp>
      <p:sp>
        <p:nvSpPr>
          <p:cNvPr id="741378" name="Rectangle 2"/>
          <p:cNvSpPr>
            <a:spLocks noGrp="1" noRot="1" noChangeAspect="1" noChangeArrowheads="1" noTextEdit="1"/>
          </p:cNvSpPr>
          <p:nvPr>
            <p:ph type="sldImg"/>
          </p:nvPr>
        </p:nvSpPr>
        <p:spPr bwMode="auto">
          <a:xfrm>
            <a:off x="1141413" y="685800"/>
            <a:ext cx="4575175" cy="3430588"/>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41379" name="Rectangle 3"/>
          <p:cNvSpPr>
            <a:spLocks noGrp="1" noChangeArrowheads="1"/>
          </p:cNvSpPr>
          <p:nvPr>
            <p:ph type="body" idx="1"/>
          </p:nvPr>
        </p:nvSpPr>
        <p:spPr bwMode="auto">
          <a:xfrm>
            <a:off x="914400" y="4343673"/>
            <a:ext cx="5029200" cy="4114566"/>
          </a:xfrm>
          <a:prstGeom prst="rect">
            <a:avLst/>
          </a:prstGeom>
          <a:solidFill>
            <a:srgbClr val="FFFFFF"/>
          </a:solidFill>
          <a:ln>
            <a:solidFill>
              <a:srgbClr val="000000"/>
            </a:solidFill>
            <a:miter lim="800000"/>
            <a:headEnd/>
            <a:tailEnd/>
          </a:ln>
        </p:spPr>
        <p:txBody>
          <a:bodyPr lIns="92958" tIns="46479" rIns="92958" bIns="46479"/>
          <a:lstStyle/>
          <a:p>
            <a:r>
              <a:rPr lang="en-US"/>
              <a:t>It’s been estimated that 80% of the data in an organization is an unstructured format, that is, in the form of documents, HTML pages, database notes, email, open-ended survey responses, etc.  This fact means that decision-makers often rely on only 20% of the data available and a little bit of the documents that they can read.  </a:t>
            </a:r>
          </a:p>
          <a:p>
            <a:endParaRPr lang="en-US"/>
          </a:p>
          <a:p>
            <a:r>
              <a:rPr lang="en-US"/>
              <a:t>Take open-ended surveys, for example: cross-tab reports of responses are common but open-ended responses, which hold valuable information which qualify the responses and bring up new themes.  Organizations rarely have the tools or the time to truly process and disseminate this important information.  In a similar fashion, database notes on customer contacts are effectively used to manage individual contacts, but this valuable source of customer information is never used to really understand the customer experience overall.  What if you could use this information to keep and grow customers to increase customer lifetime value?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206851"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en-US" smtClean="0">
                <a:cs typeface="+mn-cs"/>
              </a:rPr>
              <a:t>Need to get objectives of each participant.</a:t>
            </a:r>
          </a:p>
        </p:txBody>
      </p:sp>
      <p:sp>
        <p:nvSpPr>
          <p:cNvPr id="114691" name="Rectangle 3"/>
          <p:cNvSpPr>
            <a:spLocks noGrp="1" noRot="1" noChangeAspect="1" noChangeArrowheads="1"/>
          </p:cNvSpPr>
          <p:nvPr>
            <p:ph type="sldImg"/>
          </p:nvPr>
        </p:nvSpPr>
        <p:spPr>
          <a:xfrm>
            <a:off x="1152525" y="692150"/>
            <a:ext cx="4556125" cy="3416300"/>
          </a:xfrm>
          <a:ln cap="fla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992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spcBef>
                <a:spcPct val="20000"/>
              </a:spcBef>
              <a:defRPr/>
            </a:pPr>
            <a:r>
              <a:rPr lang="en-US" smtClean="0">
                <a:cs typeface="+mn-cs"/>
              </a:rPr>
              <a:t>A major credit card company able to classify of 10% of customers which account for 40% of positive responses to advertisements</a:t>
            </a:r>
          </a:p>
          <a:p>
            <a:pPr>
              <a:spcBef>
                <a:spcPct val="20000"/>
              </a:spcBef>
              <a:defRPr/>
            </a:pPr>
            <a:endParaRPr lang="en-US" smtClean="0">
              <a:cs typeface="+mn-cs"/>
            </a:endParaRPr>
          </a:p>
          <a:p>
            <a:pPr>
              <a:spcBef>
                <a:spcPct val="20000"/>
              </a:spcBef>
              <a:defRPr/>
            </a:pPr>
            <a:r>
              <a:rPr lang="en-US" smtClean="0">
                <a:cs typeface="+mn-cs"/>
              </a:rPr>
              <a:t>A US telecomm firm has discovered unique market subgroups that reduce service to near zero during specific periods of the year</a:t>
            </a:r>
          </a:p>
          <a:p>
            <a:pPr>
              <a:spcBef>
                <a:spcPct val="20000"/>
              </a:spcBef>
              <a:defRPr/>
            </a:pPr>
            <a:endParaRPr lang="en-US" smtClean="0">
              <a:cs typeface="+mn-cs"/>
            </a:endParaRPr>
          </a:p>
          <a:p>
            <a:pPr>
              <a:spcBef>
                <a:spcPct val="20000"/>
              </a:spcBef>
              <a:defRPr/>
            </a:pPr>
            <a:r>
              <a:rPr lang="en-US" smtClean="0">
                <a:cs typeface="+mn-cs"/>
              </a:rPr>
              <a:t>A service bureau has developed a model for predicting those customers least likely to renew a membership</a:t>
            </a:r>
          </a:p>
          <a:p>
            <a:pPr>
              <a:spcBef>
                <a:spcPct val="20000"/>
              </a:spcBef>
              <a:defRPr/>
            </a:pPr>
            <a:endParaRPr lang="en-US" smtClean="0">
              <a:cs typeface="+mn-cs"/>
            </a:endParaRPr>
          </a:p>
          <a:p>
            <a:pPr>
              <a:spcBef>
                <a:spcPct val="20000"/>
              </a:spcBef>
              <a:defRPr/>
            </a:pPr>
            <a:r>
              <a:rPr lang="en-US" smtClean="0">
                <a:cs typeface="+mn-cs"/>
              </a:rPr>
              <a:t>These examples are particularly relevant to the corporate sponsors</a:t>
            </a:r>
          </a:p>
        </p:txBody>
      </p:sp>
      <p:sp>
        <p:nvSpPr>
          <p:cNvPr id="117763" name="Rectangle 3"/>
          <p:cNvSpPr>
            <a:spLocks noGrp="1" noRot="1" noChangeAspect="1" noChangeArrowheads="1"/>
          </p:cNvSpPr>
          <p:nvPr>
            <p:ph type="sldImg"/>
          </p:nvPr>
        </p:nvSpPr>
        <p:spPr>
          <a:ln cap="fla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09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197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ln/>
        </p:spPr>
        <p:txBody>
          <a:bodyP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658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4289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AA8E2-16F2-224B-B2B7-4A9772C1C188}" type="datetime1">
              <a:rPr lang="en-CA" smtClean="0"/>
              <a:t>25/04/2014</a:t>
            </a:fld>
            <a:endParaRPr lang="en-US"/>
          </a:p>
        </p:txBody>
      </p:sp>
      <p:sp>
        <p:nvSpPr>
          <p:cNvPr id="5" name="Footer Placeholder 4"/>
          <p:cNvSpPr>
            <a:spLocks noGrp="1"/>
          </p:cNvSpPr>
          <p:nvPr>
            <p:ph type="ftr" sz="quarter" idx="11"/>
          </p:nvPr>
        </p:nvSpPr>
        <p:spPr/>
        <p:txBody>
          <a:bodyPr/>
          <a:lstStyle/>
          <a:p>
            <a:r>
              <a:rPr lang="en-US" dirty="0" smtClean="0"/>
              <a:t>PDS-2014, Halifax</a:t>
            </a:r>
            <a:endParaRPr lang="en-US" dirty="0"/>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
        <p:nvSpPr>
          <p:cNvPr id="11" name="Line 6"/>
          <p:cNvSpPr>
            <a:spLocks noChangeShapeType="1"/>
          </p:cNvSpPr>
          <p:nvPr userDrawn="1"/>
        </p:nvSpPr>
        <p:spPr bwMode="auto">
          <a:xfrm>
            <a:off x="1246224" y="3971050"/>
            <a:ext cx="6629400" cy="0"/>
          </a:xfrm>
          <a:prstGeom prst="line">
            <a:avLst/>
          </a:prstGeom>
          <a:noFill/>
          <a:ln w="50800">
            <a:solidFill>
              <a:srgbClr val="800000"/>
            </a:solidFill>
            <a:round/>
            <a:headEnd/>
            <a:tailEnd/>
          </a:ln>
          <a:effectLst/>
        </p:spPr>
        <p:txBody>
          <a:bodyPr/>
          <a:lstStyle/>
          <a:p>
            <a:pPr algn="ctr">
              <a:defRPr/>
            </a:pPr>
            <a:endParaRPr lang="en-US"/>
          </a:p>
        </p:txBody>
      </p:sp>
      <p:pic>
        <p:nvPicPr>
          <p:cNvPr id="12" name="Picture 11"/>
          <p:cNvPicPr>
            <a:picLocks noChangeAspect="1"/>
          </p:cNvPicPr>
          <p:nvPr userDrawn="1"/>
        </p:nvPicPr>
        <p:blipFill>
          <a:blip r:embed="rId2"/>
          <a:stretch>
            <a:fillRect/>
          </a:stretch>
        </p:blipFill>
        <p:spPr>
          <a:xfrm>
            <a:off x="6045162" y="181724"/>
            <a:ext cx="2413037" cy="2126558"/>
          </a:xfrm>
          <a:prstGeom prst="rect">
            <a:avLst/>
          </a:prstGeom>
        </p:spPr>
      </p:pic>
      <p:pic>
        <p:nvPicPr>
          <p:cNvPr id="13" name="Picture 4" descr="acadia logo"/>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38200" y="1030060"/>
            <a:ext cx="3657600" cy="690562"/>
          </a:xfrm>
          <a:prstGeom prst="rect">
            <a:avLst/>
          </a:prstGeom>
          <a:noFill/>
          <a:ln w="9525">
            <a:noFill/>
            <a:miter lim="800000"/>
            <a:headEnd/>
            <a:tailEnd/>
          </a:ln>
        </p:spPr>
      </p:pic>
    </p:spTree>
    <p:extLst>
      <p:ext uri="{BB962C8B-B14F-4D97-AF65-F5344CB8AC3E}">
        <p14:creationId xmlns:p14="http://schemas.microsoft.com/office/powerpoint/2010/main" val="396110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DA5C58-40E4-7545-8766-CB40B671336C}" type="datetime1">
              <a:rPr lang="en-CA" smtClean="0"/>
              <a:t>25/04/2014</a:t>
            </a:fld>
            <a:endParaRPr lang="en-US"/>
          </a:p>
        </p:txBody>
      </p:sp>
      <p:sp>
        <p:nvSpPr>
          <p:cNvPr id="5" name="Footer Placeholder 4"/>
          <p:cNvSpPr>
            <a:spLocks noGrp="1"/>
          </p:cNvSpPr>
          <p:nvPr>
            <p:ph type="ftr" sz="quarter" idx="11"/>
          </p:nvPr>
        </p:nvSpPr>
        <p:spPr/>
        <p:txBody>
          <a:bodyPr/>
          <a:lstStyle/>
          <a:p>
            <a:r>
              <a:rPr lang="en-US" smtClean="0"/>
              <a:t>PDS-2014, Halifax</a:t>
            </a:r>
            <a:endParaRPr lang="en-US"/>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33297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9CE91-FF59-7A41-8283-9ACF863FA8DA}" type="datetime1">
              <a:rPr lang="en-CA" smtClean="0"/>
              <a:t>25/04/2014</a:t>
            </a:fld>
            <a:endParaRPr lang="en-US"/>
          </a:p>
        </p:txBody>
      </p:sp>
      <p:sp>
        <p:nvSpPr>
          <p:cNvPr id="5" name="Footer Placeholder 4"/>
          <p:cNvSpPr>
            <a:spLocks noGrp="1"/>
          </p:cNvSpPr>
          <p:nvPr>
            <p:ph type="ftr" sz="quarter" idx="11"/>
          </p:nvPr>
        </p:nvSpPr>
        <p:spPr/>
        <p:txBody>
          <a:bodyPr/>
          <a:lstStyle/>
          <a:p>
            <a:r>
              <a:rPr lang="en-US" smtClean="0"/>
              <a:t>PDS-2014, Halifax</a:t>
            </a:r>
            <a:endParaRPr lang="en-US"/>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49388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875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981200"/>
            <a:ext cx="7772400" cy="4114800"/>
          </a:xfrm>
        </p:spPr>
        <p:txBody>
          <a:bodyPr/>
          <a:lstStyle/>
          <a:p>
            <a:pPr lvl="0"/>
            <a:endParaRPr lang="en-US" noProof="0" smtClean="0"/>
          </a:p>
        </p:txBody>
      </p:sp>
    </p:spTree>
    <p:extLst>
      <p:ext uri="{BB962C8B-B14F-4D97-AF65-F5344CB8AC3E}">
        <p14:creationId xmlns:p14="http://schemas.microsoft.com/office/powerpoint/2010/main" val="6046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8750" cy="11049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382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800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838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B0559A-618B-4042-82EF-0163B41C64AB}" type="datetime1">
              <a:rPr lang="en-CA" smtClean="0"/>
              <a:t>25/04/2014</a:t>
            </a:fld>
            <a:endParaRPr lang="en-US"/>
          </a:p>
        </p:txBody>
      </p:sp>
      <p:sp>
        <p:nvSpPr>
          <p:cNvPr id="5" name="Footer Placeholder 4"/>
          <p:cNvSpPr>
            <a:spLocks noGrp="1"/>
          </p:cNvSpPr>
          <p:nvPr>
            <p:ph type="ftr" sz="quarter" idx="11"/>
          </p:nvPr>
        </p:nvSpPr>
        <p:spPr/>
        <p:txBody>
          <a:bodyPr/>
          <a:lstStyle/>
          <a:p>
            <a:r>
              <a:rPr lang="en-US" smtClean="0"/>
              <a:t>PDS-2014, Halifax</a:t>
            </a:r>
            <a:endParaRPr lang="en-US"/>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98879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1C1CCB-A001-DA4B-B072-7E31F4DED1DC}" type="datetime1">
              <a:rPr lang="en-CA" smtClean="0"/>
              <a:t>25/04/2014</a:t>
            </a:fld>
            <a:endParaRPr lang="en-US"/>
          </a:p>
        </p:txBody>
      </p:sp>
      <p:sp>
        <p:nvSpPr>
          <p:cNvPr id="5" name="Footer Placeholder 4"/>
          <p:cNvSpPr>
            <a:spLocks noGrp="1"/>
          </p:cNvSpPr>
          <p:nvPr>
            <p:ph type="ftr" sz="quarter" idx="11"/>
          </p:nvPr>
        </p:nvSpPr>
        <p:spPr/>
        <p:txBody>
          <a:bodyPr/>
          <a:lstStyle/>
          <a:p>
            <a:r>
              <a:rPr lang="en-US" smtClean="0"/>
              <a:t>PDS-2014, Halifax</a:t>
            </a:r>
            <a:endParaRPr lang="en-US"/>
          </a:p>
        </p:txBody>
      </p:sp>
      <p:sp>
        <p:nvSpPr>
          <p:cNvPr id="6" name="Slide Number Placeholder 5"/>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73132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D3B8CE-1686-1943-8C77-C5E02B44D4AE}" type="datetime1">
              <a:rPr lang="en-CA" smtClean="0"/>
              <a:t>25/04/2014</a:t>
            </a:fld>
            <a:endParaRPr lang="en-US"/>
          </a:p>
        </p:txBody>
      </p:sp>
      <p:sp>
        <p:nvSpPr>
          <p:cNvPr id="6" name="Footer Placeholder 5"/>
          <p:cNvSpPr>
            <a:spLocks noGrp="1"/>
          </p:cNvSpPr>
          <p:nvPr>
            <p:ph type="ftr" sz="quarter" idx="11"/>
          </p:nvPr>
        </p:nvSpPr>
        <p:spPr/>
        <p:txBody>
          <a:bodyPr/>
          <a:lstStyle/>
          <a:p>
            <a:r>
              <a:rPr lang="en-US" smtClean="0"/>
              <a:t>PDS-2014, Halifax</a:t>
            </a:r>
            <a:endParaRPr lang="en-US"/>
          </a:p>
        </p:txBody>
      </p:sp>
      <p:sp>
        <p:nvSpPr>
          <p:cNvPr id="7" name="Slide Number Placeholder 6"/>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8686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A26167-CB3E-9B46-A1DB-B2231ED660BC}" type="datetime1">
              <a:rPr lang="en-CA" smtClean="0"/>
              <a:t>25/04/2014</a:t>
            </a:fld>
            <a:endParaRPr lang="en-US"/>
          </a:p>
        </p:txBody>
      </p:sp>
      <p:sp>
        <p:nvSpPr>
          <p:cNvPr id="8" name="Footer Placeholder 7"/>
          <p:cNvSpPr>
            <a:spLocks noGrp="1"/>
          </p:cNvSpPr>
          <p:nvPr>
            <p:ph type="ftr" sz="quarter" idx="11"/>
          </p:nvPr>
        </p:nvSpPr>
        <p:spPr/>
        <p:txBody>
          <a:bodyPr/>
          <a:lstStyle/>
          <a:p>
            <a:r>
              <a:rPr lang="en-US" smtClean="0"/>
              <a:t>PDS-2014, Halifax</a:t>
            </a:r>
            <a:endParaRPr lang="en-US"/>
          </a:p>
        </p:txBody>
      </p:sp>
      <p:sp>
        <p:nvSpPr>
          <p:cNvPr id="9" name="Slide Number Placeholder 8"/>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5746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80ECE-F2F3-7D47-97CC-6F6841423DD6}" type="datetime1">
              <a:rPr lang="en-CA" smtClean="0"/>
              <a:t>25/04/2014</a:t>
            </a:fld>
            <a:endParaRPr lang="en-US"/>
          </a:p>
        </p:txBody>
      </p:sp>
      <p:sp>
        <p:nvSpPr>
          <p:cNvPr id="4" name="Footer Placeholder 3"/>
          <p:cNvSpPr>
            <a:spLocks noGrp="1"/>
          </p:cNvSpPr>
          <p:nvPr>
            <p:ph type="ftr" sz="quarter" idx="11"/>
          </p:nvPr>
        </p:nvSpPr>
        <p:spPr/>
        <p:txBody>
          <a:bodyPr/>
          <a:lstStyle/>
          <a:p>
            <a:r>
              <a:rPr lang="en-US" smtClean="0"/>
              <a:t>PDS-2014, Halifax</a:t>
            </a:r>
            <a:endParaRPr lang="en-US"/>
          </a:p>
        </p:txBody>
      </p:sp>
      <p:sp>
        <p:nvSpPr>
          <p:cNvPr id="5" name="Slide Number Placeholder 4"/>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227894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F1026-98CD-8744-A500-A500A110129D}" type="datetime1">
              <a:rPr lang="en-CA" smtClean="0"/>
              <a:t>25/04/2014</a:t>
            </a:fld>
            <a:endParaRPr lang="en-US"/>
          </a:p>
        </p:txBody>
      </p:sp>
      <p:sp>
        <p:nvSpPr>
          <p:cNvPr id="3" name="Footer Placeholder 2"/>
          <p:cNvSpPr>
            <a:spLocks noGrp="1"/>
          </p:cNvSpPr>
          <p:nvPr>
            <p:ph type="ftr" sz="quarter" idx="11"/>
          </p:nvPr>
        </p:nvSpPr>
        <p:spPr/>
        <p:txBody>
          <a:bodyPr/>
          <a:lstStyle/>
          <a:p>
            <a:r>
              <a:rPr lang="en-US" smtClean="0"/>
              <a:t>PDS-2014, Halifax</a:t>
            </a:r>
            <a:endParaRPr lang="en-US"/>
          </a:p>
        </p:txBody>
      </p:sp>
      <p:sp>
        <p:nvSpPr>
          <p:cNvPr id="4" name="Slide Number Placeholder 3"/>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10052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6907D-9310-2847-A659-4F09A3E0B810}" type="datetime1">
              <a:rPr lang="en-CA" smtClean="0"/>
              <a:t>25/04/2014</a:t>
            </a:fld>
            <a:endParaRPr lang="en-US"/>
          </a:p>
        </p:txBody>
      </p:sp>
      <p:sp>
        <p:nvSpPr>
          <p:cNvPr id="6" name="Footer Placeholder 5"/>
          <p:cNvSpPr>
            <a:spLocks noGrp="1"/>
          </p:cNvSpPr>
          <p:nvPr>
            <p:ph type="ftr" sz="quarter" idx="11"/>
          </p:nvPr>
        </p:nvSpPr>
        <p:spPr/>
        <p:txBody>
          <a:bodyPr/>
          <a:lstStyle/>
          <a:p>
            <a:r>
              <a:rPr lang="en-US" smtClean="0"/>
              <a:t>PDS-2014, Halifax</a:t>
            </a:r>
            <a:endParaRPr lang="en-US"/>
          </a:p>
        </p:txBody>
      </p:sp>
      <p:sp>
        <p:nvSpPr>
          <p:cNvPr id="7" name="Slide Number Placeholder 6"/>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125881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B779B-6B8E-8147-8CFB-A982D5D8B37D}" type="datetime1">
              <a:rPr lang="en-CA" smtClean="0"/>
              <a:t>25/04/2014</a:t>
            </a:fld>
            <a:endParaRPr lang="en-US"/>
          </a:p>
        </p:txBody>
      </p:sp>
      <p:sp>
        <p:nvSpPr>
          <p:cNvPr id="6" name="Footer Placeholder 5"/>
          <p:cNvSpPr>
            <a:spLocks noGrp="1"/>
          </p:cNvSpPr>
          <p:nvPr>
            <p:ph type="ftr" sz="quarter" idx="11"/>
          </p:nvPr>
        </p:nvSpPr>
        <p:spPr/>
        <p:txBody>
          <a:bodyPr/>
          <a:lstStyle/>
          <a:p>
            <a:r>
              <a:rPr lang="en-US" smtClean="0"/>
              <a:t>PDS-2014, Halifax</a:t>
            </a:r>
            <a:endParaRPr lang="en-US"/>
          </a:p>
        </p:txBody>
      </p:sp>
      <p:sp>
        <p:nvSpPr>
          <p:cNvPr id="7" name="Slide Number Placeholder 6"/>
          <p:cNvSpPr>
            <a:spLocks noGrp="1"/>
          </p:cNvSpPr>
          <p:nvPr>
            <p:ph type="sldNum" sz="quarter" idx="12"/>
          </p:nvPr>
        </p:nvSpPr>
        <p:spPr/>
        <p:txBody>
          <a:bodyPr/>
          <a:lstStyle/>
          <a:p>
            <a:fld id="{59790D55-8B75-9D46-8838-66AE432182BA}" type="slidenum">
              <a:rPr lang="en-US" smtClean="0"/>
              <a:t>‹#›</a:t>
            </a:fld>
            <a:endParaRPr lang="en-US"/>
          </a:p>
        </p:txBody>
      </p:sp>
    </p:spTree>
    <p:extLst>
      <p:ext uri="{BB962C8B-B14F-4D97-AF65-F5344CB8AC3E}">
        <p14:creationId xmlns:p14="http://schemas.microsoft.com/office/powerpoint/2010/main" val="53110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CF020-9A0D-BC48-88F2-CF2F1D09F313}" type="datetime1">
              <a:rPr lang="en-CA" smtClean="0"/>
              <a:t>25/04/2014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PDS-2014, Halifax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90D55-8B75-9D46-8838-66AE432182BA}" type="slidenum">
              <a:rPr lang="en-US" smtClean="0"/>
              <a:t>‹#›</a:t>
            </a:fld>
            <a:endParaRPr lang="en-US" dirty="0"/>
          </a:p>
        </p:txBody>
      </p:sp>
      <p:pic>
        <p:nvPicPr>
          <p:cNvPr id="8" name="Picture 7" descr="acadia logo"/>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7109851" y="6361453"/>
            <a:ext cx="1905000" cy="360022"/>
          </a:xfrm>
          <a:prstGeom prst="rect">
            <a:avLst/>
          </a:prstGeom>
          <a:noFill/>
          <a:ln w="9525">
            <a:noFill/>
            <a:miter lim="800000"/>
            <a:headEnd/>
            <a:tailEnd/>
          </a:ln>
        </p:spPr>
      </p:pic>
      <p:sp>
        <p:nvSpPr>
          <p:cNvPr id="9" name="Line 9"/>
          <p:cNvSpPr>
            <a:spLocks noChangeShapeType="1"/>
          </p:cNvSpPr>
          <p:nvPr userDrawn="1"/>
        </p:nvSpPr>
        <p:spPr bwMode="auto">
          <a:xfrm>
            <a:off x="0" y="6324600"/>
            <a:ext cx="9144000" cy="0"/>
          </a:xfrm>
          <a:prstGeom prst="line">
            <a:avLst/>
          </a:prstGeom>
          <a:noFill/>
          <a:ln w="50800">
            <a:solidFill>
              <a:srgbClr val="800000"/>
            </a:solidFill>
            <a:round/>
            <a:headEnd/>
            <a:tailEnd/>
          </a:ln>
          <a:effectLst/>
        </p:spPr>
        <p:txBody>
          <a:bodyPr/>
          <a:lstStyle/>
          <a:p>
            <a:pPr algn="ctr">
              <a:defRPr/>
            </a:pPr>
            <a:endParaRPr lang="en-US"/>
          </a:p>
        </p:txBody>
      </p:sp>
      <p:pic>
        <p:nvPicPr>
          <p:cNvPr id="7" name="Picture 6"/>
          <p:cNvPicPr>
            <a:picLocks noChangeAspect="1"/>
          </p:cNvPicPr>
          <p:nvPr userDrawn="1"/>
        </p:nvPicPr>
        <p:blipFill>
          <a:blip r:embed="rId16"/>
          <a:stretch>
            <a:fillRect/>
          </a:stretch>
        </p:blipFill>
        <p:spPr>
          <a:xfrm>
            <a:off x="0" y="5573039"/>
            <a:ext cx="1458065" cy="1284961"/>
          </a:xfrm>
          <a:prstGeom prst="rect">
            <a:avLst/>
          </a:prstGeom>
        </p:spPr>
      </p:pic>
    </p:spTree>
    <p:extLst>
      <p:ext uri="{BB962C8B-B14F-4D97-AF65-F5344CB8AC3E}">
        <p14:creationId xmlns:p14="http://schemas.microsoft.com/office/powerpoint/2010/main" val="293727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flowingdata.com/2010/10/18/true-size-of-afric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hint.fm/wind/"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sers.humboldt.edu/mstephens/hate/hate_map.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bpress_IDT/bpress.an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yellowfinbi.com/YFCommunityNews-If-the-benefits-of-Big-Data-Analytics-are-indisputable-why-are-many-struggling-t-151123"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Data Analytics: </a:t>
            </a:r>
            <a:br>
              <a:rPr lang="en-US" b="1" dirty="0" smtClean="0"/>
            </a:br>
            <a:r>
              <a:rPr lang="en-US" b="1" dirty="0" smtClean="0"/>
              <a:t>The Data Mining Process</a:t>
            </a:r>
            <a:endParaRPr lang="en-US" b="1" dirty="0"/>
          </a:p>
        </p:txBody>
      </p:sp>
      <p:sp>
        <p:nvSpPr>
          <p:cNvPr id="3" name="Subtitle 2"/>
          <p:cNvSpPr>
            <a:spLocks noGrp="1"/>
          </p:cNvSpPr>
          <p:nvPr>
            <p:ph type="subTitle" idx="1"/>
          </p:nvPr>
        </p:nvSpPr>
        <p:spPr/>
        <p:txBody>
          <a:bodyPr/>
          <a:lstStyle/>
          <a:p>
            <a:r>
              <a:rPr lang="en-US" dirty="0" smtClean="0">
                <a:solidFill>
                  <a:schemeClr val="tx1"/>
                </a:solidFill>
              </a:rPr>
              <a:t>Daniel L. Silver, PhD</a:t>
            </a:r>
          </a:p>
        </p:txBody>
      </p:sp>
      <p:sp>
        <p:nvSpPr>
          <p:cNvPr id="4" name="Slide Number Placeholder 3"/>
          <p:cNvSpPr>
            <a:spLocks noGrp="1"/>
          </p:cNvSpPr>
          <p:nvPr>
            <p:ph type="sldNum" sz="quarter" idx="12"/>
          </p:nvPr>
        </p:nvSpPr>
        <p:spPr/>
        <p:txBody>
          <a:bodyPr/>
          <a:lstStyle/>
          <a:p>
            <a:fld id="{59790D55-8B75-9D46-8838-66AE432182BA}" type="slidenum">
              <a:rPr lang="en-US" smtClean="0"/>
              <a:t>1</a:t>
            </a:fld>
            <a:endParaRPr lang="en-US"/>
          </a:p>
        </p:txBody>
      </p:sp>
    </p:spTree>
    <p:extLst>
      <p:ext uri="{BB962C8B-B14F-4D97-AF65-F5344CB8AC3E}">
        <p14:creationId xmlns:p14="http://schemas.microsoft.com/office/powerpoint/2010/main" val="1633928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algn="ctr">
              <a:defRPr/>
            </a:pPr>
            <a:r>
              <a:rPr lang="en-US" sz="4000" smtClean="0">
                <a:cs typeface="+mj-cs"/>
              </a:rPr>
              <a:t>Application Areas </a:t>
            </a:r>
            <a:r>
              <a:rPr lang="en-US" sz="3600" smtClean="0">
                <a:cs typeface="+mj-cs"/>
              </a:rPr>
              <a:t/>
            </a:r>
            <a:br>
              <a:rPr lang="en-US" sz="3600" smtClean="0">
                <a:cs typeface="+mj-cs"/>
              </a:rPr>
            </a:br>
            <a:r>
              <a:rPr lang="en-US" sz="3600" smtClean="0">
                <a:solidFill>
                  <a:schemeClr val="tx1"/>
                </a:solidFill>
                <a:cs typeface="+mj-cs"/>
              </a:rPr>
              <a:t>Public/Gov</a:t>
            </a:r>
            <a:r>
              <a:rPr lang="ja-JP" altLang="en-US" sz="3600" smtClean="0">
                <a:solidFill>
                  <a:schemeClr val="tx1"/>
                </a:solidFill>
                <a:latin typeface="Arial"/>
                <a:cs typeface="+mj-cs"/>
              </a:rPr>
              <a:t>’</a:t>
            </a:r>
            <a:r>
              <a:rPr lang="en-US" sz="3600" smtClean="0">
                <a:solidFill>
                  <a:schemeClr val="tx1"/>
                </a:solidFill>
                <a:cs typeface="+mj-cs"/>
              </a:rPr>
              <a:t>t Sector</a:t>
            </a:r>
          </a:p>
        </p:txBody>
      </p:sp>
      <p:sp>
        <p:nvSpPr>
          <p:cNvPr id="119811" name="Rectangle 3"/>
          <p:cNvSpPr>
            <a:spLocks noGrp="1" noChangeArrowheads="1"/>
          </p:cNvSpPr>
          <p:nvPr>
            <p:ph type="body" idx="1"/>
          </p:nvPr>
        </p:nvSpPr>
        <p:spPr>
          <a:xfrm>
            <a:off x="819150" y="1619250"/>
            <a:ext cx="7772400" cy="4114800"/>
          </a:xfrm>
        </p:spPr>
        <p:txBody>
          <a:bodyPr/>
          <a:lstStyle/>
          <a:p>
            <a:pPr>
              <a:lnSpc>
                <a:spcPct val="90000"/>
              </a:lnSpc>
              <a:defRPr/>
            </a:pPr>
            <a:r>
              <a:rPr lang="en-US" sz="2400" smtClean="0">
                <a:solidFill>
                  <a:schemeClr val="accent2"/>
                </a:solidFill>
                <a:cs typeface="+mn-cs"/>
              </a:rPr>
              <a:t>Finance:  </a:t>
            </a:r>
            <a:r>
              <a:rPr lang="en-US" sz="2400" smtClean="0">
                <a:cs typeface="+mn-cs"/>
              </a:rPr>
              <a:t>investment management, price forecasting</a:t>
            </a:r>
          </a:p>
          <a:p>
            <a:pPr>
              <a:lnSpc>
                <a:spcPct val="90000"/>
              </a:lnSpc>
              <a:defRPr/>
            </a:pPr>
            <a:r>
              <a:rPr lang="en-US" sz="2400" smtClean="0">
                <a:solidFill>
                  <a:schemeClr val="accent2"/>
                </a:solidFill>
                <a:cs typeface="+mn-cs"/>
              </a:rPr>
              <a:t>Taxation:  </a:t>
            </a:r>
            <a:r>
              <a:rPr lang="en-US" sz="2400" smtClean="0">
                <a:cs typeface="+mn-cs"/>
              </a:rPr>
              <a:t>adaptive monitoring, fraud detection </a:t>
            </a:r>
          </a:p>
          <a:p>
            <a:pPr>
              <a:lnSpc>
                <a:spcPct val="90000"/>
              </a:lnSpc>
              <a:defRPr/>
            </a:pPr>
            <a:r>
              <a:rPr lang="en-US" sz="2400" smtClean="0">
                <a:solidFill>
                  <a:schemeClr val="accent2"/>
                </a:solidFill>
                <a:cs typeface="+mn-cs"/>
              </a:rPr>
              <a:t>Health care:   </a:t>
            </a:r>
            <a:r>
              <a:rPr lang="en-US" sz="2400" smtClean="0">
                <a:cs typeface="+mn-cs"/>
              </a:rPr>
              <a:t>medical diagnosis, risk assessment,			cost /quality control</a:t>
            </a:r>
          </a:p>
          <a:p>
            <a:pPr>
              <a:lnSpc>
                <a:spcPct val="90000"/>
              </a:lnSpc>
              <a:defRPr/>
            </a:pPr>
            <a:r>
              <a:rPr lang="en-US" sz="2400" smtClean="0">
                <a:solidFill>
                  <a:schemeClr val="accent2"/>
                </a:solidFill>
                <a:cs typeface="+mn-cs"/>
              </a:rPr>
              <a:t>Education:  </a:t>
            </a:r>
            <a:r>
              <a:rPr lang="en-US" sz="2400" smtClean="0">
                <a:cs typeface="+mn-cs"/>
              </a:rPr>
              <a:t>process and quality modeling, 				resource forecasting</a:t>
            </a:r>
          </a:p>
          <a:p>
            <a:pPr>
              <a:lnSpc>
                <a:spcPct val="90000"/>
              </a:lnSpc>
              <a:defRPr/>
            </a:pPr>
            <a:r>
              <a:rPr lang="en-US" sz="2400" smtClean="0">
                <a:solidFill>
                  <a:schemeClr val="accent2"/>
                </a:solidFill>
                <a:cs typeface="+mn-cs"/>
              </a:rPr>
              <a:t>Insurance:  </a:t>
            </a:r>
            <a:r>
              <a:rPr lang="en-US" sz="2400" smtClean="0">
                <a:cs typeface="+mn-cs"/>
              </a:rPr>
              <a:t>worker</a:t>
            </a:r>
            <a:r>
              <a:rPr lang="ja-JP" altLang="en-US" sz="2400" smtClean="0">
                <a:latin typeface="Arial"/>
                <a:cs typeface="+mn-cs"/>
              </a:rPr>
              <a:t>’</a:t>
            </a:r>
            <a:r>
              <a:rPr lang="en-US" sz="2400" smtClean="0">
                <a:cs typeface="+mn-cs"/>
              </a:rPr>
              <a:t>s compensation analysis </a:t>
            </a:r>
          </a:p>
          <a:p>
            <a:pPr>
              <a:lnSpc>
                <a:spcPct val="90000"/>
              </a:lnSpc>
              <a:defRPr/>
            </a:pPr>
            <a:r>
              <a:rPr lang="en-US" sz="2400" smtClean="0">
                <a:solidFill>
                  <a:schemeClr val="accent2"/>
                </a:solidFill>
                <a:cs typeface="+mn-cs"/>
              </a:rPr>
              <a:t>Security:   </a:t>
            </a:r>
            <a:r>
              <a:rPr lang="en-US" sz="2400" smtClean="0">
                <a:cs typeface="+mn-cs"/>
              </a:rPr>
              <a:t>bomb, iceberg detection</a:t>
            </a:r>
          </a:p>
          <a:p>
            <a:pPr>
              <a:lnSpc>
                <a:spcPct val="90000"/>
              </a:lnSpc>
              <a:defRPr/>
            </a:pPr>
            <a:r>
              <a:rPr lang="en-US" sz="2400" smtClean="0">
                <a:solidFill>
                  <a:schemeClr val="accent2"/>
                </a:solidFill>
                <a:cs typeface="+mn-cs"/>
              </a:rPr>
              <a:t>Transportation:  </a:t>
            </a:r>
            <a:r>
              <a:rPr lang="en-US" sz="2400" smtClean="0">
                <a:cs typeface="+mn-cs"/>
              </a:rPr>
              <a:t>simulation and analysis</a:t>
            </a:r>
          </a:p>
          <a:p>
            <a:pPr>
              <a:lnSpc>
                <a:spcPct val="90000"/>
              </a:lnSpc>
              <a:defRPr/>
            </a:pPr>
            <a:r>
              <a:rPr lang="en-US" sz="2400" smtClean="0">
                <a:solidFill>
                  <a:schemeClr val="accent2"/>
                </a:solidFill>
                <a:cs typeface="+mn-cs"/>
              </a:rPr>
              <a:t>Statistics:  </a:t>
            </a:r>
            <a:r>
              <a:rPr lang="en-US" sz="2400" smtClean="0">
                <a:cs typeface="+mn-cs"/>
              </a:rPr>
              <a:t>demographic analysis, municipal planning </a:t>
            </a:r>
          </a:p>
        </p:txBody>
      </p:sp>
    </p:spTree>
    <p:extLst>
      <p:ext uri="{BB962C8B-B14F-4D97-AF65-F5344CB8AC3E}">
        <p14:creationId xmlns:p14="http://schemas.microsoft.com/office/powerpoint/2010/main" val="36607632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11</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normAutofit/>
          </a:bodyPr>
          <a:lstStyle/>
          <a:p>
            <a:r>
              <a:rPr lang="en-CA" dirty="0"/>
              <a:t>The </a:t>
            </a:r>
            <a:r>
              <a:rPr lang="en-CA" dirty="0" smtClean="0"/>
              <a:t>Data Mining Process</a:t>
            </a:r>
            <a:endParaRPr lang="en-CA" dirty="0"/>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7250347" y="1663580"/>
            <a:ext cx="1172739" cy="2862323"/>
          </a:xfrm>
          <a:prstGeom prst="rect">
            <a:avLst/>
          </a:prstGeom>
          <a:noFill/>
        </p:spPr>
        <p:txBody>
          <a:bodyPr wrap="square" rtlCol="0">
            <a:spAutoFit/>
          </a:bodyPr>
          <a:lstStyle/>
          <a:p>
            <a:r>
              <a:rPr lang="en-US" b="1" dirty="0" smtClean="0"/>
              <a:t>CRISP-DM</a:t>
            </a:r>
          </a:p>
          <a:p>
            <a:r>
              <a:rPr lang="en-US" b="1" dirty="0" smtClean="0"/>
              <a:t>Method</a:t>
            </a:r>
          </a:p>
          <a:p>
            <a:endParaRPr lang="en-US" b="1" dirty="0"/>
          </a:p>
          <a:p>
            <a:r>
              <a:rPr lang="en-US" b="1" dirty="0" err="1" smtClean="0"/>
              <a:t>CR</a:t>
            </a:r>
            <a:r>
              <a:rPr lang="en-US" dirty="0" err="1" smtClean="0"/>
              <a:t>oss</a:t>
            </a:r>
            <a:endParaRPr lang="en-US" dirty="0" smtClean="0"/>
          </a:p>
          <a:p>
            <a:r>
              <a:rPr lang="en-US" b="1" dirty="0" smtClean="0"/>
              <a:t>I</a:t>
            </a:r>
            <a:r>
              <a:rPr lang="en-US" dirty="0" smtClean="0"/>
              <a:t>ndustry </a:t>
            </a:r>
          </a:p>
          <a:p>
            <a:r>
              <a:rPr lang="en-US" b="1" dirty="0" smtClean="0"/>
              <a:t>S</a:t>
            </a:r>
            <a:r>
              <a:rPr lang="en-US" dirty="0" smtClean="0"/>
              <a:t>tandard </a:t>
            </a:r>
          </a:p>
          <a:p>
            <a:r>
              <a:rPr lang="en-US" b="1" dirty="0" smtClean="0"/>
              <a:t>P</a:t>
            </a:r>
            <a:r>
              <a:rPr lang="en-US" dirty="0" smtClean="0"/>
              <a:t>rocess </a:t>
            </a:r>
          </a:p>
          <a:p>
            <a:r>
              <a:rPr lang="en-US" dirty="0" smtClean="0"/>
              <a:t>for</a:t>
            </a:r>
          </a:p>
          <a:p>
            <a:r>
              <a:rPr lang="en-US" b="1" dirty="0" smtClean="0"/>
              <a:t>D</a:t>
            </a:r>
            <a:r>
              <a:rPr lang="en-US" dirty="0" smtClean="0"/>
              <a:t>ata </a:t>
            </a:r>
          </a:p>
          <a:p>
            <a:r>
              <a:rPr lang="en-US" b="1" dirty="0" smtClean="0"/>
              <a:t>M</a:t>
            </a:r>
            <a:r>
              <a:rPr lang="en-US" dirty="0" smtClean="0"/>
              <a:t>ining</a:t>
            </a:r>
            <a:endParaRPr lang="en-US" dirty="0"/>
          </a:p>
        </p:txBody>
      </p:sp>
      <p:sp>
        <p:nvSpPr>
          <p:cNvPr id="3" name="TextBox 2"/>
          <p:cNvSpPr txBox="1"/>
          <p:nvPr/>
        </p:nvSpPr>
        <p:spPr>
          <a:xfrm>
            <a:off x="6666378" y="4981526"/>
            <a:ext cx="2163863" cy="1107996"/>
          </a:xfrm>
          <a:prstGeom prst="rect">
            <a:avLst/>
          </a:prstGeom>
          <a:noFill/>
        </p:spPr>
        <p:txBody>
          <a:bodyPr wrap="square" rtlCol="0">
            <a:spAutoFit/>
          </a:bodyPr>
          <a:lstStyle/>
          <a:p>
            <a:r>
              <a:rPr lang="en-US" sz="1600" dirty="0"/>
              <a:t>Developed by employees at SPSS, NCR, </a:t>
            </a:r>
            <a:r>
              <a:rPr lang="en-US" sz="1600" dirty="0" err="1"/>
              <a:t>DaimlerCrysler</a:t>
            </a:r>
            <a:r>
              <a:rPr lang="en-US" sz="1600" dirty="0"/>
              <a:t> </a:t>
            </a:r>
          </a:p>
          <a:p>
            <a:endParaRPr lang="en-US" dirty="0"/>
          </a:p>
        </p:txBody>
      </p:sp>
    </p:spTree>
    <p:extLst>
      <p:ext uri="{BB962C8B-B14F-4D97-AF65-F5344CB8AC3E}">
        <p14:creationId xmlns:p14="http://schemas.microsoft.com/office/powerpoint/2010/main" val="423681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12</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normAutofit/>
          </a:bodyPr>
          <a:lstStyle/>
          <a:p>
            <a:r>
              <a:rPr lang="en-CA" dirty="0" smtClean="0"/>
              <a:t>The CRISP-DM Method</a:t>
            </a:r>
            <a:endParaRPr lang="en-CA" dirty="0"/>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948535" y="2591045"/>
            <a:ext cx="4933650" cy="2308324"/>
          </a:xfrm>
          <a:prstGeom prst="rect">
            <a:avLst/>
          </a:prstGeom>
          <a:solidFill>
            <a:schemeClr val="bg1"/>
          </a:solidFill>
        </p:spPr>
        <p:txBody>
          <a:bodyPr wrap="square" rtlCol="0">
            <a:spAutoFit/>
          </a:bodyPr>
          <a:lstStyle/>
          <a:p>
            <a:r>
              <a:rPr lang="en-US" b="1" i="1" dirty="0"/>
              <a:t>Business </a:t>
            </a:r>
            <a:r>
              <a:rPr lang="en-US" b="1" i="1" dirty="0" smtClean="0"/>
              <a:t>Understanding:</a:t>
            </a:r>
          </a:p>
          <a:p>
            <a:pPr marL="285750" indent="-285750">
              <a:buFont typeface="Arial"/>
              <a:buChar char="•"/>
            </a:pPr>
            <a:r>
              <a:rPr lang="en-US" dirty="0" smtClean="0"/>
              <a:t>Establish project </a:t>
            </a:r>
            <a:r>
              <a:rPr lang="en-US" dirty="0"/>
              <a:t>objectives and requirements from a </a:t>
            </a:r>
            <a:r>
              <a:rPr lang="en-US" dirty="0" smtClean="0"/>
              <a:t>business perspective</a:t>
            </a:r>
          </a:p>
          <a:p>
            <a:pPr marL="285750" indent="-285750">
              <a:buFont typeface="Arial"/>
              <a:buChar char="•"/>
            </a:pPr>
            <a:r>
              <a:rPr lang="en-US" dirty="0" smtClean="0"/>
              <a:t>Convert into </a:t>
            </a:r>
            <a:r>
              <a:rPr lang="en-US" dirty="0"/>
              <a:t>a data mining problem </a:t>
            </a:r>
            <a:r>
              <a:rPr lang="en-US" dirty="0" smtClean="0"/>
              <a:t>definition</a:t>
            </a:r>
          </a:p>
          <a:p>
            <a:pPr marL="285750" indent="-285750">
              <a:buFont typeface="Arial"/>
              <a:buChar char="•"/>
            </a:pPr>
            <a:r>
              <a:rPr lang="en-US" dirty="0" smtClean="0"/>
              <a:t>Consider model </a:t>
            </a:r>
            <a:r>
              <a:rPr lang="en-US" dirty="0"/>
              <a:t>transparency, personal privacy, key input </a:t>
            </a:r>
            <a:r>
              <a:rPr lang="en-US" dirty="0" smtClean="0"/>
              <a:t>variables, simple approaches</a:t>
            </a:r>
          </a:p>
          <a:p>
            <a:pPr marL="285750" indent="-285750">
              <a:buFont typeface="Arial"/>
              <a:buChar char="•"/>
            </a:pPr>
            <a:r>
              <a:rPr lang="en-US" dirty="0" smtClean="0"/>
              <a:t>Define </a:t>
            </a:r>
            <a:r>
              <a:rPr lang="en-US" dirty="0"/>
              <a:t>the success </a:t>
            </a:r>
            <a:r>
              <a:rPr lang="en-US" dirty="0" smtClean="0"/>
              <a:t>criteria</a:t>
            </a:r>
          </a:p>
          <a:p>
            <a:pPr marL="285750" indent="-285750">
              <a:buFont typeface="Arial"/>
              <a:buChar char="•"/>
            </a:pPr>
            <a:r>
              <a:rPr lang="en-US" dirty="0" smtClean="0"/>
              <a:t>Create a </a:t>
            </a:r>
            <a:r>
              <a:rPr lang="en-US" dirty="0"/>
              <a:t>detailed project plan.</a:t>
            </a:r>
          </a:p>
        </p:txBody>
      </p:sp>
    </p:spTree>
    <p:extLst>
      <p:ext uri="{BB962C8B-B14F-4D97-AF65-F5344CB8AC3E}">
        <p14:creationId xmlns:p14="http://schemas.microsoft.com/office/powerpoint/2010/main" val="4230539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13</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normAutofit/>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2393461" y="2713912"/>
            <a:ext cx="4816231" cy="2031325"/>
          </a:xfrm>
          <a:prstGeom prst="rect">
            <a:avLst/>
          </a:prstGeom>
          <a:solidFill>
            <a:schemeClr val="bg1"/>
          </a:solidFill>
        </p:spPr>
        <p:txBody>
          <a:bodyPr wrap="square">
            <a:spAutoFit/>
          </a:bodyPr>
          <a:lstStyle/>
          <a:p>
            <a:r>
              <a:rPr lang="en-US" b="1" i="1" dirty="0"/>
              <a:t>Data </a:t>
            </a:r>
            <a:r>
              <a:rPr lang="en-US" b="1" i="1" dirty="0" smtClean="0"/>
              <a:t>Understanding</a:t>
            </a:r>
            <a:r>
              <a:rPr lang="en-US" dirty="0" smtClean="0"/>
              <a:t>:</a:t>
            </a:r>
          </a:p>
          <a:p>
            <a:pPr marL="285750" indent="-285750">
              <a:buFont typeface="Arial"/>
              <a:buChar char="•"/>
            </a:pPr>
            <a:r>
              <a:rPr lang="en-US" dirty="0" smtClean="0"/>
              <a:t>Become deeply familiar with sample of data</a:t>
            </a:r>
            <a:endParaRPr lang="en-US" dirty="0"/>
          </a:p>
          <a:p>
            <a:pPr marL="285750" indent="-285750">
              <a:buFont typeface="Arial"/>
              <a:buChar char="•"/>
            </a:pPr>
            <a:r>
              <a:rPr lang="en-US" dirty="0" smtClean="0"/>
              <a:t>Discover </a:t>
            </a:r>
            <a:r>
              <a:rPr lang="en-US" dirty="0"/>
              <a:t>insights into the data </a:t>
            </a:r>
            <a:endParaRPr lang="en-US" dirty="0" smtClean="0"/>
          </a:p>
          <a:p>
            <a:pPr marL="285750" indent="-285750">
              <a:buFont typeface="Arial"/>
              <a:buChar char="•"/>
            </a:pPr>
            <a:r>
              <a:rPr lang="en-US" dirty="0"/>
              <a:t>Identify data quality problems</a:t>
            </a:r>
          </a:p>
          <a:p>
            <a:pPr marL="285750" indent="-285750">
              <a:buFont typeface="Arial"/>
              <a:buChar char="•"/>
            </a:pPr>
            <a:r>
              <a:rPr lang="en-US" dirty="0" smtClean="0"/>
              <a:t>Detect </a:t>
            </a:r>
            <a:r>
              <a:rPr lang="en-US" dirty="0"/>
              <a:t>interesting </a:t>
            </a:r>
            <a:r>
              <a:rPr lang="en-US" dirty="0" smtClean="0"/>
              <a:t>subsets of data </a:t>
            </a:r>
          </a:p>
          <a:p>
            <a:pPr marL="285750" indent="-285750">
              <a:buFont typeface="Arial"/>
              <a:buChar char="•"/>
            </a:pPr>
            <a:r>
              <a:rPr lang="en-GB" dirty="0" smtClean="0"/>
              <a:t>Create initial </a:t>
            </a:r>
            <a:r>
              <a:rPr lang="en-GB" dirty="0"/>
              <a:t>Meta Data Report (MDR</a:t>
            </a:r>
            <a:r>
              <a:rPr lang="en-GB" dirty="0" smtClean="0"/>
              <a:t>) - Data about the data (syntax </a:t>
            </a:r>
            <a:r>
              <a:rPr lang="en-GB" dirty="0"/>
              <a:t>and </a:t>
            </a:r>
            <a:r>
              <a:rPr lang="en-GB" dirty="0" smtClean="0"/>
              <a:t>semantics)</a:t>
            </a:r>
            <a:endParaRPr lang="en-US" dirty="0"/>
          </a:p>
        </p:txBody>
      </p:sp>
    </p:spTree>
    <p:extLst>
      <p:ext uri="{BB962C8B-B14F-4D97-AF65-F5344CB8AC3E}">
        <p14:creationId xmlns:p14="http://schemas.microsoft.com/office/powerpoint/2010/main" val="4275039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14</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88466" y="2593248"/>
            <a:ext cx="4816231" cy="2308324"/>
          </a:xfrm>
          <a:prstGeom prst="rect">
            <a:avLst/>
          </a:prstGeom>
          <a:solidFill>
            <a:schemeClr val="bg1"/>
          </a:solidFill>
        </p:spPr>
        <p:txBody>
          <a:bodyPr wrap="square">
            <a:spAutoFit/>
          </a:bodyPr>
          <a:lstStyle/>
          <a:p>
            <a:r>
              <a:rPr lang="en-US" b="1" i="1" dirty="0" smtClean="0"/>
              <a:t>Data Preparation:</a:t>
            </a:r>
            <a:r>
              <a:rPr lang="en-US" dirty="0" smtClean="0"/>
              <a:t> </a:t>
            </a:r>
          </a:p>
          <a:p>
            <a:pPr marL="285750" indent="-285750">
              <a:buFont typeface="Arial"/>
              <a:buChar char="•"/>
            </a:pPr>
            <a:r>
              <a:rPr lang="en-US" dirty="0"/>
              <a:t>C</a:t>
            </a:r>
            <a:r>
              <a:rPr lang="en-US" dirty="0" smtClean="0"/>
              <a:t>onstruct final dataset used for modeling</a:t>
            </a:r>
          </a:p>
          <a:p>
            <a:pPr marL="285750" indent="-285750">
              <a:buFont typeface="Arial"/>
              <a:buChar char="•"/>
            </a:pPr>
            <a:r>
              <a:rPr lang="en-US" dirty="0"/>
              <a:t>Tasks include extraction from raw data (file/table, record, and attribute selection)</a:t>
            </a:r>
            <a:r>
              <a:rPr lang="en-US" dirty="0" smtClean="0"/>
              <a:t>, cleaning</a:t>
            </a:r>
            <a:r>
              <a:rPr lang="en-US" dirty="0"/>
              <a:t>, consolidation, and </a:t>
            </a:r>
            <a:r>
              <a:rPr lang="en-US" dirty="0" smtClean="0"/>
              <a:t>transformation</a:t>
            </a:r>
            <a:endParaRPr lang="en-US" dirty="0"/>
          </a:p>
          <a:p>
            <a:pPr marL="285750" indent="-285750">
              <a:buFont typeface="Arial"/>
              <a:buChar char="•"/>
            </a:pPr>
            <a:r>
              <a:rPr lang="en-US" dirty="0" smtClean="0"/>
              <a:t>Tasks performed </a:t>
            </a:r>
            <a:r>
              <a:rPr lang="en-US" dirty="0"/>
              <a:t>multiple times iterating with the </a:t>
            </a:r>
            <a:r>
              <a:rPr lang="en-US" dirty="0" smtClean="0"/>
              <a:t>modeling phase</a:t>
            </a:r>
          </a:p>
          <a:p>
            <a:pPr marL="285750" indent="-285750">
              <a:buFont typeface="Arial"/>
              <a:buChar char="•"/>
            </a:pPr>
            <a:r>
              <a:rPr lang="en-US" dirty="0" smtClean="0"/>
              <a:t>Update </a:t>
            </a:r>
            <a:r>
              <a:rPr lang="en-GB" dirty="0" smtClean="0"/>
              <a:t>MDR to reflect changes</a:t>
            </a:r>
          </a:p>
        </p:txBody>
      </p:sp>
    </p:spTree>
    <p:extLst>
      <p:ext uri="{BB962C8B-B14F-4D97-AF65-F5344CB8AC3E}">
        <p14:creationId xmlns:p14="http://schemas.microsoft.com/office/powerpoint/2010/main" val="1010833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15</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88466" y="2993777"/>
            <a:ext cx="4816231" cy="2031325"/>
          </a:xfrm>
          <a:prstGeom prst="rect">
            <a:avLst/>
          </a:prstGeom>
          <a:solidFill>
            <a:schemeClr val="bg1"/>
          </a:solidFill>
        </p:spPr>
        <p:txBody>
          <a:bodyPr wrap="square">
            <a:spAutoFit/>
          </a:bodyPr>
          <a:lstStyle/>
          <a:p>
            <a:r>
              <a:rPr lang="en-US" b="1" i="1" dirty="0" smtClean="0"/>
              <a:t>Modeling:</a:t>
            </a:r>
          </a:p>
          <a:p>
            <a:pPr marL="285750" indent="-285750">
              <a:buFont typeface="Arial"/>
              <a:buChar char="•"/>
            </a:pPr>
            <a:r>
              <a:rPr lang="en-US" dirty="0" smtClean="0"/>
              <a:t>Select and apply modeling techniques</a:t>
            </a:r>
          </a:p>
          <a:p>
            <a:pPr marL="285750" indent="-285750">
              <a:buFont typeface="Arial"/>
              <a:buChar char="•"/>
            </a:pPr>
            <a:r>
              <a:rPr lang="en-US" dirty="0"/>
              <a:t>S</a:t>
            </a:r>
            <a:r>
              <a:rPr lang="en-US" dirty="0" smtClean="0"/>
              <a:t>ome techniques may require additional data preparation</a:t>
            </a:r>
          </a:p>
          <a:p>
            <a:pPr marL="285750" indent="-285750">
              <a:buFont typeface="Arial"/>
              <a:buChar char="•"/>
            </a:pPr>
            <a:r>
              <a:rPr lang="en-US" dirty="0" smtClean="0"/>
              <a:t>Optimize model parameters for best models</a:t>
            </a:r>
          </a:p>
          <a:p>
            <a:pPr marL="285750" indent="-285750">
              <a:buFont typeface="Arial"/>
              <a:buChar char="•"/>
            </a:pPr>
            <a:r>
              <a:rPr lang="en-GB" dirty="0" smtClean="0"/>
              <a:t>Typically</a:t>
            </a:r>
            <a:r>
              <a:rPr lang="en-GB" dirty="0"/>
              <a:t>, </a:t>
            </a:r>
            <a:r>
              <a:rPr lang="en-GB" dirty="0" smtClean="0"/>
              <a:t>a </a:t>
            </a:r>
            <a:r>
              <a:rPr lang="en-GB" dirty="0"/>
              <a:t>couple of iterations through the Data Preparation and </a:t>
            </a:r>
            <a:r>
              <a:rPr lang="en-GB" dirty="0" err="1"/>
              <a:t>Modeling</a:t>
            </a:r>
            <a:r>
              <a:rPr lang="en-GB" dirty="0"/>
              <a:t> </a:t>
            </a:r>
            <a:r>
              <a:rPr lang="en-GB" dirty="0" smtClean="0"/>
              <a:t>phases</a:t>
            </a:r>
            <a:endParaRPr lang="en-US" dirty="0"/>
          </a:p>
        </p:txBody>
      </p:sp>
    </p:spTree>
    <p:extLst>
      <p:ext uri="{BB962C8B-B14F-4D97-AF65-F5344CB8AC3E}">
        <p14:creationId xmlns:p14="http://schemas.microsoft.com/office/powerpoint/2010/main" val="3129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16</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331966" y="2764685"/>
            <a:ext cx="4953000" cy="2308324"/>
          </a:xfrm>
          <a:prstGeom prst="rect">
            <a:avLst/>
          </a:prstGeom>
          <a:solidFill>
            <a:schemeClr val="bg1"/>
          </a:solidFill>
        </p:spPr>
        <p:txBody>
          <a:bodyPr wrap="square">
            <a:spAutoFit/>
          </a:bodyPr>
          <a:lstStyle/>
          <a:p>
            <a:r>
              <a:rPr lang="en-US" b="1" i="1" dirty="0"/>
              <a:t>Evaluation/</a:t>
            </a:r>
            <a:r>
              <a:rPr lang="en-US" b="1" i="1" dirty="0" smtClean="0"/>
              <a:t>Interpretation:</a:t>
            </a:r>
          </a:p>
          <a:p>
            <a:pPr marL="285750" indent="-285750">
              <a:buFont typeface="Arial"/>
              <a:buChar char="•"/>
            </a:pPr>
            <a:r>
              <a:rPr lang="en-GB" dirty="0" smtClean="0"/>
              <a:t>Evaluate models against </a:t>
            </a:r>
            <a:r>
              <a:rPr lang="en-GB" dirty="0"/>
              <a:t>the success criteria </a:t>
            </a:r>
            <a:r>
              <a:rPr lang="en-GB" dirty="0" smtClean="0"/>
              <a:t>using </a:t>
            </a:r>
            <a:r>
              <a:rPr lang="en-GB" dirty="0"/>
              <a:t>independent </a:t>
            </a:r>
            <a:r>
              <a:rPr lang="en-GB" dirty="0" smtClean="0"/>
              <a:t>data sets (generalization)</a:t>
            </a:r>
          </a:p>
          <a:p>
            <a:pPr marL="285750" indent="-285750">
              <a:buFont typeface="Arial"/>
              <a:buChar char="•"/>
            </a:pPr>
            <a:r>
              <a:rPr lang="en-US" dirty="0" smtClean="0"/>
              <a:t>Review </a:t>
            </a:r>
            <a:r>
              <a:rPr lang="en-US" dirty="0"/>
              <a:t>the steps </a:t>
            </a:r>
            <a:r>
              <a:rPr lang="en-US" dirty="0" smtClean="0"/>
              <a:t>to </a:t>
            </a:r>
            <a:r>
              <a:rPr lang="en-US" dirty="0"/>
              <a:t>construct the </a:t>
            </a:r>
            <a:r>
              <a:rPr lang="en-US" dirty="0" smtClean="0"/>
              <a:t>model to ensure it </a:t>
            </a:r>
            <a:r>
              <a:rPr lang="en-US" dirty="0"/>
              <a:t>properly achieves the </a:t>
            </a:r>
            <a:r>
              <a:rPr lang="en-US" dirty="0" smtClean="0"/>
              <a:t>objectives</a:t>
            </a:r>
          </a:p>
          <a:p>
            <a:pPr marL="285750" indent="-285750">
              <a:buFont typeface="Arial"/>
              <a:buChar char="•"/>
            </a:pPr>
            <a:r>
              <a:rPr lang="en-GB" dirty="0" smtClean="0"/>
              <a:t>Analyse / interpret model for </a:t>
            </a:r>
            <a:r>
              <a:rPr lang="en-GB" dirty="0"/>
              <a:t>new found </a:t>
            </a:r>
            <a:r>
              <a:rPr lang="en-GB" dirty="0" smtClean="0"/>
              <a:t>knowledge / understanding </a:t>
            </a:r>
          </a:p>
          <a:p>
            <a:pPr marL="285750" indent="-285750">
              <a:buFont typeface="Arial"/>
              <a:buChar char="•"/>
            </a:pPr>
            <a:r>
              <a:rPr lang="en-US" dirty="0" smtClean="0"/>
              <a:t>Decide on </a:t>
            </a:r>
            <a:r>
              <a:rPr lang="en-US" dirty="0"/>
              <a:t>the use of </a:t>
            </a:r>
            <a:r>
              <a:rPr lang="en-US" dirty="0" smtClean="0"/>
              <a:t>model/knowledge/results</a:t>
            </a:r>
            <a:endParaRPr lang="en-US" dirty="0"/>
          </a:p>
        </p:txBody>
      </p:sp>
    </p:spTree>
    <p:extLst>
      <p:ext uri="{BB962C8B-B14F-4D97-AF65-F5344CB8AC3E}">
        <p14:creationId xmlns:p14="http://schemas.microsoft.com/office/powerpoint/2010/main" val="2730610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CA"/>
              <a:t>Copyright 2003-4, SPSS Inc.</a:t>
            </a:r>
          </a:p>
        </p:txBody>
      </p:sp>
      <p:sp>
        <p:nvSpPr>
          <p:cNvPr id="12" name="Slide Number Placeholder 5"/>
          <p:cNvSpPr>
            <a:spLocks noGrp="1"/>
          </p:cNvSpPr>
          <p:nvPr>
            <p:ph type="sldNum" sz="quarter" idx="12"/>
          </p:nvPr>
        </p:nvSpPr>
        <p:spPr/>
        <p:txBody>
          <a:bodyPr/>
          <a:lstStyle/>
          <a:p>
            <a:fld id="{62BEFF1C-F45D-9040-A413-F7A1FAEB5BA0}" type="slidenum">
              <a:rPr lang="en-CA"/>
              <a:pPr/>
              <a:t>17</a:t>
            </a:fld>
            <a:endParaRPr lang="en-CA"/>
          </a:p>
        </p:txBody>
      </p:sp>
      <p:sp>
        <p:nvSpPr>
          <p:cNvPr id="840709" name="Oval 5"/>
          <p:cNvSpPr>
            <a:spLocks noChangeArrowheads="1"/>
          </p:cNvSpPr>
          <p:nvPr/>
        </p:nvSpPr>
        <p:spPr bwMode="auto">
          <a:xfrm>
            <a:off x="2514600" y="4495800"/>
            <a:ext cx="1371600" cy="990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40710" name="Rectangle 6"/>
          <p:cNvSpPr>
            <a:spLocks noGrp="1" noChangeArrowheads="1"/>
          </p:cNvSpPr>
          <p:nvPr>
            <p:ph type="title"/>
          </p:nvPr>
        </p:nvSpPr>
        <p:spPr/>
        <p:txBody>
          <a:bodyPr/>
          <a:lstStyle/>
          <a:p>
            <a:r>
              <a:rPr lang="en-CA" dirty="0"/>
              <a:t>The CRISP-DM Method</a:t>
            </a:r>
          </a:p>
        </p:txBody>
      </p:sp>
      <p:pic>
        <p:nvPicPr>
          <p:cNvPr id="84071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ltGray">
          <a:xfrm>
            <a:off x="1997075" y="1143000"/>
            <a:ext cx="5130800" cy="5108575"/>
          </a:xfr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2" name="TextBox 1"/>
          <p:cNvSpPr txBox="1"/>
          <p:nvPr/>
        </p:nvSpPr>
        <p:spPr>
          <a:xfrm>
            <a:off x="341735" y="2620354"/>
            <a:ext cx="4816419"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4076700" y="2901763"/>
            <a:ext cx="4953000" cy="1754327"/>
          </a:xfrm>
          <a:prstGeom prst="rect">
            <a:avLst/>
          </a:prstGeom>
          <a:solidFill>
            <a:schemeClr val="bg1"/>
          </a:solidFill>
        </p:spPr>
        <p:txBody>
          <a:bodyPr wrap="square">
            <a:spAutoFit/>
          </a:bodyPr>
          <a:lstStyle/>
          <a:p>
            <a:r>
              <a:rPr lang="en-US" b="1" i="1" dirty="0" smtClean="0"/>
              <a:t>Deployment:</a:t>
            </a:r>
          </a:p>
          <a:p>
            <a:r>
              <a:rPr lang="en-US" dirty="0" smtClean="0"/>
              <a:t>Use of models/knowledge can vary …</a:t>
            </a:r>
          </a:p>
          <a:p>
            <a:pPr marL="285750" indent="-285750">
              <a:buFont typeface="Arial"/>
              <a:buChar char="•"/>
            </a:pPr>
            <a:r>
              <a:rPr lang="en-US" dirty="0" smtClean="0"/>
              <a:t>As </a:t>
            </a:r>
            <a:r>
              <a:rPr lang="en-US" dirty="0"/>
              <a:t>simple as generating a project </a:t>
            </a:r>
            <a:r>
              <a:rPr lang="en-US" dirty="0" smtClean="0"/>
              <a:t>report</a:t>
            </a:r>
          </a:p>
          <a:p>
            <a:pPr marL="285750" indent="-285750">
              <a:buFont typeface="Arial"/>
              <a:buChar char="•"/>
            </a:pPr>
            <a:r>
              <a:rPr lang="en-US" dirty="0" smtClean="0"/>
              <a:t>As complex </a:t>
            </a:r>
            <a:r>
              <a:rPr lang="en-US" dirty="0"/>
              <a:t>as implementing a repeatable data mining system that is integrate into a larger business process. </a:t>
            </a:r>
          </a:p>
        </p:txBody>
      </p:sp>
    </p:spTree>
    <p:extLst>
      <p:ext uri="{BB962C8B-B14F-4D97-AF65-F5344CB8AC3E}">
        <p14:creationId xmlns:p14="http://schemas.microsoft.com/office/powerpoint/2010/main" val="678354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AutoShape 5"/>
          <p:cNvSpPr>
            <a:spLocks noChangeArrowheads="1"/>
          </p:cNvSpPr>
          <p:nvPr/>
        </p:nvSpPr>
        <p:spPr bwMode="auto">
          <a:xfrm>
            <a:off x="1141413" y="3808413"/>
            <a:ext cx="1831975" cy="1069975"/>
          </a:xfrm>
          <a:prstGeom prst="roundRect">
            <a:avLst>
              <a:gd name="adj" fmla="val 16648"/>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a:solidFill>
                  <a:schemeClr val="tx2"/>
                </a:solidFill>
                <a:cs typeface="+mn-cs"/>
              </a:rPr>
              <a:t>Identify</a:t>
            </a:r>
          </a:p>
          <a:p>
            <a:pPr algn="ctr">
              <a:defRPr/>
            </a:pPr>
            <a:r>
              <a:rPr lang="en-US">
                <a:solidFill>
                  <a:schemeClr val="tx2"/>
                </a:solidFill>
                <a:cs typeface="+mn-cs"/>
              </a:rPr>
              <a:t>Problem or </a:t>
            </a:r>
          </a:p>
          <a:p>
            <a:pPr algn="ctr">
              <a:defRPr/>
            </a:pPr>
            <a:r>
              <a:rPr lang="en-US">
                <a:solidFill>
                  <a:schemeClr val="tx2"/>
                </a:solidFill>
                <a:cs typeface="+mn-cs"/>
              </a:rPr>
              <a:t>Opportunity</a:t>
            </a:r>
          </a:p>
        </p:txBody>
      </p:sp>
      <p:sp>
        <p:nvSpPr>
          <p:cNvPr id="22534" name="AutoShape 6"/>
          <p:cNvSpPr>
            <a:spLocks noChangeArrowheads="1"/>
          </p:cNvSpPr>
          <p:nvPr/>
        </p:nvSpPr>
        <p:spPr bwMode="auto">
          <a:xfrm>
            <a:off x="3656013" y="5180013"/>
            <a:ext cx="1984375" cy="1069975"/>
          </a:xfrm>
          <a:prstGeom prst="roundRect">
            <a:avLst>
              <a:gd name="adj" fmla="val 16648"/>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a:solidFill>
                  <a:schemeClr val="tx2"/>
                </a:solidFill>
                <a:cs typeface="+mn-cs"/>
              </a:rPr>
              <a:t>Measure Effect</a:t>
            </a:r>
          </a:p>
          <a:p>
            <a:pPr algn="ctr">
              <a:defRPr/>
            </a:pPr>
            <a:r>
              <a:rPr lang="en-US">
                <a:solidFill>
                  <a:schemeClr val="tx2"/>
                </a:solidFill>
                <a:cs typeface="+mn-cs"/>
              </a:rPr>
              <a:t>of Action</a:t>
            </a:r>
          </a:p>
        </p:txBody>
      </p:sp>
      <p:sp>
        <p:nvSpPr>
          <p:cNvPr id="22535" name="AutoShape 7"/>
          <p:cNvSpPr>
            <a:spLocks noChangeArrowheads="1"/>
          </p:cNvSpPr>
          <p:nvPr/>
        </p:nvSpPr>
        <p:spPr bwMode="auto">
          <a:xfrm>
            <a:off x="6018213" y="3960813"/>
            <a:ext cx="1831975" cy="1069975"/>
          </a:xfrm>
          <a:prstGeom prst="roundRect">
            <a:avLst>
              <a:gd name="adj" fmla="val 16648"/>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a:solidFill>
                  <a:schemeClr val="tx2"/>
                </a:solidFill>
                <a:cs typeface="+mn-cs"/>
              </a:rPr>
              <a:t>Act  on</a:t>
            </a:r>
          </a:p>
          <a:p>
            <a:pPr algn="ctr">
              <a:defRPr/>
            </a:pPr>
            <a:r>
              <a:rPr lang="en-US">
                <a:solidFill>
                  <a:schemeClr val="tx2"/>
                </a:solidFill>
                <a:cs typeface="+mn-cs"/>
              </a:rPr>
              <a:t>Knowledge</a:t>
            </a:r>
          </a:p>
        </p:txBody>
      </p:sp>
      <p:sp>
        <p:nvSpPr>
          <p:cNvPr id="22537" name="AutoShape 9"/>
          <p:cNvSpPr>
            <a:spLocks noChangeArrowheads="1"/>
          </p:cNvSpPr>
          <p:nvPr/>
        </p:nvSpPr>
        <p:spPr bwMode="auto">
          <a:xfrm rot="19200000">
            <a:off x="1981200" y="2667000"/>
            <a:ext cx="990600" cy="609600"/>
          </a:xfrm>
          <a:prstGeom prst="rightArrow">
            <a:avLst>
              <a:gd name="adj1" fmla="val 50000"/>
              <a:gd name="adj2" fmla="val 406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8" name="AutoShape 10"/>
          <p:cNvSpPr>
            <a:spLocks noChangeArrowheads="1"/>
          </p:cNvSpPr>
          <p:nvPr/>
        </p:nvSpPr>
        <p:spPr bwMode="auto">
          <a:xfrm rot="8280000">
            <a:off x="6019800" y="5334000"/>
            <a:ext cx="990600" cy="609600"/>
          </a:xfrm>
          <a:prstGeom prst="rightArrow">
            <a:avLst>
              <a:gd name="adj1" fmla="val 50000"/>
              <a:gd name="adj2" fmla="val 406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39" name="AutoShape 11"/>
          <p:cNvSpPr>
            <a:spLocks noChangeArrowheads="1"/>
          </p:cNvSpPr>
          <p:nvPr/>
        </p:nvSpPr>
        <p:spPr bwMode="auto">
          <a:xfrm rot="13440000">
            <a:off x="2286000" y="5257800"/>
            <a:ext cx="990600" cy="609600"/>
          </a:xfrm>
          <a:prstGeom prst="rightArrow">
            <a:avLst>
              <a:gd name="adj1" fmla="val 50000"/>
              <a:gd name="adj2" fmla="val 406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40" name="AutoShape 12"/>
          <p:cNvSpPr>
            <a:spLocks noChangeArrowheads="1"/>
          </p:cNvSpPr>
          <p:nvPr/>
        </p:nvSpPr>
        <p:spPr bwMode="auto">
          <a:xfrm rot="3060000">
            <a:off x="6134100" y="2781300"/>
            <a:ext cx="990600" cy="609600"/>
          </a:xfrm>
          <a:prstGeom prst="rightArrow">
            <a:avLst>
              <a:gd name="adj1" fmla="val 50000"/>
              <a:gd name="adj2" fmla="val 4065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542" name="Rectangle 14"/>
          <p:cNvSpPr>
            <a:spLocks noChangeArrowheads="1"/>
          </p:cNvSpPr>
          <p:nvPr/>
        </p:nvSpPr>
        <p:spPr bwMode="auto">
          <a:xfrm>
            <a:off x="6554788" y="2363788"/>
            <a:ext cx="181927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solidFill>
                  <a:schemeClr val="accent2"/>
                </a:solidFill>
                <a:cs typeface="+mn-cs"/>
              </a:rPr>
              <a:t>Knowledge</a:t>
            </a:r>
          </a:p>
        </p:txBody>
      </p:sp>
      <p:sp>
        <p:nvSpPr>
          <p:cNvPr id="22543" name="Rectangle 15"/>
          <p:cNvSpPr>
            <a:spLocks noChangeArrowheads="1"/>
          </p:cNvSpPr>
          <p:nvPr/>
        </p:nvSpPr>
        <p:spPr bwMode="auto">
          <a:xfrm>
            <a:off x="6707188" y="5564188"/>
            <a:ext cx="12255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solidFill>
                  <a:schemeClr val="accent2"/>
                </a:solidFill>
                <a:cs typeface="+mn-cs"/>
              </a:rPr>
              <a:t>Results</a:t>
            </a:r>
          </a:p>
        </p:txBody>
      </p:sp>
      <p:sp>
        <p:nvSpPr>
          <p:cNvPr id="22544" name="Rectangle 16"/>
          <p:cNvSpPr>
            <a:spLocks noChangeArrowheads="1"/>
          </p:cNvSpPr>
          <p:nvPr/>
        </p:nvSpPr>
        <p:spPr bwMode="auto">
          <a:xfrm>
            <a:off x="1220788" y="5564188"/>
            <a:ext cx="136525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solidFill>
                  <a:schemeClr val="accent2"/>
                </a:solidFill>
                <a:cs typeface="+mn-cs"/>
              </a:rPr>
              <a:t>Strategy</a:t>
            </a:r>
          </a:p>
        </p:txBody>
      </p:sp>
      <p:sp>
        <p:nvSpPr>
          <p:cNvPr id="22545" name="Rectangle 17"/>
          <p:cNvSpPr>
            <a:spLocks noChangeArrowheads="1"/>
          </p:cNvSpPr>
          <p:nvPr/>
        </p:nvSpPr>
        <p:spPr bwMode="auto">
          <a:xfrm>
            <a:off x="1052513" y="2430463"/>
            <a:ext cx="138588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solidFill>
                  <a:schemeClr val="accent2"/>
                </a:solidFill>
                <a:cs typeface="+mn-cs"/>
              </a:rPr>
              <a:t>Problem</a:t>
            </a:r>
          </a:p>
        </p:txBody>
      </p:sp>
      <p:pic>
        <p:nvPicPr>
          <p:cNvPr id="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3408363" y="1339241"/>
            <a:ext cx="2326175" cy="2316099"/>
          </a:xfrm>
          <a:prstGeom prst="rect">
            <a:avLst/>
          </a:prstGeom>
          <a:noFill/>
          <a:ln/>
          <a:extLst>
            <a:ext uri="{909E8E84-426E-40DD-AFC4-6F175D3DCCD1}">
              <a14:hiddenFill xmlns:a14="http://schemas.microsoft.com/office/drawing/2010/main">
                <a:solidFill>
                  <a:srgbClr val="90ABB8"/>
                </a:solidFill>
              </a14:hiddenFill>
            </a:ext>
            <a:ext uri="{91240B29-F687-4F45-9708-019B960494DF}">
              <a14:hiddenLine xmlns:a14="http://schemas.microsoft.com/office/drawing/2010/main" w="9525" cap="flat" cmpd="sng">
                <a:solidFill>
                  <a:schemeClr val="bg2"/>
                </a:solidFill>
                <a:prstDash val="solid"/>
                <a:miter lim="800000"/>
                <a:headEnd/>
                <a:tailEnd/>
              </a14:hiddenLine>
            </a:ext>
            <a:ext uri="{AF507438-7753-43E0-B8FC-AC1667EBCBE1}">
              <a14:hiddenEffects xmlns:a14="http://schemas.microsoft.com/office/drawing/2010/main">
                <a:effectLst>
                  <a:outerShdw blurRad="63500" dist="17961" dir="2700000" algn="ctr" rotWithShape="0">
                    <a:schemeClr val="tx1"/>
                  </a:outerShdw>
                </a:effectLst>
              </a14:hiddenEffects>
            </a:ext>
          </a:extLst>
        </p:spPr>
      </p:pic>
      <p:sp>
        <p:nvSpPr>
          <p:cNvPr id="17" name="Rectangle 2050"/>
          <p:cNvSpPr>
            <a:spLocks noGrp="1" noChangeArrowheads="1"/>
          </p:cNvSpPr>
          <p:nvPr>
            <p:ph type="title"/>
          </p:nvPr>
        </p:nvSpPr>
        <p:spPr>
          <a:xfrm>
            <a:off x="517281" y="242034"/>
            <a:ext cx="8229600" cy="1143000"/>
          </a:xfrm>
        </p:spPr>
        <p:txBody>
          <a:bodyPr>
            <a:normAutofit/>
          </a:bodyPr>
          <a:lstStyle/>
          <a:p>
            <a:pPr>
              <a:defRPr/>
            </a:pPr>
            <a:r>
              <a:rPr lang="en-US" dirty="0" smtClean="0"/>
              <a:t>Data Analytics Cycle</a:t>
            </a:r>
            <a:endParaRPr lang="en-US" dirty="0" smtClean="0">
              <a:cs typeface="+mj-cs"/>
            </a:endParaRPr>
          </a:p>
        </p:txBody>
      </p:sp>
    </p:spTree>
    <p:extLst>
      <p:ext uri="{BB962C8B-B14F-4D97-AF65-F5344CB8AC3E}">
        <p14:creationId xmlns:p14="http://schemas.microsoft.com/office/powerpoint/2010/main" val="21028385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7011" y="106484"/>
            <a:ext cx="7778750" cy="1104900"/>
          </a:xfrm>
        </p:spPr>
        <p:txBody>
          <a:bodyPr/>
          <a:lstStyle/>
          <a:p>
            <a:pPr>
              <a:defRPr/>
            </a:pPr>
            <a:r>
              <a:rPr lang="en-US" dirty="0" smtClean="0">
                <a:cs typeface="+mj-cs"/>
              </a:rPr>
              <a:t>The Data Mining Process</a:t>
            </a:r>
          </a:p>
        </p:txBody>
      </p:sp>
      <p:sp>
        <p:nvSpPr>
          <p:cNvPr id="20483" name="AutoShape 3"/>
          <p:cNvSpPr>
            <a:spLocks noChangeArrowheads="1"/>
          </p:cNvSpPr>
          <p:nvPr/>
        </p:nvSpPr>
        <p:spPr bwMode="auto">
          <a:xfrm>
            <a:off x="2212975" y="2749550"/>
            <a:ext cx="1998663" cy="709613"/>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cs typeface="+mn-cs"/>
              </a:rPr>
              <a:t>Data Preparation</a:t>
            </a:r>
            <a:endParaRPr lang="en-US" dirty="0">
              <a:cs typeface="+mn-cs"/>
            </a:endParaRPr>
          </a:p>
        </p:txBody>
      </p:sp>
      <p:sp>
        <p:nvSpPr>
          <p:cNvPr id="20484" name="AutoShape 4"/>
          <p:cNvSpPr>
            <a:spLocks noChangeArrowheads="1"/>
          </p:cNvSpPr>
          <p:nvPr/>
        </p:nvSpPr>
        <p:spPr bwMode="auto">
          <a:xfrm>
            <a:off x="4124325" y="1890713"/>
            <a:ext cx="2024063"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000" dirty="0" smtClean="0">
                <a:cs typeface="+mn-cs"/>
              </a:rPr>
              <a:t>Visualization</a:t>
            </a:r>
            <a:r>
              <a:rPr lang="en-US" sz="2000" dirty="0" smtClean="0"/>
              <a:t> </a:t>
            </a:r>
            <a:endParaRPr lang="en-US" sz="2000" dirty="0"/>
          </a:p>
          <a:p>
            <a:pPr algn="ctr">
              <a:defRPr/>
            </a:pPr>
            <a:r>
              <a:rPr lang="en-US" sz="2000" dirty="0" smtClean="0">
                <a:cs typeface="+mn-cs"/>
              </a:rPr>
              <a:t>&amp; Modeling</a:t>
            </a:r>
            <a:endParaRPr lang="en-US" sz="2000" dirty="0">
              <a:cs typeface="+mn-cs"/>
            </a:endParaRPr>
          </a:p>
        </p:txBody>
      </p:sp>
      <p:sp>
        <p:nvSpPr>
          <p:cNvPr id="20485" name="AutoShape 5"/>
          <p:cNvSpPr>
            <a:spLocks noChangeArrowheads="1"/>
          </p:cNvSpPr>
          <p:nvPr/>
        </p:nvSpPr>
        <p:spPr bwMode="auto">
          <a:xfrm>
            <a:off x="6107113" y="1057275"/>
            <a:ext cx="2009775" cy="73977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t>Evaluation &amp;</a:t>
            </a:r>
            <a:endParaRPr lang="en-US" dirty="0"/>
          </a:p>
          <a:p>
            <a:pPr algn="ctr">
              <a:defRPr/>
            </a:pPr>
            <a:r>
              <a:rPr lang="en-US" dirty="0" smtClean="0">
                <a:cs typeface="+mn-cs"/>
              </a:rPr>
              <a:t>Interpretation </a:t>
            </a:r>
            <a:endParaRPr lang="en-US" dirty="0">
              <a:cs typeface="+mn-cs"/>
            </a:endParaRPr>
          </a:p>
        </p:txBody>
      </p:sp>
      <p:sp>
        <p:nvSpPr>
          <p:cNvPr id="20486" name="AutoShape 6"/>
          <p:cNvSpPr>
            <a:spLocks noChangeArrowheads="1"/>
          </p:cNvSpPr>
          <p:nvPr/>
        </p:nvSpPr>
        <p:spPr bwMode="auto">
          <a:xfrm>
            <a:off x="387350" y="3689350"/>
            <a:ext cx="2082800"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a:cs typeface="+mn-cs"/>
              </a:rPr>
              <a:t>Data </a:t>
            </a:r>
            <a:r>
              <a:rPr lang="en-US" dirty="0" smtClean="0">
                <a:cs typeface="+mn-cs"/>
              </a:rPr>
              <a:t>Consolidation</a:t>
            </a:r>
          </a:p>
          <a:p>
            <a:pPr algn="ctr">
              <a:defRPr/>
            </a:pPr>
            <a:r>
              <a:rPr lang="en-US" dirty="0" smtClean="0"/>
              <a:t>&amp; Warehousing </a:t>
            </a:r>
            <a:endParaRPr lang="en-US" dirty="0">
              <a:cs typeface="+mn-cs"/>
            </a:endParaRPr>
          </a:p>
        </p:txBody>
      </p:sp>
      <p:sp>
        <p:nvSpPr>
          <p:cNvPr id="20487" name="Oval 7"/>
          <p:cNvSpPr>
            <a:spLocks noChangeArrowheads="1"/>
          </p:cNvSpPr>
          <p:nvPr/>
        </p:nvSpPr>
        <p:spPr bwMode="auto">
          <a:xfrm>
            <a:off x="544513" y="5470525"/>
            <a:ext cx="604837"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8" name="Oval 8"/>
          <p:cNvSpPr>
            <a:spLocks noChangeArrowheads="1"/>
          </p:cNvSpPr>
          <p:nvPr/>
        </p:nvSpPr>
        <p:spPr bwMode="auto">
          <a:xfrm>
            <a:off x="549275" y="5372100"/>
            <a:ext cx="604838"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9" name="Oval 9"/>
          <p:cNvSpPr>
            <a:spLocks noChangeArrowheads="1"/>
          </p:cNvSpPr>
          <p:nvPr/>
        </p:nvSpPr>
        <p:spPr bwMode="auto">
          <a:xfrm>
            <a:off x="1111250" y="5456238"/>
            <a:ext cx="604838" cy="192087"/>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0" name="Oval 10"/>
          <p:cNvSpPr>
            <a:spLocks noChangeArrowheads="1"/>
          </p:cNvSpPr>
          <p:nvPr/>
        </p:nvSpPr>
        <p:spPr bwMode="auto">
          <a:xfrm>
            <a:off x="1125538" y="5356225"/>
            <a:ext cx="604837" cy="192088"/>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1" name="Oval 11"/>
          <p:cNvSpPr>
            <a:spLocks noChangeArrowheads="1"/>
          </p:cNvSpPr>
          <p:nvPr/>
        </p:nvSpPr>
        <p:spPr bwMode="auto">
          <a:xfrm>
            <a:off x="1166813" y="5749925"/>
            <a:ext cx="604837"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2" name="Oval 12"/>
          <p:cNvSpPr>
            <a:spLocks noChangeArrowheads="1"/>
          </p:cNvSpPr>
          <p:nvPr/>
        </p:nvSpPr>
        <p:spPr bwMode="auto">
          <a:xfrm>
            <a:off x="1158875" y="5661025"/>
            <a:ext cx="604838"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3" name="Line 13"/>
          <p:cNvSpPr>
            <a:spLocks noChangeShapeType="1"/>
          </p:cNvSpPr>
          <p:nvPr/>
        </p:nvSpPr>
        <p:spPr bwMode="auto">
          <a:xfrm>
            <a:off x="2287588" y="4760913"/>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4" name="Line 14"/>
          <p:cNvSpPr>
            <a:spLocks noChangeShapeType="1"/>
          </p:cNvSpPr>
          <p:nvPr/>
        </p:nvSpPr>
        <p:spPr bwMode="auto">
          <a:xfrm>
            <a:off x="3368187" y="4790587"/>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6" name="Line 16"/>
          <p:cNvSpPr>
            <a:spLocks noChangeShapeType="1"/>
          </p:cNvSpPr>
          <p:nvPr/>
        </p:nvSpPr>
        <p:spPr bwMode="auto">
          <a:xfrm>
            <a:off x="4097338" y="3943350"/>
            <a:ext cx="896937"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7" name="Line 17"/>
          <p:cNvSpPr>
            <a:spLocks noChangeShapeType="1"/>
          </p:cNvSpPr>
          <p:nvPr/>
        </p:nvSpPr>
        <p:spPr bwMode="auto">
          <a:xfrm>
            <a:off x="4089400" y="4060825"/>
            <a:ext cx="89693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9" name="Line 19"/>
          <p:cNvSpPr>
            <a:spLocks noChangeShapeType="1"/>
          </p:cNvSpPr>
          <p:nvPr/>
        </p:nvSpPr>
        <p:spPr bwMode="auto">
          <a:xfrm>
            <a:off x="4108450" y="4332288"/>
            <a:ext cx="86201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0" name="Line 20"/>
          <p:cNvSpPr>
            <a:spLocks noChangeShapeType="1"/>
          </p:cNvSpPr>
          <p:nvPr/>
        </p:nvSpPr>
        <p:spPr bwMode="auto">
          <a:xfrm>
            <a:off x="4276725" y="3870325"/>
            <a:ext cx="1588" cy="525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1" name="Line 21"/>
          <p:cNvSpPr>
            <a:spLocks noChangeShapeType="1"/>
          </p:cNvSpPr>
          <p:nvPr/>
        </p:nvSpPr>
        <p:spPr bwMode="auto">
          <a:xfrm>
            <a:off x="4513263" y="3878263"/>
            <a:ext cx="1587"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2" name="Line 22"/>
          <p:cNvSpPr>
            <a:spLocks noChangeShapeType="1"/>
          </p:cNvSpPr>
          <p:nvPr/>
        </p:nvSpPr>
        <p:spPr bwMode="auto">
          <a:xfrm>
            <a:off x="4791075" y="3859213"/>
            <a:ext cx="1588"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3" name="Rectangle 23"/>
          <p:cNvSpPr>
            <a:spLocks noChangeArrowheads="1"/>
          </p:cNvSpPr>
          <p:nvPr/>
        </p:nvSpPr>
        <p:spPr bwMode="auto">
          <a:xfrm>
            <a:off x="5730875" y="3160713"/>
            <a:ext cx="1257300" cy="731837"/>
          </a:xfrm>
          <a:prstGeom prst="rect">
            <a:avLst/>
          </a:prstGeom>
          <a:solidFill>
            <a:schemeClr val="accent1">
              <a:lumMod val="60000"/>
              <a:lumOff val="4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20504" name="Line 24"/>
          <p:cNvSpPr>
            <a:spLocks noChangeShapeType="1"/>
          </p:cNvSpPr>
          <p:nvPr/>
        </p:nvSpPr>
        <p:spPr bwMode="auto">
          <a:xfrm>
            <a:off x="5976938" y="3275013"/>
            <a:ext cx="0" cy="58737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5" name="Line 25"/>
          <p:cNvSpPr>
            <a:spLocks noChangeShapeType="1"/>
          </p:cNvSpPr>
          <p:nvPr/>
        </p:nvSpPr>
        <p:spPr bwMode="auto">
          <a:xfrm flipH="1">
            <a:off x="5830888" y="3829050"/>
            <a:ext cx="1039812" cy="158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6" name="AutoShape 26"/>
          <p:cNvSpPr>
            <a:spLocks noChangeArrowheads="1"/>
          </p:cNvSpPr>
          <p:nvPr/>
        </p:nvSpPr>
        <p:spPr bwMode="auto">
          <a:xfrm>
            <a:off x="6291263" y="33480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7" name="AutoShape 27"/>
          <p:cNvSpPr>
            <a:spLocks noChangeArrowheads="1"/>
          </p:cNvSpPr>
          <p:nvPr/>
        </p:nvSpPr>
        <p:spPr bwMode="auto">
          <a:xfrm>
            <a:off x="6238875" y="3476625"/>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8" name="AutoShape 28"/>
          <p:cNvSpPr>
            <a:spLocks noChangeArrowheads="1"/>
          </p:cNvSpPr>
          <p:nvPr/>
        </p:nvSpPr>
        <p:spPr bwMode="auto">
          <a:xfrm>
            <a:off x="6515100" y="34115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9" name="AutoShape 29"/>
          <p:cNvSpPr>
            <a:spLocks noChangeArrowheads="1"/>
          </p:cNvSpPr>
          <p:nvPr/>
        </p:nvSpPr>
        <p:spPr bwMode="auto">
          <a:xfrm>
            <a:off x="6462713" y="3702050"/>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0" name="Arc 30"/>
          <p:cNvSpPr>
            <a:spLocks/>
          </p:cNvSpPr>
          <p:nvPr/>
        </p:nvSpPr>
        <p:spPr bwMode="auto">
          <a:xfrm>
            <a:off x="5905500" y="3282950"/>
            <a:ext cx="873125" cy="555625"/>
          </a:xfrm>
          <a:custGeom>
            <a:avLst/>
            <a:gdLst>
              <a:gd name="G0" fmla="+- 159 0 0"/>
              <a:gd name="G1" fmla="+- 62 0 0"/>
              <a:gd name="G2" fmla="+- 21600 0 0"/>
              <a:gd name="T0" fmla="*/ 21759 w 21759"/>
              <a:gd name="T1" fmla="*/ 0 h 21662"/>
              <a:gd name="T2" fmla="*/ 0 w 21759"/>
              <a:gd name="T3" fmla="*/ 21661 h 21662"/>
              <a:gd name="T4" fmla="*/ 159 w 21759"/>
              <a:gd name="T5" fmla="*/ 62 h 21662"/>
            </a:gdLst>
            <a:ahLst/>
            <a:cxnLst>
              <a:cxn ang="0">
                <a:pos x="T0" y="T1"/>
              </a:cxn>
              <a:cxn ang="0">
                <a:pos x="T2" y="T3"/>
              </a:cxn>
              <a:cxn ang="0">
                <a:pos x="T4" y="T5"/>
              </a:cxn>
            </a:cxnLst>
            <a:rect l="0" t="0" r="r" b="b"/>
            <a:pathLst>
              <a:path w="21759" h="21662" fill="none" extrusionOk="0">
                <a:moveTo>
                  <a:pt x="21758" y="0"/>
                </a:moveTo>
                <a:cubicBezTo>
                  <a:pt x="21758" y="20"/>
                  <a:pt x="21759" y="41"/>
                  <a:pt x="21759" y="62"/>
                </a:cubicBezTo>
                <a:cubicBezTo>
                  <a:pt x="21759" y="11991"/>
                  <a:pt x="12088" y="21662"/>
                  <a:pt x="159" y="21662"/>
                </a:cubicBezTo>
                <a:cubicBezTo>
                  <a:pt x="105" y="21661"/>
                  <a:pt x="52" y="21661"/>
                  <a:pt x="-1" y="21661"/>
                </a:cubicBezTo>
              </a:path>
              <a:path w="21759" h="21662" stroke="0" extrusionOk="0">
                <a:moveTo>
                  <a:pt x="21758" y="0"/>
                </a:moveTo>
                <a:cubicBezTo>
                  <a:pt x="21758" y="20"/>
                  <a:pt x="21759" y="41"/>
                  <a:pt x="21759" y="62"/>
                </a:cubicBezTo>
                <a:cubicBezTo>
                  <a:pt x="21759" y="11991"/>
                  <a:pt x="12088" y="21662"/>
                  <a:pt x="159" y="21662"/>
                </a:cubicBezTo>
                <a:cubicBezTo>
                  <a:pt x="105" y="21661"/>
                  <a:pt x="52" y="21661"/>
                  <a:pt x="-1" y="21661"/>
                </a:cubicBezTo>
                <a:lnTo>
                  <a:pt x="159" y="62"/>
                </a:lnTo>
                <a:close/>
              </a:path>
            </a:pathLst>
          </a:custGeom>
          <a:noFill/>
          <a:ln w="12700" cap="rnd">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1" name="AutoShape 31"/>
          <p:cNvSpPr>
            <a:spLocks noChangeArrowheads="1"/>
          </p:cNvSpPr>
          <p:nvPr/>
        </p:nvSpPr>
        <p:spPr bwMode="auto">
          <a:xfrm>
            <a:off x="7448550" y="2281238"/>
            <a:ext cx="1370013" cy="650875"/>
          </a:xfrm>
          <a:prstGeom prst="plus">
            <a:avLst>
              <a:gd name="adj" fmla="val 24968"/>
            </a:avLst>
          </a:prstGeom>
          <a:solidFill>
            <a:srgbClr val="FFFF00"/>
          </a:solidFill>
          <a:ln w="12700">
            <a:solidFill>
              <a:schemeClr val="tx2"/>
            </a:solidFill>
            <a:miter lim="800000"/>
            <a:headEnd/>
            <a:tailEnd/>
          </a:ln>
          <a:effectLst/>
          <a:extLst/>
        </p:spPr>
        <p:txBody>
          <a:bodyPr wrap="none" lIns="90488" tIns="44450" rIns="90488" bIns="44450" anchor="ctr"/>
          <a:lstStyle/>
          <a:p>
            <a:pPr algn="ctr">
              <a:defRPr/>
            </a:pPr>
            <a:r>
              <a:rPr lang="en-US" sz="2000">
                <a:solidFill>
                  <a:srgbClr val="414141"/>
                </a:solidFill>
                <a:cs typeface="+mn-cs"/>
              </a:rPr>
              <a:t>Knowledge</a:t>
            </a:r>
          </a:p>
        </p:txBody>
      </p:sp>
      <p:sp>
        <p:nvSpPr>
          <p:cNvPr id="20512" name="Rectangle 32"/>
          <p:cNvSpPr>
            <a:spLocks noChangeArrowheads="1"/>
          </p:cNvSpPr>
          <p:nvPr/>
        </p:nvSpPr>
        <p:spPr bwMode="auto">
          <a:xfrm>
            <a:off x="6051550" y="3252788"/>
            <a:ext cx="90488"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3" name="Rectangle 33"/>
          <p:cNvSpPr>
            <a:spLocks noChangeArrowheads="1"/>
          </p:cNvSpPr>
          <p:nvPr/>
        </p:nvSpPr>
        <p:spPr bwMode="auto">
          <a:xfrm>
            <a:off x="6110288" y="3314700"/>
            <a:ext cx="149542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sz="1400" dirty="0">
                <a:cs typeface="+mn-cs"/>
              </a:rPr>
              <a:t>p(x)=0.02</a:t>
            </a:r>
          </a:p>
        </p:txBody>
      </p:sp>
      <p:sp>
        <p:nvSpPr>
          <p:cNvPr id="20514" name="AutoShape 34"/>
          <p:cNvSpPr>
            <a:spLocks noChangeArrowheads="1"/>
          </p:cNvSpPr>
          <p:nvPr/>
        </p:nvSpPr>
        <p:spPr bwMode="auto">
          <a:xfrm rot="19860000">
            <a:off x="1819275" y="5153025"/>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5" name="AutoShape 35"/>
          <p:cNvSpPr>
            <a:spLocks noChangeArrowheads="1"/>
          </p:cNvSpPr>
          <p:nvPr/>
        </p:nvSpPr>
        <p:spPr bwMode="auto">
          <a:xfrm rot="19860000">
            <a:off x="3459163" y="4333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6" name="AutoShape 36"/>
          <p:cNvSpPr>
            <a:spLocks noChangeArrowheads="1"/>
          </p:cNvSpPr>
          <p:nvPr/>
        </p:nvSpPr>
        <p:spPr bwMode="auto">
          <a:xfrm rot="19860000">
            <a:off x="5199063" y="3571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7" name="AutoShape 37"/>
          <p:cNvSpPr>
            <a:spLocks noChangeArrowheads="1"/>
          </p:cNvSpPr>
          <p:nvPr/>
        </p:nvSpPr>
        <p:spPr bwMode="auto">
          <a:xfrm rot="19860000">
            <a:off x="6985000" y="2806700"/>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8" name="Line 38"/>
          <p:cNvSpPr>
            <a:spLocks noChangeShapeType="1"/>
          </p:cNvSpPr>
          <p:nvPr/>
        </p:nvSpPr>
        <p:spPr bwMode="auto">
          <a:xfrm>
            <a:off x="1422400" y="4441825"/>
            <a:ext cx="496888" cy="769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9" name="Line 39"/>
          <p:cNvSpPr>
            <a:spLocks noChangeShapeType="1"/>
          </p:cNvSpPr>
          <p:nvPr/>
        </p:nvSpPr>
        <p:spPr bwMode="auto">
          <a:xfrm>
            <a:off x="4738688" y="2679700"/>
            <a:ext cx="601662" cy="969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0" name="Line 40"/>
          <p:cNvSpPr>
            <a:spLocks noChangeShapeType="1"/>
          </p:cNvSpPr>
          <p:nvPr/>
        </p:nvSpPr>
        <p:spPr bwMode="auto">
          <a:xfrm>
            <a:off x="2921000" y="3481388"/>
            <a:ext cx="677863"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1" name="Oval 41"/>
          <p:cNvSpPr>
            <a:spLocks noChangeArrowheads="1"/>
          </p:cNvSpPr>
          <p:nvPr/>
        </p:nvSpPr>
        <p:spPr bwMode="auto">
          <a:xfrm>
            <a:off x="2286000" y="4822825"/>
            <a:ext cx="1084263" cy="411163"/>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2" name="Oval 42"/>
          <p:cNvSpPr>
            <a:spLocks noChangeArrowheads="1"/>
          </p:cNvSpPr>
          <p:nvPr/>
        </p:nvSpPr>
        <p:spPr bwMode="auto">
          <a:xfrm>
            <a:off x="2281238" y="4668838"/>
            <a:ext cx="1084262" cy="411162"/>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3" name="Oval 43"/>
          <p:cNvSpPr>
            <a:spLocks noChangeArrowheads="1"/>
          </p:cNvSpPr>
          <p:nvPr/>
        </p:nvSpPr>
        <p:spPr bwMode="auto">
          <a:xfrm>
            <a:off x="2286000" y="4525963"/>
            <a:ext cx="1084263" cy="411162"/>
          </a:xfrm>
          <a:prstGeom prst="ellipse">
            <a:avLst/>
          </a:prstGeom>
          <a:solidFill>
            <a:schemeClr val="accent2">
              <a:lumMod val="75000"/>
            </a:schemeClr>
          </a:solidFill>
          <a:ln w="12700">
            <a:solidFill>
              <a:schemeClr val="tx1"/>
            </a:solidFill>
            <a:round/>
            <a:headEnd/>
            <a:tailEnd/>
          </a:ln>
          <a:effectLst/>
          <a:extLst/>
        </p:spPr>
        <p:txBody>
          <a:bodyPr wrap="none" lIns="90488" tIns="44450" rIns="90488" bIns="44450" anchor="ctr"/>
          <a:lstStyle/>
          <a:p>
            <a:pPr algn="ctr">
              <a:defRPr/>
            </a:pPr>
            <a:r>
              <a:rPr lang="en-US" sz="1600" b="1" i="1" dirty="0">
                <a:solidFill>
                  <a:schemeClr val="bg1"/>
                </a:solidFill>
                <a:cs typeface="+mn-cs"/>
              </a:rPr>
              <a:t>Data</a:t>
            </a:r>
          </a:p>
          <a:p>
            <a:pPr algn="ctr">
              <a:defRPr/>
            </a:pPr>
            <a:r>
              <a:rPr lang="en-US" sz="1600" b="1" i="1" dirty="0">
                <a:solidFill>
                  <a:schemeClr val="bg1"/>
                </a:solidFill>
                <a:cs typeface="+mn-cs"/>
              </a:rPr>
              <a:t>Warehouse</a:t>
            </a:r>
          </a:p>
        </p:txBody>
      </p:sp>
      <p:sp>
        <p:nvSpPr>
          <p:cNvPr id="20524" name="Line 44"/>
          <p:cNvSpPr>
            <a:spLocks noChangeShapeType="1"/>
          </p:cNvSpPr>
          <p:nvPr/>
        </p:nvSpPr>
        <p:spPr bwMode="auto">
          <a:xfrm>
            <a:off x="6510338" y="1835150"/>
            <a:ext cx="609600" cy="1042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5" name="Line 45"/>
          <p:cNvSpPr>
            <a:spLocks noChangeShapeType="1"/>
          </p:cNvSpPr>
          <p:nvPr/>
        </p:nvSpPr>
        <p:spPr bwMode="auto">
          <a:xfrm>
            <a:off x="7280275" y="3228975"/>
            <a:ext cx="6350" cy="2268538"/>
          </a:xfrm>
          <a:prstGeom prst="line">
            <a:avLst/>
          </a:prstGeom>
          <a:noFill/>
          <a:ln w="12700">
            <a:solidFill>
              <a:schemeClr val="tx2"/>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6" name="Line 46"/>
          <p:cNvSpPr>
            <a:spLocks noChangeShapeType="1"/>
          </p:cNvSpPr>
          <p:nvPr/>
        </p:nvSpPr>
        <p:spPr bwMode="auto">
          <a:xfrm flipV="1">
            <a:off x="2054225" y="5454650"/>
            <a:ext cx="5246688" cy="23813"/>
          </a:xfrm>
          <a:prstGeom prst="line">
            <a:avLst/>
          </a:prstGeom>
          <a:noFill/>
          <a:ln w="12700">
            <a:solidFill>
              <a:schemeClr val="tx2"/>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7" name="Line 47"/>
          <p:cNvSpPr>
            <a:spLocks noChangeShapeType="1"/>
          </p:cNvSpPr>
          <p:nvPr/>
        </p:nvSpPr>
        <p:spPr bwMode="auto">
          <a:xfrm flipH="1">
            <a:off x="5448300" y="4017963"/>
            <a:ext cx="26988" cy="1425575"/>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8" name="Rectangle 48"/>
          <p:cNvSpPr>
            <a:spLocks noChangeArrowheads="1"/>
          </p:cNvSpPr>
          <p:nvPr/>
        </p:nvSpPr>
        <p:spPr bwMode="auto">
          <a:xfrm>
            <a:off x="6489700" y="3595688"/>
            <a:ext cx="42863" cy="2555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29" name="Rectangle 49"/>
          <p:cNvSpPr>
            <a:spLocks noChangeArrowheads="1"/>
          </p:cNvSpPr>
          <p:nvPr/>
        </p:nvSpPr>
        <p:spPr bwMode="auto">
          <a:xfrm>
            <a:off x="557213" y="5940425"/>
            <a:ext cx="13938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Data Sources</a:t>
            </a:r>
          </a:p>
        </p:txBody>
      </p:sp>
      <p:sp>
        <p:nvSpPr>
          <p:cNvPr id="20530" name="Rectangle 50"/>
          <p:cNvSpPr>
            <a:spLocks noChangeArrowheads="1"/>
          </p:cNvSpPr>
          <p:nvPr/>
        </p:nvSpPr>
        <p:spPr bwMode="auto">
          <a:xfrm>
            <a:off x="5738813" y="3940175"/>
            <a:ext cx="1209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Patterns &amp; </a:t>
            </a:r>
          </a:p>
          <a:p>
            <a:pPr>
              <a:defRPr/>
            </a:pPr>
            <a:r>
              <a:rPr lang="en-US" sz="1800">
                <a:cs typeface="+mn-cs"/>
              </a:rPr>
              <a:t>Models</a:t>
            </a:r>
          </a:p>
        </p:txBody>
      </p:sp>
      <p:sp>
        <p:nvSpPr>
          <p:cNvPr id="20531" name="Rectangle 51"/>
          <p:cNvSpPr>
            <a:spLocks noChangeArrowheads="1"/>
          </p:cNvSpPr>
          <p:nvPr/>
        </p:nvSpPr>
        <p:spPr bwMode="auto">
          <a:xfrm>
            <a:off x="3890963" y="4492625"/>
            <a:ext cx="1539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Prepared Data </a:t>
            </a:r>
          </a:p>
        </p:txBody>
      </p:sp>
      <p:sp>
        <p:nvSpPr>
          <p:cNvPr id="20532" name="Rectangle 52"/>
          <p:cNvSpPr>
            <a:spLocks noChangeArrowheads="1"/>
          </p:cNvSpPr>
          <p:nvPr/>
        </p:nvSpPr>
        <p:spPr bwMode="auto">
          <a:xfrm>
            <a:off x="2176463" y="5178425"/>
            <a:ext cx="13874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1800" dirty="0">
                <a:cs typeface="+mn-cs"/>
              </a:rPr>
              <a:t>Consolidated</a:t>
            </a:r>
          </a:p>
          <a:p>
            <a:pPr algn="ctr">
              <a:defRPr/>
            </a:pPr>
            <a:r>
              <a:rPr lang="en-US" sz="1800" dirty="0">
                <a:cs typeface="+mn-cs"/>
              </a:rPr>
              <a:t>Data</a:t>
            </a:r>
          </a:p>
        </p:txBody>
      </p:sp>
      <p:sp>
        <p:nvSpPr>
          <p:cNvPr id="20533" name="Line 53"/>
          <p:cNvSpPr>
            <a:spLocks noChangeShapeType="1"/>
          </p:cNvSpPr>
          <p:nvPr/>
        </p:nvSpPr>
        <p:spPr bwMode="auto">
          <a:xfrm flipH="1">
            <a:off x="3657600" y="4624388"/>
            <a:ext cx="23813" cy="811212"/>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54" name="Picture 53"/>
          <p:cNvPicPr>
            <a:picLocks noChangeAspect="1"/>
          </p:cNvPicPr>
          <p:nvPr/>
        </p:nvPicPr>
        <p:blipFill>
          <a:blip r:embed="rId3"/>
          <a:stretch>
            <a:fillRect/>
          </a:stretch>
        </p:blipFill>
        <p:spPr>
          <a:xfrm>
            <a:off x="3865762" y="3624001"/>
            <a:ext cx="1295001" cy="787923"/>
          </a:xfrm>
          <a:prstGeom prst="rect">
            <a:avLst/>
          </a:prstGeom>
        </p:spPr>
      </p:pic>
    </p:spTree>
    <p:extLst>
      <p:ext uri="{BB962C8B-B14F-4D97-AF65-F5344CB8AC3E}">
        <p14:creationId xmlns:p14="http://schemas.microsoft.com/office/powerpoint/2010/main" val="19709280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1154949" y="1454682"/>
            <a:ext cx="7134309" cy="4525963"/>
          </a:xfrm>
        </p:spPr>
        <p:txBody>
          <a:bodyPr>
            <a:normAutofit/>
          </a:bodyPr>
          <a:lstStyle/>
          <a:p>
            <a:r>
              <a:rPr lang="en-US" dirty="0" smtClean="0"/>
              <a:t>Data Analytics Overview</a:t>
            </a:r>
          </a:p>
          <a:p>
            <a:r>
              <a:rPr lang="en-US" dirty="0" smtClean="0"/>
              <a:t>The Data Mining Process</a:t>
            </a:r>
          </a:p>
          <a:p>
            <a:pPr lvl="1"/>
            <a:r>
              <a:rPr lang="en-US" baseline="0" dirty="0" smtClean="0"/>
              <a:t>Data Consolidation and Warehousing</a:t>
            </a:r>
          </a:p>
          <a:p>
            <a:pPr lvl="1"/>
            <a:r>
              <a:rPr lang="en-US" baseline="0" dirty="0" smtClean="0"/>
              <a:t>Data </a:t>
            </a:r>
            <a:r>
              <a:rPr lang="en-US" dirty="0" smtClean="0"/>
              <a:t>Preparation</a:t>
            </a:r>
          </a:p>
          <a:p>
            <a:pPr lvl="1"/>
            <a:r>
              <a:rPr lang="en-US" dirty="0" smtClean="0"/>
              <a:t>OLAP and Data Visualization</a:t>
            </a:r>
          </a:p>
          <a:p>
            <a:pPr lvl="1"/>
            <a:r>
              <a:rPr lang="en-US" dirty="0" smtClean="0"/>
              <a:t>Predictive Modeling</a:t>
            </a:r>
          </a:p>
          <a:p>
            <a:pPr lvl="1"/>
            <a:r>
              <a:rPr lang="en-US" dirty="0" smtClean="0"/>
              <a:t>Interpretation and Evaluation</a:t>
            </a:r>
          </a:p>
          <a:p>
            <a:r>
              <a:rPr lang="en-US" dirty="0" smtClean="0"/>
              <a:t>Current Status and Trends</a:t>
            </a:r>
          </a:p>
        </p:txBody>
      </p:sp>
      <p:sp>
        <p:nvSpPr>
          <p:cNvPr id="4" name="Slide Number Placeholder 3"/>
          <p:cNvSpPr>
            <a:spLocks noGrp="1"/>
          </p:cNvSpPr>
          <p:nvPr>
            <p:ph type="sldNum" sz="quarter" idx="12"/>
          </p:nvPr>
        </p:nvSpPr>
        <p:spPr/>
        <p:txBody>
          <a:bodyPr/>
          <a:lstStyle/>
          <a:p>
            <a:fld id="{59790D55-8B75-9D46-8838-66AE432182BA}" type="slidenum">
              <a:rPr lang="en-US" smtClean="0"/>
              <a:t>2</a:t>
            </a:fld>
            <a:endParaRPr lang="en-US"/>
          </a:p>
        </p:txBody>
      </p:sp>
    </p:spTree>
    <p:extLst>
      <p:ext uri="{BB962C8B-B14F-4D97-AF65-F5344CB8AC3E}">
        <p14:creationId xmlns:p14="http://schemas.microsoft.com/office/powerpoint/2010/main" val="3314623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smtClean="0">
                <a:cs typeface="+mj-cs"/>
              </a:rPr>
              <a:t>The Data Mining Process</a:t>
            </a:r>
          </a:p>
        </p:txBody>
      </p:sp>
      <p:sp>
        <p:nvSpPr>
          <p:cNvPr id="36867" name="Rectangle 3"/>
          <p:cNvSpPr>
            <a:spLocks noGrp="1" noChangeArrowheads="1"/>
          </p:cNvSpPr>
          <p:nvPr>
            <p:ph type="body" idx="1"/>
          </p:nvPr>
        </p:nvSpPr>
        <p:spPr>
          <a:xfrm>
            <a:off x="803275" y="1455738"/>
            <a:ext cx="7772400" cy="4114800"/>
          </a:xfrm>
        </p:spPr>
        <p:txBody>
          <a:bodyPr/>
          <a:lstStyle/>
          <a:p>
            <a:pPr algn="ctr">
              <a:lnSpc>
                <a:spcPct val="90000"/>
              </a:lnSpc>
              <a:buFont typeface="Wingdings" charset="0"/>
              <a:buNone/>
              <a:defRPr/>
            </a:pPr>
            <a:r>
              <a:rPr lang="en-US" dirty="0" smtClean="0">
                <a:solidFill>
                  <a:schemeClr val="accent2"/>
                </a:solidFill>
                <a:cs typeface="+mn-cs"/>
              </a:rPr>
              <a:t>Core Problems &amp; Approaches </a:t>
            </a:r>
            <a:endParaRPr lang="en-US" dirty="0" smtClean="0">
              <a:cs typeface="+mn-cs"/>
            </a:endParaRPr>
          </a:p>
          <a:p>
            <a:pPr>
              <a:lnSpc>
                <a:spcPct val="90000"/>
              </a:lnSpc>
              <a:defRPr/>
            </a:pPr>
            <a:r>
              <a:rPr lang="en-US" dirty="0" smtClean="0">
                <a:cs typeface="+mn-cs"/>
              </a:rPr>
              <a:t>Problems:</a:t>
            </a:r>
          </a:p>
          <a:p>
            <a:pPr lvl="1">
              <a:lnSpc>
                <a:spcPct val="90000"/>
              </a:lnSpc>
              <a:buSzPct val="75000"/>
              <a:defRPr/>
            </a:pPr>
            <a:r>
              <a:rPr lang="en-US" sz="2400" dirty="0" smtClean="0">
                <a:solidFill>
                  <a:schemeClr val="tx2"/>
                </a:solidFill>
              </a:rPr>
              <a:t>identification</a:t>
            </a:r>
            <a:r>
              <a:rPr lang="en-US" sz="2400" dirty="0" smtClean="0"/>
              <a:t> of relevant data</a:t>
            </a:r>
          </a:p>
          <a:p>
            <a:pPr lvl="1">
              <a:lnSpc>
                <a:spcPct val="90000"/>
              </a:lnSpc>
              <a:buSzPct val="75000"/>
              <a:defRPr/>
            </a:pPr>
            <a:r>
              <a:rPr lang="en-US" sz="2400" dirty="0" smtClean="0">
                <a:solidFill>
                  <a:schemeClr val="tx2"/>
                </a:solidFill>
              </a:rPr>
              <a:t>representation</a:t>
            </a:r>
            <a:r>
              <a:rPr lang="en-US" sz="2400" dirty="0" smtClean="0"/>
              <a:t> of data</a:t>
            </a:r>
          </a:p>
          <a:p>
            <a:pPr lvl="1">
              <a:lnSpc>
                <a:spcPct val="90000"/>
              </a:lnSpc>
              <a:buSzPct val="75000"/>
              <a:defRPr/>
            </a:pPr>
            <a:r>
              <a:rPr lang="en-US" sz="2400" dirty="0" smtClean="0">
                <a:solidFill>
                  <a:schemeClr val="tx2"/>
                </a:solidFill>
              </a:rPr>
              <a:t>search</a:t>
            </a:r>
            <a:r>
              <a:rPr lang="en-US" sz="2400" dirty="0" smtClean="0"/>
              <a:t> for valid pattern or model</a:t>
            </a:r>
            <a:endParaRPr lang="en-US" dirty="0" smtClean="0"/>
          </a:p>
          <a:p>
            <a:pPr>
              <a:lnSpc>
                <a:spcPct val="90000"/>
              </a:lnSpc>
              <a:defRPr/>
            </a:pPr>
            <a:r>
              <a:rPr lang="en-US" dirty="0" smtClean="0">
                <a:cs typeface="+mn-cs"/>
              </a:rPr>
              <a:t>Approaches:</a:t>
            </a:r>
          </a:p>
          <a:p>
            <a:pPr lvl="1">
              <a:lnSpc>
                <a:spcPct val="90000"/>
              </a:lnSpc>
              <a:buSzPct val="75000"/>
              <a:defRPr/>
            </a:pPr>
            <a:r>
              <a:rPr lang="en-US" sz="2400" dirty="0" smtClean="0"/>
              <a:t>top-down  </a:t>
            </a:r>
            <a:r>
              <a:rPr lang="en-US" sz="2400" dirty="0" smtClean="0">
                <a:solidFill>
                  <a:schemeClr val="tx2"/>
                </a:solidFill>
              </a:rPr>
              <a:t>deduction </a:t>
            </a:r>
            <a:r>
              <a:rPr lang="en-US" sz="2400" dirty="0" smtClean="0"/>
              <a:t>by expert</a:t>
            </a:r>
          </a:p>
          <a:p>
            <a:pPr lvl="1">
              <a:lnSpc>
                <a:spcPct val="90000"/>
              </a:lnSpc>
              <a:buSzPct val="75000"/>
              <a:defRPr/>
            </a:pPr>
            <a:r>
              <a:rPr lang="en-US" sz="2400" dirty="0" smtClean="0"/>
              <a:t>interactive </a:t>
            </a:r>
            <a:r>
              <a:rPr lang="en-US" sz="2400" dirty="0" smtClean="0">
                <a:solidFill>
                  <a:schemeClr val="tx2"/>
                </a:solidFill>
              </a:rPr>
              <a:t>visualization </a:t>
            </a:r>
            <a:r>
              <a:rPr lang="en-US" sz="2400" dirty="0" smtClean="0"/>
              <a:t>of data/models</a:t>
            </a:r>
          </a:p>
          <a:p>
            <a:pPr lvl="1">
              <a:lnSpc>
                <a:spcPct val="90000"/>
              </a:lnSpc>
              <a:buSzPct val="75000"/>
              <a:defRPr/>
            </a:pPr>
            <a:r>
              <a:rPr lang="en-US" sz="2400" dirty="0" smtClean="0"/>
              <a:t>bottom-up</a:t>
            </a:r>
            <a:r>
              <a:rPr lang="en-US" sz="2400" dirty="0" smtClean="0">
                <a:solidFill>
                  <a:schemeClr val="tx2"/>
                </a:solidFill>
              </a:rPr>
              <a:t>  induction</a:t>
            </a:r>
            <a:r>
              <a:rPr lang="en-US" sz="2400" dirty="0" smtClean="0">
                <a:solidFill>
                  <a:schemeClr val="accent2"/>
                </a:solidFill>
              </a:rPr>
              <a:t> </a:t>
            </a:r>
            <a:r>
              <a:rPr lang="en-US" sz="2400" dirty="0" smtClean="0"/>
              <a:t>from data</a:t>
            </a:r>
          </a:p>
        </p:txBody>
      </p:sp>
      <p:sp>
        <p:nvSpPr>
          <p:cNvPr id="36868" name="Line 4"/>
          <p:cNvSpPr>
            <a:spLocks noChangeShapeType="1"/>
          </p:cNvSpPr>
          <p:nvPr/>
        </p:nvSpPr>
        <p:spPr bwMode="auto">
          <a:xfrm>
            <a:off x="7450138" y="2816225"/>
            <a:ext cx="0" cy="873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69" name="Line 5"/>
          <p:cNvSpPr>
            <a:spLocks noChangeShapeType="1"/>
          </p:cNvSpPr>
          <p:nvPr/>
        </p:nvSpPr>
        <p:spPr bwMode="auto">
          <a:xfrm flipV="1">
            <a:off x="6553200" y="3416300"/>
            <a:ext cx="1028700" cy="571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70" name="Line 6"/>
          <p:cNvSpPr>
            <a:spLocks noChangeShapeType="1"/>
          </p:cNvSpPr>
          <p:nvPr/>
        </p:nvSpPr>
        <p:spPr bwMode="auto">
          <a:xfrm>
            <a:off x="6918325" y="3506788"/>
            <a:ext cx="15763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71" name="Rectangle 7"/>
          <p:cNvSpPr>
            <a:spLocks noChangeArrowheads="1"/>
          </p:cNvSpPr>
          <p:nvPr/>
        </p:nvSpPr>
        <p:spPr bwMode="auto">
          <a:xfrm>
            <a:off x="6896499" y="2257425"/>
            <a:ext cx="1369216"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2000" i="1" dirty="0">
                <a:cs typeface="+mn-cs"/>
              </a:rPr>
              <a:t>Probability</a:t>
            </a:r>
          </a:p>
          <a:p>
            <a:pPr algn="ctr">
              <a:defRPr/>
            </a:pPr>
            <a:r>
              <a:rPr lang="en-US" sz="2000" i="1" dirty="0">
                <a:cs typeface="+mn-cs"/>
              </a:rPr>
              <a:t>of  sale</a:t>
            </a:r>
          </a:p>
        </p:txBody>
      </p:sp>
      <p:sp>
        <p:nvSpPr>
          <p:cNvPr id="36872" name="Rectangle 8"/>
          <p:cNvSpPr>
            <a:spLocks noChangeArrowheads="1"/>
          </p:cNvSpPr>
          <p:nvPr/>
        </p:nvSpPr>
        <p:spPr bwMode="auto">
          <a:xfrm>
            <a:off x="6673850" y="3848100"/>
            <a:ext cx="92868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chemeClr val="tx2"/>
                </a:solidFill>
                <a:cs typeface="+mn-cs"/>
              </a:rPr>
              <a:t>Income</a:t>
            </a:r>
          </a:p>
        </p:txBody>
      </p:sp>
      <p:sp>
        <p:nvSpPr>
          <p:cNvPr id="36873" name="Rectangle 9"/>
          <p:cNvSpPr>
            <a:spLocks noChangeArrowheads="1"/>
          </p:cNvSpPr>
          <p:nvPr/>
        </p:nvSpPr>
        <p:spPr bwMode="auto">
          <a:xfrm>
            <a:off x="8270875" y="3116263"/>
            <a:ext cx="576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chemeClr val="accent1"/>
                </a:solidFill>
                <a:cs typeface="+mn-cs"/>
              </a:rPr>
              <a:t>Age</a:t>
            </a:r>
          </a:p>
        </p:txBody>
      </p:sp>
      <p:sp>
        <p:nvSpPr>
          <p:cNvPr id="36874" name="Freeform 10"/>
          <p:cNvSpPr>
            <a:spLocks/>
          </p:cNvSpPr>
          <p:nvPr/>
        </p:nvSpPr>
        <p:spPr bwMode="auto">
          <a:xfrm>
            <a:off x="6831013" y="3038475"/>
            <a:ext cx="1612900" cy="665163"/>
          </a:xfrm>
          <a:custGeom>
            <a:avLst/>
            <a:gdLst>
              <a:gd name="T0" fmla="*/ 26 w 1016"/>
              <a:gd name="T1" fmla="*/ 407 h 419"/>
              <a:gd name="T2" fmla="*/ 75 w 1016"/>
              <a:gd name="T3" fmla="*/ 374 h 419"/>
              <a:gd name="T4" fmla="*/ 109 w 1016"/>
              <a:gd name="T5" fmla="*/ 340 h 419"/>
              <a:gd name="T6" fmla="*/ 147 w 1016"/>
              <a:gd name="T7" fmla="*/ 315 h 419"/>
              <a:gd name="T8" fmla="*/ 178 w 1016"/>
              <a:gd name="T9" fmla="*/ 288 h 419"/>
              <a:gd name="T10" fmla="*/ 222 w 1016"/>
              <a:gd name="T11" fmla="*/ 263 h 419"/>
              <a:gd name="T12" fmla="*/ 267 w 1016"/>
              <a:gd name="T13" fmla="*/ 229 h 419"/>
              <a:gd name="T14" fmla="*/ 309 w 1016"/>
              <a:gd name="T15" fmla="*/ 199 h 419"/>
              <a:gd name="T16" fmla="*/ 350 w 1016"/>
              <a:gd name="T17" fmla="*/ 185 h 419"/>
              <a:gd name="T18" fmla="*/ 391 w 1016"/>
              <a:gd name="T19" fmla="*/ 170 h 419"/>
              <a:gd name="T20" fmla="*/ 436 w 1016"/>
              <a:gd name="T21" fmla="*/ 159 h 419"/>
              <a:gd name="T22" fmla="*/ 481 w 1016"/>
              <a:gd name="T23" fmla="*/ 159 h 419"/>
              <a:gd name="T24" fmla="*/ 522 w 1016"/>
              <a:gd name="T25" fmla="*/ 181 h 419"/>
              <a:gd name="T26" fmla="*/ 563 w 1016"/>
              <a:gd name="T27" fmla="*/ 218 h 419"/>
              <a:gd name="T28" fmla="*/ 581 w 1016"/>
              <a:gd name="T29" fmla="*/ 248 h 419"/>
              <a:gd name="T30" fmla="*/ 619 w 1016"/>
              <a:gd name="T31" fmla="*/ 274 h 419"/>
              <a:gd name="T32" fmla="*/ 667 w 1016"/>
              <a:gd name="T33" fmla="*/ 296 h 419"/>
              <a:gd name="T34" fmla="*/ 715 w 1016"/>
              <a:gd name="T35" fmla="*/ 307 h 419"/>
              <a:gd name="T36" fmla="*/ 750 w 1016"/>
              <a:gd name="T37" fmla="*/ 337 h 419"/>
              <a:gd name="T38" fmla="*/ 788 w 1016"/>
              <a:gd name="T39" fmla="*/ 370 h 419"/>
              <a:gd name="T40" fmla="*/ 826 w 1016"/>
              <a:gd name="T41" fmla="*/ 392 h 419"/>
              <a:gd name="T42" fmla="*/ 867 w 1016"/>
              <a:gd name="T43" fmla="*/ 396 h 419"/>
              <a:gd name="T44" fmla="*/ 905 w 1016"/>
              <a:gd name="T45" fmla="*/ 396 h 419"/>
              <a:gd name="T46" fmla="*/ 946 w 1016"/>
              <a:gd name="T47" fmla="*/ 389 h 419"/>
              <a:gd name="T48" fmla="*/ 964 w 1016"/>
              <a:gd name="T49" fmla="*/ 369 h 419"/>
              <a:gd name="T50" fmla="*/ 991 w 1016"/>
              <a:gd name="T51" fmla="*/ 348 h 419"/>
              <a:gd name="T52" fmla="*/ 1015 w 1016"/>
              <a:gd name="T53" fmla="*/ 325 h 419"/>
              <a:gd name="T54" fmla="*/ 977 w 1016"/>
              <a:gd name="T55" fmla="*/ 318 h 419"/>
              <a:gd name="T56" fmla="*/ 943 w 1016"/>
              <a:gd name="T57" fmla="*/ 315 h 419"/>
              <a:gd name="T58" fmla="*/ 905 w 1016"/>
              <a:gd name="T59" fmla="*/ 315 h 419"/>
              <a:gd name="T60" fmla="*/ 870 w 1016"/>
              <a:gd name="T61" fmla="*/ 322 h 419"/>
              <a:gd name="T62" fmla="*/ 836 w 1016"/>
              <a:gd name="T63" fmla="*/ 307 h 419"/>
              <a:gd name="T64" fmla="*/ 801 w 1016"/>
              <a:gd name="T65" fmla="*/ 274 h 419"/>
              <a:gd name="T66" fmla="*/ 781 w 1016"/>
              <a:gd name="T67" fmla="*/ 226 h 419"/>
              <a:gd name="T68" fmla="*/ 771 w 1016"/>
              <a:gd name="T69" fmla="*/ 181 h 419"/>
              <a:gd name="T70" fmla="*/ 763 w 1016"/>
              <a:gd name="T71" fmla="*/ 140 h 419"/>
              <a:gd name="T72" fmla="*/ 753 w 1016"/>
              <a:gd name="T73" fmla="*/ 93 h 419"/>
              <a:gd name="T74" fmla="*/ 739 w 1016"/>
              <a:gd name="T75" fmla="*/ 51 h 419"/>
              <a:gd name="T76" fmla="*/ 715 w 1016"/>
              <a:gd name="T77" fmla="*/ 22 h 419"/>
              <a:gd name="T78" fmla="*/ 684 w 1016"/>
              <a:gd name="T79" fmla="*/ 0 h 419"/>
              <a:gd name="T80" fmla="*/ 650 w 1016"/>
              <a:gd name="T81" fmla="*/ 7 h 419"/>
              <a:gd name="T82" fmla="*/ 629 w 1016"/>
              <a:gd name="T83" fmla="*/ 41 h 419"/>
              <a:gd name="T84" fmla="*/ 598 w 1016"/>
              <a:gd name="T85" fmla="*/ 81 h 419"/>
              <a:gd name="T86" fmla="*/ 567 w 1016"/>
              <a:gd name="T87" fmla="*/ 93 h 419"/>
              <a:gd name="T88" fmla="*/ 532 w 1016"/>
              <a:gd name="T89" fmla="*/ 93 h 419"/>
              <a:gd name="T90" fmla="*/ 488 w 1016"/>
              <a:gd name="T91" fmla="*/ 93 h 419"/>
              <a:gd name="T92" fmla="*/ 450 w 1016"/>
              <a:gd name="T93" fmla="*/ 85 h 419"/>
              <a:gd name="T94" fmla="*/ 416 w 1016"/>
              <a:gd name="T95" fmla="*/ 74 h 419"/>
              <a:gd name="T96" fmla="*/ 381 w 1016"/>
              <a:gd name="T97" fmla="*/ 88 h 419"/>
              <a:gd name="T98" fmla="*/ 350 w 1016"/>
              <a:gd name="T99" fmla="*/ 111 h 419"/>
              <a:gd name="T100" fmla="*/ 322 w 1016"/>
              <a:gd name="T101" fmla="*/ 140 h 419"/>
              <a:gd name="T102" fmla="*/ 295 w 1016"/>
              <a:gd name="T103" fmla="*/ 174 h 419"/>
              <a:gd name="T104" fmla="*/ 267 w 1016"/>
              <a:gd name="T105" fmla="*/ 207 h 419"/>
              <a:gd name="T106" fmla="*/ 240 w 1016"/>
              <a:gd name="T107" fmla="*/ 233 h 419"/>
              <a:gd name="T108" fmla="*/ 209 w 1016"/>
              <a:gd name="T109" fmla="*/ 263 h 419"/>
              <a:gd name="T110" fmla="*/ 181 w 1016"/>
              <a:gd name="T111" fmla="*/ 285 h 419"/>
              <a:gd name="T112" fmla="*/ 154 w 1016"/>
              <a:gd name="T113" fmla="*/ 322 h 419"/>
              <a:gd name="T114" fmla="*/ 119 w 1016"/>
              <a:gd name="T115" fmla="*/ 348 h 419"/>
              <a:gd name="T116" fmla="*/ 88 w 1016"/>
              <a:gd name="T117" fmla="*/ 374 h 419"/>
              <a:gd name="T118" fmla="*/ 57 w 1016"/>
              <a:gd name="T119" fmla="*/ 392 h 419"/>
              <a:gd name="T120" fmla="*/ 23 w 1016"/>
              <a:gd name="T121" fmla="*/ 41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6" h="419">
                <a:moveTo>
                  <a:pt x="0" y="418"/>
                </a:moveTo>
                <a:lnTo>
                  <a:pt x="16" y="414"/>
                </a:lnTo>
                <a:lnTo>
                  <a:pt x="26" y="407"/>
                </a:lnTo>
                <a:lnTo>
                  <a:pt x="40" y="399"/>
                </a:lnTo>
                <a:lnTo>
                  <a:pt x="64" y="385"/>
                </a:lnTo>
                <a:lnTo>
                  <a:pt x="75" y="374"/>
                </a:lnTo>
                <a:lnTo>
                  <a:pt x="85" y="359"/>
                </a:lnTo>
                <a:lnTo>
                  <a:pt x="95" y="352"/>
                </a:lnTo>
                <a:lnTo>
                  <a:pt x="109" y="340"/>
                </a:lnTo>
                <a:lnTo>
                  <a:pt x="123" y="329"/>
                </a:lnTo>
                <a:lnTo>
                  <a:pt x="136" y="322"/>
                </a:lnTo>
                <a:lnTo>
                  <a:pt x="147" y="315"/>
                </a:lnTo>
                <a:lnTo>
                  <a:pt x="157" y="303"/>
                </a:lnTo>
                <a:lnTo>
                  <a:pt x="167" y="292"/>
                </a:lnTo>
                <a:lnTo>
                  <a:pt x="178" y="288"/>
                </a:lnTo>
                <a:lnTo>
                  <a:pt x="195" y="281"/>
                </a:lnTo>
                <a:lnTo>
                  <a:pt x="209" y="270"/>
                </a:lnTo>
                <a:lnTo>
                  <a:pt x="222" y="263"/>
                </a:lnTo>
                <a:lnTo>
                  <a:pt x="236" y="255"/>
                </a:lnTo>
                <a:lnTo>
                  <a:pt x="250" y="241"/>
                </a:lnTo>
                <a:lnTo>
                  <a:pt x="267" y="229"/>
                </a:lnTo>
                <a:lnTo>
                  <a:pt x="278" y="218"/>
                </a:lnTo>
                <a:lnTo>
                  <a:pt x="295" y="207"/>
                </a:lnTo>
                <a:lnTo>
                  <a:pt x="309" y="199"/>
                </a:lnTo>
                <a:lnTo>
                  <a:pt x="319" y="196"/>
                </a:lnTo>
                <a:lnTo>
                  <a:pt x="333" y="189"/>
                </a:lnTo>
                <a:lnTo>
                  <a:pt x="350" y="185"/>
                </a:lnTo>
                <a:lnTo>
                  <a:pt x="364" y="181"/>
                </a:lnTo>
                <a:lnTo>
                  <a:pt x="377" y="177"/>
                </a:lnTo>
                <a:lnTo>
                  <a:pt x="391" y="170"/>
                </a:lnTo>
                <a:lnTo>
                  <a:pt x="402" y="167"/>
                </a:lnTo>
                <a:lnTo>
                  <a:pt x="416" y="162"/>
                </a:lnTo>
                <a:lnTo>
                  <a:pt x="436" y="159"/>
                </a:lnTo>
                <a:lnTo>
                  <a:pt x="450" y="159"/>
                </a:lnTo>
                <a:lnTo>
                  <a:pt x="467" y="159"/>
                </a:lnTo>
                <a:lnTo>
                  <a:pt x="481" y="159"/>
                </a:lnTo>
                <a:lnTo>
                  <a:pt x="491" y="162"/>
                </a:lnTo>
                <a:lnTo>
                  <a:pt x="505" y="170"/>
                </a:lnTo>
                <a:lnTo>
                  <a:pt x="522" y="181"/>
                </a:lnTo>
                <a:lnTo>
                  <a:pt x="536" y="192"/>
                </a:lnTo>
                <a:lnTo>
                  <a:pt x="553" y="204"/>
                </a:lnTo>
                <a:lnTo>
                  <a:pt x="563" y="218"/>
                </a:lnTo>
                <a:lnTo>
                  <a:pt x="571" y="229"/>
                </a:lnTo>
                <a:lnTo>
                  <a:pt x="581" y="237"/>
                </a:lnTo>
                <a:lnTo>
                  <a:pt x="581" y="248"/>
                </a:lnTo>
                <a:lnTo>
                  <a:pt x="595" y="259"/>
                </a:lnTo>
                <a:lnTo>
                  <a:pt x="605" y="263"/>
                </a:lnTo>
                <a:lnTo>
                  <a:pt x="619" y="274"/>
                </a:lnTo>
                <a:lnTo>
                  <a:pt x="636" y="285"/>
                </a:lnTo>
                <a:lnTo>
                  <a:pt x="650" y="292"/>
                </a:lnTo>
                <a:lnTo>
                  <a:pt x="667" y="296"/>
                </a:lnTo>
                <a:lnTo>
                  <a:pt x="681" y="300"/>
                </a:lnTo>
                <a:lnTo>
                  <a:pt x="702" y="303"/>
                </a:lnTo>
                <a:lnTo>
                  <a:pt x="715" y="307"/>
                </a:lnTo>
                <a:lnTo>
                  <a:pt x="726" y="311"/>
                </a:lnTo>
                <a:lnTo>
                  <a:pt x="736" y="322"/>
                </a:lnTo>
                <a:lnTo>
                  <a:pt x="750" y="337"/>
                </a:lnTo>
                <a:lnTo>
                  <a:pt x="767" y="355"/>
                </a:lnTo>
                <a:lnTo>
                  <a:pt x="777" y="366"/>
                </a:lnTo>
                <a:lnTo>
                  <a:pt x="788" y="370"/>
                </a:lnTo>
                <a:lnTo>
                  <a:pt x="801" y="381"/>
                </a:lnTo>
                <a:lnTo>
                  <a:pt x="815" y="392"/>
                </a:lnTo>
                <a:lnTo>
                  <a:pt x="826" y="392"/>
                </a:lnTo>
                <a:lnTo>
                  <a:pt x="839" y="396"/>
                </a:lnTo>
                <a:lnTo>
                  <a:pt x="853" y="396"/>
                </a:lnTo>
                <a:lnTo>
                  <a:pt x="867" y="396"/>
                </a:lnTo>
                <a:lnTo>
                  <a:pt x="881" y="396"/>
                </a:lnTo>
                <a:lnTo>
                  <a:pt x="891" y="396"/>
                </a:lnTo>
                <a:lnTo>
                  <a:pt x="905" y="396"/>
                </a:lnTo>
                <a:lnTo>
                  <a:pt x="918" y="396"/>
                </a:lnTo>
                <a:lnTo>
                  <a:pt x="929" y="396"/>
                </a:lnTo>
                <a:lnTo>
                  <a:pt x="946" y="389"/>
                </a:lnTo>
                <a:lnTo>
                  <a:pt x="960" y="389"/>
                </a:lnTo>
                <a:lnTo>
                  <a:pt x="970" y="377"/>
                </a:lnTo>
                <a:lnTo>
                  <a:pt x="964" y="369"/>
                </a:lnTo>
                <a:lnTo>
                  <a:pt x="977" y="370"/>
                </a:lnTo>
                <a:lnTo>
                  <a:pt x="981" y="359"/>
                </a:lnTo>
                <a:lnTo>
                  <a:pt x="991" y="348"/>
                </a:lnTo>
                <a:lnTo>
                  <a:pt x="1001" y="344"/>
                </a:lnTo>
                <a:lnTo>
                  <a:pt x="1012" y="337"/>
                </a:lnTo>
                <a:lnTo>
                  <a:pt x="1015" y="325"/>
                </a:lnTo>
                <a:lnTo>
                  <a:pt x="1004" y="322"/>
                </a:lnTo>
                <a:lnTo>
                  <a:pt x="991" y="318"/>
                </a:lnTo>
                <a:lnTo>
                  <a:pt x="977" y="318"/>
                </a:lnTo>
                <a:lnTo>
                  <a:pt x="967" y="318"/>
                </a:lnTo>
                <a:lnTo>
                  <a:pt x="956" y="318"/>
                </a:lnTo>
                <a:lnTo>
                  <a:pt x="943" y="315"/>
                </a:lnTo>
                <a:lnTo>
                  <a:pt x="926" y="315"/>
                </a:lnTo>
                <a:lnTo>
                  <a:pt x="915" y="315"/>
                </a:lnTo>
                <a:lnTo>
                  <a:pt x="905" y="315"/>
                </a:lnTo>
                <a:lnTo>
                  <a:pt x="891" y="318"/>
                </a:lnTo>
                <a:lnTo>
                  <a:pt x="881" y="322"/>
                </a:lnTo>
                <a:lnTo>
                  <a:pt x="870" y="322"/>
                </a:lnTo>
                <a:lnTo>
                  <a:pt x="857" y="322"/>
                </a:lnTo>
                <a:lnTo>
                  <a:pt x="846" y="322"/>
                </a:lnTo>
                <a:lnTo>
                  <a:pt x="836" y="307"/>
                </a:lnTo>
                <a:lnTo>
                  <a:pt x="822" y="300"/>
                </a:lnTo>
                <a:lnTo>
                  <a:pt x="812" y="288"/>
                </a:lnTo>
                <a:lnTo>
                  <a:pt x="801" y="274"/>
                </a:lnTo>
                <a:lnTo>
                  <a:pt x="794" y="259"/>
                </a:lnTo>
                <a:lnTo>
                  <a:pt x="784" y="241"/>
                </a:lnTo>
                <a:lnTo>
                  <a:pt x="781" y="226"/>
                </a:lnTo>
                <a:lnTo>
                  <a:pt x="781" y="214"/>
                </a:lnTo>
                <a:lnTo>
                  <a:pt x="774" y="196"/>
                </a:lnTo>
                <a:lnTo>
                  <a:pt x="771" y="181"/>
                </a:lnTo>
                <a:lnTo>
                  <a:pt x="767" y="167"/>
                </a:lnTo>
                <a:lnTo>
                  <a:pt x="767" y="152"/>
                </a:lnTo>
                <a:lnTo>
                  <a:pt x="763" y="140"/>
                </a:lnTo>
                <a:lnTo>
                  <a:pt x="757" y="125"/>
                </a:lnTo>
                <a:lnTo>
                  <a:pt x="757" y="107"/>
                </a:lnTo>
                <a:lnTo>
                  <a:pt x="753" y="93"/>
                </a:lnTo>
                <a:lnTo>
                  <a:pt x="746" y="74"/>
                </a:lnTo>
                <a:lnTo>
                  <a:pt x="743" y="63"/>
                </a:lnTo>
                <a:lnTo>
                  <a:pt x="739" y="51"/>
                </a:lnTo>
                <a:lnTo>
                  <a:pt x="729" y="41"/>
                </a:lnTo>
                <a:lnTo>
                  <a:pt x="726" y="29"/>
                </a:lnTo>
                <a:lnTo>
                  <a:pt x="715" y="22"/>
                </a:lnTo>
                <a:lnTo>
                  <a:pt x="708" y="11"/>
                </a:lnTo>
                <a:lnTo>
                  <a:pt x="698" y="7"/>
                </a:lnTo>
                <a:lnTo>
                  <a:pt x="684" y="0"/>
                </a:lnTo>
                <a:lnTo>
                  <a:pt x="674" y="0"/>
                </a:lnTo>
                <a:lnTo>
                  <a:pt x="663" y="0"/>
                </a:lnTo>
                <a:lnTo>
                  <a:pt x="650" y="7"/>
                </a:lnTo>
                <a:lnTo>
                  <a:pt x="640" y="19"/>
                </a:lnTo>
                <a:lnTo>
                  <a:pt x="629" y="29"/>
                </a:lnTo>
                <a:lnTo>
                  <a:pt x="629" y="41"/>
                </a:lnTo>
                <a:lnTo>
                  <a:pt x="619" y="56"/>
                </a:lnTo>
                <a:lnTo>
                  <a:pt x="612" y="70"/>
                </a:lnTo>
                <a:lnTo>
                  <a:pt x="598" y="81"/>
                </a:lnTo>
                <a:lnTo>
                  <a:pt x="588" y="85"/>
                </a:lnTo>
                <a:lnTo>
                  <a:pt x="577" y="88"/>
                </a:lnTo>
                <a:lnTo>
                  <a:pt x="567" y="93"/>
                </a:lnTo>
                <a:lnTo>
                  <a:pt x="553" y="93"/>
                </a:lnTo>
                <a:lnTo>
                  <a:pt x="543" y="93"/>
                </a:lnTo>
                <a:lnTo>
                  <a:pt x="532" y="93"/>
                </a:lnTo>
                <a:lnTo>
                  <a:pt x="515" y="93"/>
                </a:lnTo>
                <a:lnTo>
                  <a:pt x="502" y="93"/>
                </a:lnTo>
                <a:lnTo>
                  <a:pt x="488" y="93"/>
                </a:lnTo>
                <a:lnTo>
                  <a:pt x="474" y="93"/>
                </a:lnTo>
                <a:lnTo>
                  <a:pt x="463" y="88"/>
                </a:lnTo>
                <a:lnTo>
                  <a:pt x="450" y="85"/>
                </a:lnTo>
                <a:lnTo>
                  <a:pt x="440" y="81"/>
                </a:lnTo>
                <a:lnTo>
                  <a:pt x="429" y="78"/>
                </a:lnTo>
                <a:lnTo>
                  <a:pt x="416" y="74"/>
                </a:lnTo>
                <a:lnTo>
                  <a:pt x="405" y="74"/>
                </a:lnTo>
                <a:lnTo>
                  <a:pt x="395" y="78"/>
                </a:lnTo>
                <a:lnTo>
                  <a:pt x="381" y="88"/>
                </a:lnTo>
                <a:lnTo>
                  <a:pt x="371" y="96"/>
                </a:lnTo>
                <a:lnTo>
                  <a:pt x="360" y="100"/>
                </a:lnTo>
                <a:lnTo>
                  <a:pt x="350" y="111"/>
                </a:lnTo>
                <a:lnTo>
                  <a:pt x="340" y="122"/>
                </a:lnTo>
                <a:lnTo>
                  <a:pt x="333" y="133"/>
                </a:lnTo>
                <a:lnTo>
                  <a:pt x="322" y="140"/>
                </a:lnTo>
                <a:lnTo>
                  <a:pt x="312" y="152"/>
                </a:lnTo>
                <a:lnTo>
                  <a:pt x="302" y="162"/>
                </a:lnTo>
                <a:lnTo>
                  <a:pt x="295" y="174"/>
                </a:lnTo>
                <a:lnTo>
                  <a:pt x="285" y="185"/>
                </a:lnTo>
                <a:lnTo>
                  <a:pt x="278" y="199"/>
                </a:lnTo>
                <a:lnTo>
                  <a:pt x="267" y="207"/>
                </a:lnTo>
                <a:lnTo>
                  <a:pt x="257" y="218"/>
                </a:lnTo>
                <a:lnTo>
                  <a:pt x="250" y="229"/>
                </a:lnTo>
                <a:lnTo>
                  <a:pt x="240" y="233"/>
                </a:lnTo>
                <a:lnTo>
                  <a:pt x="230" y="244"/>
                </a:lnTo>
                <a:lnTo>
                  <a:pt x="219" y="251"/>
                </a:lnTo>
                <a:lnTo>
                  <a:pt x="209" y="263"/>
                </a:lnTo>
                <a:lnTo>
                  <a:pt x="199" y="266"/>
                </a:lnTo>
                <a:lnTo>
                  <a:pt x="192" y="278"/>
                </a:lnTo>
                <a:lnTo>
                  <a:pt x="181" y="285"/>
                </a:lnTo>
                <a:lnTo>
                  <a:pt x="171" y="296"/>
                </a:lnTo>
                <a:lnTo>
                  <a:pt x="161" y="311"/>
                </a:lnTo>
                <a:lnTo>
                  <a:pt x="154" y="322"/>
                </a:lnTo>
                <a:lnTo>
                  <a:pt x="143" y="333"/>
                </a:lnTo>
                <a:lnTo>
                  <a:pt x="133" y="337"/>
                </a:lnTo>
                <a:lnTo>
                  <a:pt x="119" y="348"/>
                </a:lnTo>
                <a:lnTo>
                  <a:pt x="109" y="359"/>
                </a:lnTo>
                <a:lnTo>
                  <a:pt x="99" y="362"/>
                </a:lnTo>
                <a:lnTo>
                  <a:pt x="88" y="374"/>
                </a:lnTo>
                <a:lnTo>
                  <a:pt x="78" y="377"/>
                </a:lnTo>
                <a:lnTo>
                  <a:pt x="67" y="381"/>
                </a:lnTo>
                <a:lnTo>
                  <a:pt x="57" y="392"/>
                </a:lnTo>
                <a:lnTo>
                  <a:pt x="47" y="392"/>
                </a:lnTo>
                <a:lnTo>
                  <a:pt x="33" y="399"/>
                </a:lnTo>
                <a:lnTo>
                  <a:pt x="23" y="411"/>
                </a:lnTo>
                <a:lnTo>
                  <a:pt x="12" y="414"/>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75" name="Freeform 11"/>
          <p:cNvSpPr>
            <a:spLocks/>
          </p:cNvSpPr>
          <p:nvPr/>
        </p:nvSpPr>
        <p:spPr bwMode="auto">
          <a:xfrm>
            <a:off x="8267700" y="3544888"/>
            <a:ext cx="131763" cy="112712"/>
          </a:xfrm>
          <a:custGeom>
            <a:avLst/>
            <a:gdLst>
              <a:gd name="T0" fmla="*/ 82 w 83"/>
              <a:gd name="T1" fmla="*/ 1 h 71"/>
              <a:gd name="T2" fmla="*/ 68 w 83"/>
              <a:gd name="T3" fmla="*/ 0 h 71"/>
              <a:gd name="T4" fmla="*/ 55 w 83"/>
              <a:gd name="T5" fmla="*/ 7 h 71"/>
              <a:gd name="T6" fmla="*/ 48 w 83"/>
              <a:gd name="T7" fmla="*/ 18 h 71"/>
              <a:gd name="T8" fmla="*/ 41 w 83"/>
              <a:gd name="T9" fmla="*/ 33 h 71"/>
              <a:gd name="T10" fmla="*/ 34 w 83"/>
              <a:gd name="T11" fmla="*/ 48 h 71"/>
              <a:gd name="T12" fmla="*/ 21 w 83"/>
              <a:gd name="T13" fmla="*/ 52 h 71"/>
              <a:gd name="T14" fmla="*/ 10 w 83"/>
              <a:gd name="T15" fmla="*/ 62 h 71"/>
              <a:gd name="T16" fmla="*/ 0 w 83"/>
              <a:gd name="T17"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1">
                <a:moveTo>
                  <a:pt x="82" y="1"/>
                </a:moveTo>
                <a:lnTo>
                  <a:pt x="68" y="0"/>
                </a:lnTo>
                <a:lnTo>
                  <a:pt x="55" y="7"/>
                </a:lnTo>
                <a:lnTo>
                  <a:pt x="48" y="18"/>
                </a:lnTo>
                <a:lnTo>
                  <a:pt x="41" y="33"/>
                </a:lnTo>
                <a:lnTo>
                  <a:pt x="34" y="48"/>
                </a:lnTo>
                <a:lnTo>
                  <a:pt x="21" y="52"/>
                </a:lnTo>
                <a:lnTo>
                  <a:pt x="10" y="62"/>
                </a:lnTo>
                <a:lnTo>
                  <a:pt x="0" y="7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76" name="Line 12"/>
          <p:cNvSpPr>
            <a:spLocks noChangeShapeType="1"/>
          </p:cNvSpPr>
          <p:nvPr/>
        </p:nvSpPr>
        <p:spPr bwMode="auto">
          <a:xfrm flipH="1">
            <a:off x="8134350" y="3560763"/>
            <a:ext cx="131763" cy="889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77" name="Freeform 13"/>
          <p:cNvSpPr>
            <a:spLocks/>
          </p:cNvSpPr>
          <p:nvPr/>
        </p:nvSpPr>
        <p:spPr bwMode="auto">
          <a:xfrm>
            <a:off x="8037513" y="3506788"/>
            <a:ext cx="115887" cy="92075"/>
          </a:xfrm>
          <a:custGeom>
            <a:avLst/>
            <a:gdLst>
              <a:gd name="T0" fmla="*/ 66 w 73"/>
              <a:gd name="T1" fmla="*/ 0 h 58"/>
              <a:gd name="T2" fmla="*/ 72 w 73"/>
              <a:gd name="T3" fmla="*/ 12 h 58"/>
              <a:gd name="T4" fmla="*/ 62 w 73"/>
              <a:gd name="T5" fmla="*/ 24 h 58"/>
              <a:gd name="T6" fmla="*/ 51 w 73"/>
              <a:gd name="T7" fmla="*/ 24 h 58"/>
              <a:gd name="T8" fmla="*/ 41 w 73"/>
              <a:gd name="T9" fmla="*/ 27 h 58"/>
              <a:gd name="T10" fmla="*/ 28 w 73"/>
              <a:gd name="T11" fmla="*/ 31 h 58"/>
              <a:gd name="T12" fmla="*/ 24 w 73"/>
              <a:gd name="T13" fmla="*/ 42 h 58"/>
              <a:gd name="T14" fmla="*/ 10 w 73"/>
              <a:gd name="T15" fmla="*/ 49 h 58"/>
              <a:gd name="T16" fmla="*/ 0 w 73"/>
              <a:gd name="T17"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58">
                <a:moveTo>
                  <a:pt x="66" y="0"/>
                </a:moveTo>
                <a:lnTo>
                  <a:pt x="72" y="12"/>
                </a:lnTo>
                <a:lnTo>
                  <a:pt x="62" y="24"/>
                </a:lnTo>
                <a:lnTo>
                  <a:pt x="51" y="24"/>
                </a:lnTo>
                <a:lnTo>
                  <a:pt x="41" y="27"/>
                </a:lnTo>
                <a:lnTo>
                  <a:pt x="28" y="31"/>
                </a:lnTo>
                <a:lnTo>
                  <a:pt x="24" y="42"/>
                </a:lnTo>
                <a:lnTo>
                  <a:pt x="10" y="49"/>
                </a:lnTo>
                <a:lnTo>
                  <a:pt x="0" y="57"/>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78" name="Freeform 14"/>
          <p:cNvSpPr>
            <a:spLocks/>
          </p:cNvSpPr>
          <p:nvPr/>
        </p:nvSpPr>
        <p:spPr bwMode="auto">
          <a:xfrm>
            <a:off x="7885113" y="3427413"/>
            <a:ext cx="187325" cy="82550"/>
          </a:xfrm>
          <a:custGeom>
            <a:avLst/>
            <a:gdLst>
              <a:gd name="T0" fmla="*/ 117 w 118"/>
              <a:gd name="T1" fmla="*/ 0 h 52"/>
              <a:gd name="T2" fmla="*/ 114 w 118"/>
              <a:gd name="T3" fmla="*/ 14 h 52"/>
              <a:gd name="T4" fmla="*/ 103 w 118"/>
              <a:gd name="T5" fmla="*/ 21 h 52"/>
              <a:gd name="T6" fmla="*/ 90 w 118"/>
              <a:gd name="T7" fmla="*/ 25 h 52"/>
              <a:gd name="T8" fmla="*/ 79 w 118"/>
              <a:gd name="T9" fmla="*/ 25 h 52"/>
              <a:gd name="T10" fmla="*/ 69 w 118"/>
              <a:gd name="T11" fmla="*/ 25 h 52"/>
              <a:gd name="T12" fmla="*/ 55 w 118"/>
              <a:gd name="T13" fmla="*/ 25 h 52"/>
              <a:gd name="T14" fmla="*/ 45 w 118"/>
              <a:gd name="T15" fmla="*/ 25 h 52"/>
              <a:gd name="T16" fmla="*/ 34 w 118"/>
              <a:gd name="T17" fmla="*/ 28 h 52"/>
              <a:gd name="T18" fmla="*/ 21 w 118"/>
              <a:gd name="T19" fmla="*/ 36 h 52"/>
              <a:gd name="T20" fmla="*/ 11 w 118"/>
              <a:gd name="T21" fmla="*/ 43 h 52"/>
              <a:gd name="T22" fmla="*/ 0 w 118"/>
              <a:gd name="T23"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52">
                <a:moveTo>
                  <a:pt x="117" y="0"/>
                </a:moveTo>
                <a:lnTo>
                  <a:pt x="114" y="14"/>
                </a:lnTo>
                <a:lnTo>
                  <a:pt x="103" y="21"/>
                </a:lnTo>
                <a:lnTo>
                  <a:pt x="90" y="25"/>
                </a:lnTo>
                <a:lnTo>
                  <a:pt x="79" y="25"/>
                </a:lnTo>
                <a:lnTo>
                  <a:pt x="69" y="25"/>
                </a:lnTo>
                <a:lnTo>
                  <a:pt x="55" y="25"/>
                </a:lnTo>
                <a:lnTo>
                  <a:pt x="45" y="25"/>
                </a:lnTo>
                <a:lnTo>
                  <a:pt x="34" y="28"/>
                </a:lnTo>
                <a:lnTo>
                  <a:pt x="21" y="36"/>
                </a:lnTo>
                <a:lnTo>
                  <a:pt x="11" y="43"/>
                </a:lnTo>
                <a:lnTo>
                  <a:pt x="0" y="51"/>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79" name="Freeform 15"/>
          <p:cNvSpPr>
            <a:spLocks/>
          </p:cNvSpPr>
          <p:nvPr/>
        </p:nvSpPr>
        <p:spPr bwMode="auto">
          <a:xfrm>
            <a:off x="7775575" y="3270250"/>
            <a:ext cx="263525" cy="180975"/>
          </a:xfrm>
          <a:custGeom>
            <a:avLst/>
            <a:gdLst>
              <a:gd name="T0" fmla="*/ 163 w 166"/>
              <a:gd name="T1" fmla="*/ 0 h 114"/>
              <a:gd name="T2" fmla="*/ 165 w 166"/>
              <a:gd name="T3" fmla="*/ 12 h 114"/>
              <a:gd name="T4" fmla="*/ 155 w 166"/>
              <a:gd name="T5" fmla="*/ 20 h 114"/>
              <a:gd name="T6" fmla="*/ 141 w 166"/>
              <a:gd name="T7" fmla="*/ 31 h 114"/>
              <a:gd name="T8" fmla="*/ 131 w 166"/>
              <a:gd name="T9" fmla="*/ 39 h 114"/>
              <a:gd name="T10" fmla="*/ 120 w 166"/>
              <a:gd name="T11" fmla="*/ 42 h 114"/>
              <a:gd name="T12" fmla="*/ 107 w 166"/>
              <a:gd name="T13" fmla="*/ 50 h 114"/>
              <a:gd name="T14" fmla="*/ 96 w 166"/>
              <a:gd name="T15" fmla="*/ 61 h 114"/>
              <a:gd name="T16" fmla="*/ 86 w 166"/>
              <a:gd name="T17" fmla="*/ 64 h 114"/>
              <a:gd name="T18" fmla="*/ 72 w 166"/>
              <a:gd name="T19" fmla="*/ 64 h 114"/>
              <a:gd name="T20" fmla="*/ 62 w 166"/>
              <a:gd name="T21" fmla="*/ 68 h 114"/>
              <a:gd name="T22" fmla="*/ 52 w 166"/>
              <a:gd name="T23" fmla="*/ 68 h 114"/>
              <a:gd name="T24" fmla="*/ 45 w 166"/>
              <a:gd name="T25" fmla="*/ 79 h 114"/>
              <a:gd name="T26" fmla="*/ 34 w 166"/>
              <a:gd name="T27" fmla="*/ 87 h 114"/>
              <a:gd name="T28" fmla="*/ 21 w 166"/>
              <a:gd name="T29" fmla="*/ 94 h 114"/>
              <a:gd name="T30" fmla="*/ 10 w 166"/>
              <a:gd name="T31" fmla="*/ 105 h 114"/>
              <a:gd name="T32" fmla="*/ 0 w 166"/>
              <a:gd name="T33"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14">
                <a:moveTo>
                  <a:pt x="163" y="0"/>
                </a:moveTo>
                <a:lnTo>
                  <a:pt x="165" y="12"/>
                </a:lnTo>
                <a:lnTo>
                  <a:pt x="155" y="20"/>
                </a:lnTo>
                <a:lnTo>
                  <a:pt x="141" y="31"/>
                </a:lnTo>
                <a:lnTo>
                  <a:pt x="131" y="39"/>
                </a:lnTo>
                <a:lnTo>
                  <a:pt x="120" y="42"/>
                </a:lnTo>
                <a:lnTo>
                  <a:pt x="107" y="50"/>
                </a:lnTo>
                <a:lnTo>
                  <a:pt x="96" y="61"/>
                </a:lnTo>
                <a:lnTo>
                  <a:pt x="86" y="64"/>
                </a:lnTo>
                <a:lnTo>
                  <a:pt x="72" y="64"/>
                </a:lnTo>
                <a:lnTo>
                  <a:pt x="62" y="68"/>
                </a:lnTo>
                <a:lnTo>
                  <a:pt x="52" y="68"/>
                </a:lnTo>
                <a:lnTo>
                  <a:pt x="45" y="79"/>
                </a:lnTo>
                <a:lnTo>
                  <a:pt x="34" y="87"/>
                </a:lnTo>
                <a:lnTo>
                  <a:pt x="21" y="94"/>
                </a:lnTo>
                <a:lnTo>
                  <a:pt x="10" y="105"/>
                </a:lnTo>
                <a:lnTo>
                  <a:pt x="0" y="113"/>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0" name="Freeform 16"/>
          <p:cNvSpPr>
            <a:spLocks/>
          </p:cNvSpPr>
          <p:nvPr/>
        </p:nvSpPr>
        <p:spPr bwMode="auto">
          <a:xfrm>
            <a:off x="7742238" y="3192463"/>
            <a:ext cx="293687" cy="217487"/>
          </a:xfrm>
          <a:custGeom>
            <a:avLst/>
            <a:gdLst>
              <a:gd name="T0" fmla="*/ 184 w 185"/>
              <a:gd name="T1" fmla="*/ 0 h 137"/>
              <a:gd name="T2" fmla="*/ 173 w 185"/>
              <a:gd name="T3" fmla="*/ 14 h 137"/>
              <a:gd name="T4" fmla="*/ 155 w 185"/>
              <a:gd name="T5" fmla="*/ 18 h 137"/>
              <a:gd name="T6" fmla="*/ 138 w 185"/>
              <a:gd name="T7" fmla="*/ 25 h 137"/>
              <a:gd name="T8" fmla="*/ 121 w 185"/>
              <a:gd name="T9" fmla="*/ 25 h 137"/>
              <a:gd name="T10" fmla="*/ 107 w 185"/>
              <a:gd name="T11" fmla="*/ 32 h 137"/>
              <a:gd name="T12" fmla="*/ 100 w 185"/>
              <a:gd name="T13" fmla="*/ 47 h 137"/>
              <a:gd name="T14" fmla="*/ 97 w 185"/>
              <a:gd name="T15" fmla="*/ 58 h 137"/>
              <a:gd name="T16" fmla="*/ 86 w 185"/>
              <a:gd name="T17" fmla="*/ 65 h 137"/>
              <a:gd name="T18" fmla="*/ 72 w 185"/>
              <a:gd name="T19" fmla="*/ 77 h 137"/>
              <a:gd name="T20" fmla="*/ 59 w 185"/>
              <a:gd name="T21" fmla="*/ 80 h 137"/>
              <a:gd name="T22" fmla="*/ 48 w 185"/>
              <a:gd name="T23" fmla="*/ 88 h 137"/>
              <a:gd name="T24" fmla="*/ 38 w 185"/>
              <a:gd name="T25" fmla="*/ 88 h 137"/>
              <a:gd name="T26" fmla="*/ 24 w 185"/>
              <a:gd name="T27" fmla="*/ 103 h 137"/>
              <a:gd name="T28" fmla="*/ 17 w 185"/>
              <a:gd name="T29" fmla="*/ 114 h 137"/>
              <a:gd name="T30" fmla="*/ 11 w 185"/>
              <a:gd name="T31" fmla="*/ 125 h 137"/>
              <a:gd name="T32" fmla="*/ 0 w 185"/>
              <a:gd name="T33"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137">
                <a:moveTo>
                  <a:pt x="184" y="0"/>
                </a:moveTo>
                <a:lnTo>
                  <a:pt x="173" y="14"/>
                </a:lnTo>
                <a:lnTo>
                  <a:pt x="155" y="18"/>
                </a:lnTo>
                <a:lnTo>
                  <a:pt x="138" y="25"/>
                </a:lnTo>
                <a:lnTo>
                  <a:pt x="121" y="25"/>
                </a:lnTo>
                <a:lnTo>
                  <a:pt x="107" y="32"/>
                </a:lnTo>
                <a:lnTo>
                  <a:pt x="100" y="47"/>
                </a:lnTo>
                <a:lnTo>
                  <a:pt x="97" y="58"/>
                </a:lnTo>
                <a:lnTo>
                  <a:pt x="86" y="65"/>
                </a:lnTo>
                <a:lnTo>
                  <a:pt x="72" y="77"/>
                </a:lnTo>
                <a:lnTo>
                  <a:pt x="59" y="80"/>
                </a:lnTo>
                <a:lnTo>
                  <a:pt x="48" y="88"/>
                </a:lnTo>
                <a:lnTo>
                  <a:pt x="38" y="88"/>
                </a:lnTo>
                <a:lnTo>
                  <a:pt x="24" y="103"/>
                </a:lnTo>
                <a:lnTo>
                  <a:pt x="17" y="114"/>
                </a:lnTo>
                <a:lnTo>
                  <a:pt x="11" y="125"/>
                </a:lnTo>
                <a:lnTo>
                  <a:pt x="0" y="136"/>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1" name="Freeform 17"/>
          <p:cNvSpPr>
            <a:spLocks/>
          </p:cNvSpPr>
          <p:nvPr/>
        </p:nvSpPr>
        <p:spPr bwMode="auto">
          <a:xfrm>
            <a:off x="7702550" y="3074988"/>
            <a:ext cx="228600" cy="276225"/>
          </a:xfrm>
          <a:custGeom>
            <a:avLst/>
            <a:gdLst>
              <a:gd name="T0" fmla="*/ 141 w 144"/>
              <a:gd name="T1" fmla="*/ 0 h 174"/>
              <a:gd name="T2" fmla="*/ 143 w 144"/>
              <a:gd name="T3" fmla="*/ 14 h 174"/>
              <a:gd name="T4" fmla="*/ 132 w 144"/>
              <a:gd name="T5" fmla="*/ 25 h 174"/>
              <a:gd name="T6" fmla="*/ 119 w 144"/>
              <a:gd name="T7" fmla="*/ 32 h 174"/>
              <a:gd name="T8" fmla="*/ 108 w 144"/>
              <a:gd name="T9" fmla="*/ 36 h 174"/>
              <a:gd name="T10" fmla="*/ 98 w 144"/>
              <a:gd name="T11" fmla="*/ 47 h 174"/>
              <a:gd name="T12" fmla="*/ 94 w 144"/>
              <a:gd name="T13" fmla="*/ 58 h 174"/>
              <a:gd name="T14" fmla="*/ 87 w 144"/>
              <a:gd name="T15" fmla="*/ 70 h 174"/>
              <a:gd name="T16" fmla="*/ 77 w 144"/>
              <a:gd name="T17" fmla="*/ 80 h 174"/>
              <a:gd name="T18" fmla="*/ 67 w 144"/>
              <a:gd name="T19" fmla="*/ 92 h 174"/>
              <a:gd name="T20" fmla="*/ 56 w 144"/>
              <a:gd name="T21" fmla="*/ 102 h 174"/>
              <a:gd name="T22" fmla="*/ 49 w 144"/>
              <a:gd name="T23" fmla="*/ 114 h 174"/>
              <a:gd name="T24" fmla="*/ 42 w 144"/>
              <a:gd name="T25" fmla="*/ 125 h 174"/>
              <a:gd name="T26" fmla="*/ 28 w 144"/>
              <a:gd name="T27" fmla="*/ 140 h 174"/>
              <a:gd name="T28" fmla="*/ 17 w 144"/>
              <a:gd name="T29" fmla="*/ 151 h 174"/>
              <a:gd name="T30" fmla="*/ 11 w 144"/>
              <a:gd name="T31" fmla="*/ 162 h 174"/>
              <a:gd name="T32" fmla="*/ 0 w 144"/>
              <a:gd name="T33"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74">
                <a:moveTo>
                  <a:pt x="141" y="0"/>
                </a:moveTo>
                <a:lnTo>
                  <a:pt x="143" y="14"/>
                </a:lnTo>
                <a:lnTo>
                  <a:pt x="132" y="25"/>
                </a:lnTo>
                <a:lnTo>
                  <a:pt x="119" y="32"/>
                </a:lnTo>
                <a:lnTo>
                  <a:pt x="108" y="36"/>
                </a:lnTo>
                <a:lnTo>
                  <a:pt x="98" y="47"/>
                </a:lnTo>
                <a:lnTo>
                  <a:pt x="94" y="58"/>
                </a:lnTo>
                <a:lnTo>
                  <a:pt x="87" y="70"/>
                </a:lnTo>
                <a:lnTo>
                  <a:pt x="77" y="80"/>
                </a:lnTo>
                <a:lnTo>
                  <a:pt x="67" y="92"/>
                </a:lnTo>
                <a:lnTo>
                  <a:pt x="56" y="102"/>
                </a:lnTo>
                <a:lnTo>
                  <a:pt x="49" y="114"/>
                </a:lnTo>
                <a:lnTo>
                  <a:pt x="42" y="125"/>
                </a:lnTo>
                <a:lnTo>
                  <a:pt x="28" y="140"/>
                </a:lnTo>
                <a:lnTo>
                  <a:pt x="17" y="151"/>
                </a:lnTo>
                <a:lnTo>
                  <a:pt x="11" y="162"/>
                </a:lnTo>
                <a:lnTo>
                  <a:pt x="0" y="173"/>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2" name="Freeform 18"/>
          <p:cNvSpPr>
            <a:spLocks/>
          </p:cNvSpPr>
          <p:nvPr/>
        </p:nvSpPr>
        <p:spPr bwMode="auto">
          <a:xfrm>
            <a:off x="7669213" y="3243263"/>
            <a:ext cx="69850" cy="68262"/>
          </a:xfrm>
          <a:custGeom>
            <a:avLst/>
            <a:gdLst>
              <a:gd name="T0" fmla="*/ 0 w 44"/>
              <a:gd name="T1" fmla="*/ 42 h 43"/>
              <a:gd name="T2" fmla="*/ 1 w 44"/>
              <a:gd name="T3" fmla="*/ 30 h 43"/>
              <a:gd name="T4" fmla="*/ 12 w 44"/>
              <a:gd name="T5" fmla="*/ 26 h 43"/>
              <a:gd name="T6" fmla="*/ 22 w 44"/>
              <a:gd name="T7" fmla="*/ 15 h 43"/>
              <a:gd name="T8" fmla="*/ 32 w 44"/>
              <a:gd name="T9" fmla="*/ 11 h 43"/>
              <a:gd name="T10" fmla="*/ 43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0" y="42"/>
                </a:moveTo>
                <a:lnTo>
                  <a:pt x="1" y="30"/>
                </a:lnTo>
                <a:lnTo>
                  <a:pt x="12" y="26"/>
                </a:lnTo>
                <a:lnTo>
                  <a:pt x="22" y="15"/>
                </a:lnTo>
                <a:lnTo>
                  <a:pt x="32" y="11"/>
                </a:lnTo>
                <a:lnTo>
                  <a:pt x="43"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3" name="Freeform 19"/>
          <p:cNvSpPr>
            <a:spLocks/>
          </p:cNvSpPr>
          <p:nvPr/>
        </p:nvSpPr>
        <p:spPr bwMode="auto">
          <a:xfrm>
            <a:off x="7596188" y="3236913"/>
            <a:ext cx="92075" cy="38100"/>
          </a:xfrm>
          <a:custGeom>
            <a:avLst/>
            <a:gdLst>
              <a:gd name="T0" fmla="*/ 0 w 58"/>
              <a:gd name="T1" fmla="*/ 21 h 24"/>
              <a:gd name="T2" fmla="*/ 12 w 58"/>
              <a:gd name="T3" fmla="*/ 23 h 24"/>
              <a:gd name="T4" fmla="*/ 23 w 58"/>
              <a:gd name="T5" fmla="*/ 19 h 24"/>
              <a:gd name="T6" fmla="*/ 37 w 58"/>
              <a:gd name="T7" fmla="*/ 19 h 24"/>
              <a:gd name="T8" fmla="*/ 50 w 58"/>
              <a:gd name="T9" fmla="*/ 12 h 24"/>
              <a:gd name="T10" fmla="*/ 57 w 58"/>
              <a:gd name="T11" fmla="*/ 0 h 24"/>
            </a:gdLst>
            <a:ahLst/>
            <a:cxnLst>
              <a:cxn ang="0">
                <a:pos x="T0" y="T1"/>
              </a:cxn>
              <a:cxn ang="0">
                <a:pos x="T2" y="T3"/>
              </a:cxn>
              <a:cxn ang="0">
                <a:pos x="T4" y="T5"/>
              </a:cxn>
              <a:cxn ang="0">
                <a:pos x="T6" y="T7"/>
              </a:cxn>
              <a:cxn ang="0">
                <a:pos x="T8" y="T9"/>
              </a:cxn>
              <a:cxn ang="0">
                <a:pos x="T10" y="T11"/>
              </a:cxn>
            </a:cxnLst>
            <a:rect l="0" t="0" r="r" b="b"/>
            <a:pathLst>
              <a:path w="58" h="24">
                <a:moveTo>
                  <a:pt x="0" y="21"/>
                </a:moveTo>
                <a:lnTo>
                  <a:pt x="12" y="23"/>
                </a:lnTo>
                <a:lnTo>
                  <a:pt x="23" y="19"/>
                </a:lnTo>
                <a:lnTo>
                  <a:pt x="37" y="19"/>
                </a:lnTo>
                <a:lnTo>
                  <a:pt x="50" y="12"/>
                </a:lnTo>
                <a:lnTo>
                  <a:pt x="57"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4" name="Freeform 20"/>
          <p:cNvSpPr>
            <a:spLocks/>
          </p:cNvSpPr>
          <p:nvPr/>
        </p:nvSpPr>
        <p:spPr bwMode="auto">
          <a:xfrm>
            <a:off x="7486650" y="3195638"/>
            <a:ext cx="169863" cy="79375"/>
          </a:xfrm>
          <a:custGeom>
            <a:avLst/>
            <a:gdLst>
              <a:gd name="T0" fmla="*/ 0 w 107"/>
              <a:gd name="T1" fmla="*/ 47 h 50"/>
              <a:gd name="T2" fmla="*/ 12 w 107"/>
              <a:gd name="T3" fmla="*/ 49 h 50"/>
              <a:gd name="T4" fmla="*/ 23 w 107"/>
              <a:gd name="T5" fmla="*/ 41 h 50"/>
              <a:gd name="T6" fmla="*/ 37 w 107"/>
              <a:gd name="T7" fmla="*/ 30 h 50"/>
              <a:gd name="T8" fmla="*/ 50 w 107"/>
              <a:gd name="T9" fmla="*/ 22 h 50"/>
              <a:gd name="T10" fmla="*/ 61 w 107"/>
              <a:gd name="T11" fmla="*/ 15 h 50"/>
              <a:gd name="T12" fmla="*/ 71 w 107"/>
              <a:gd name="T13" fmla="*/ 7 h 50"/>
              <a:gd name="T14" fmla="*/ 85 w 107"/>
              <a:gd name="T15" fmla="*/ 0 h 50"/>
              <a:gd name="T16" fmla="*/ 95 w 107"/>
              <a:gd name="T17" fmla="*/ 0 h 50"/>
              <a:gd name="T18" fmla="*/ 106 w 10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50">
                <a:moveTo>
                  <a:pt x="0" y="47"/>
                </a:moveTo>
                <a:lnTo>
                  <a:pt x="12" y="49"/>
                </a:lnTo>
                <a:lnTo>
                  <a:pt x="23" y="41"/>
                </a:lnTo>
                <a:lnTo>
                  <a:pt x="37" y="30"/>
                </a:lnTo>
                <a:lnTo>
                  <a:pt x="50" y="22"/>
                </a:lnTo>
                <a:lnTo>
                  <a:pt x="61" y="15"/>
                </a:lnTo>
                <a:lnTo>
                  <a:pt x="71" y="7"/>
                </a:lnTo>
                <a:lnTo>
                  <a:pt x="85" y="0"/>
                </a:lnTo>
                <a:lnTo>
                  <a:pt x="95" y="0"/>
                </a:lnTo>
                <a:lnTo>
                  <a:pt x="106"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5" name="Freeform 21"/>
          <p:cNvSpPr>
            <a:spLocks/>
          </p:cNvSpPr>
          <p:nvPr/>
        </p:nvSpPr>
        <p:spPr bwMode="auto">
          <a:xfrm>
            <a:off x="7397750" y="3184525"/>
            <a:ext cx="122238" cy="136525"/>
          </a:xfrm>
          <a:custGeom>
            <a:avLst/>
            <a:gdLst>
              <a:gd name="T0" fmla="*/ 11 w 77"/>
              <a:gd name="T1" fmla="*/ 79 h 86"/>
              <a:gd name="T2" fmla="*/ 0 w 77"/>
              <a:gd name="T3" fmla="*/ 85 h 86"/>
              <a:gd name="T4" fmla="*/ 7 w 77"/>
              <a:gd name="T5" fmla="*/ 70 h 86"/>
              <a:gd name="T6" fmla="*/ 21 w 77"/>
              <a:gd name="T7" fmla="*/ 56 h 86"/>
              <a:gd name="T8" fmla="*/ 28 w 77"/>
              <a:gd name="T9" fmla="*/ 44 h 86"/>
              <a:gd name="T10" fmla="*/ 45 w 77"/>
              <a:gd name="T11" fmla="*/ 37 h 86"/>
              <a:gd name="T12" fmla="*/ 59 w 77"/>
              <a:gd name="T13" fmla="*/ 26 h 86"/>
              <a:gd name="T14" fmla="*/ 62 w 77"/>
              <a:gd name="T15" fmla="*/ 14 h 86"/>
              <a:gd name="T16" fmla="*/ 76 w 77"/>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6">
                <a:moveTo>
                  <a:pt x="11" y="79"/>
                </a:moveTo>
                <a:lnTo>
                  <a:pt x="0" y="85"/>
                </a:lnTo>
                <a:lnTo>
                  <a:pt x="7" y="70"/>
                </a:lnTo>
                <a:lnTo>
                  <a:pt x="21" y="56"/>
                </a:lnTo>
                <a:lnTo>
                  <a:pt x="28" y="44"/>
                </a:lnTo>
                <a:lnTo>
                  <a:pt x="45" y="37"/>
                </a:lnTo>
                <a:lnTo>
                  <a:pt x="59" y="26"/>
                </a:lnTo>
                <a:lnTo>
                  <a:pt x="62" y="14"/>
                </a:lnTo>
                <a:lnTo>
                  <a:pt x="76"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6" name="Freeform 22"/>
          <p:cNvSpPr>
            <a:spLocks/>
          </p:cNvSpPr>
          <p:nvPr/>
        </p:nvSpPr>
        <p:spPr bwMode="auto">
          <a:xfrm>
            <a:off x="7340600" y="3267075"/>
            <a:ext cx="15875" cy="84138"/>
          </a:xfrm>
          <a:custGeom>
            <a:avLst/>
            <a:gdLst>
              <a:gd name="T0" fmla="*/ 0 w 10"/>
              <a:gd name="T1" fmla="*/ 52 h 53"/>
              <a:gd name="T2" fmla="*/ 1 w 10"/>
              <a:gd name="T3" fmla="*/ 37 h 53"/>
              <a:gd name="T4" fmla="*/ 5 w 10"/>
              <a:gd name="T5" fmla="*/ 23 h 53"/>
              <a:gd name="T6" fmla="*/ 9 w 10"/>
              <a:gd name="T7" fmla="*/ 11 h 53"/>
              <a:gd name="T8" fmla="*/ 9 w 10"/>
              <a:gd name="T9" fmla="*/ 0 h 53"/>
            </a:gdLst>
            <a:ahLst/>
            <a:cxnLst>
              <a:cxn ang="0">
                <a:pos x="T0" y="T1"/>
              </a:cxn>
              <a:cxn ang="0">
                <a:pos x="T2" y="T3"/>
              </a:cxn>
              <a:cxn ang="0">
                <a:pos x="T4" y="T5"/>
              </a:cxn>
              <a:cxn ang="0">
                <a:pos x="T6" y="T7"/>
              </a:cxn>
              <a:cxn ang="0">
                <a:pos x="T8" y="T9"/>
              </a:cxn>
            </a:cxnLst>
            <a:rect l="0" t="0" r="r" b="b"/>
            <a:pathLst>
              <a:path w="10" h="53">
                <a:moveTo>
                  <a:pt x="0" y="52"/>
                </a:moveTo>
                <a:lnTo>
                  <a:pt x="1" y="37"/>
                </a:lnTo>
                <a:lnTo>
                  <a:pt x="5" y="23"/>
                </a:lnTo>
                <a:lnTo>
                  <a:pt x="9" y="11"/>
                </a:lnTo>
                <a:lnTo>
                  <a:pt x="9"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7" name="Freeform 23"/>
          <p:cNvSpPr>
            <a:spLocks/>
          </p:cNvSpPr>
          <p:nvPr/>
        </p:nvSpPr>
        <p:spPr bwMode="auto">
          <a:xfrm>
            <a:off x="7267575" y="3230563"/>
            <a:ext cx="1117600" cy="396875"/>
          </a:xfrm>
          <a:custGeom>
            <a:avLst/>
            <a:gdLst>
              <a:gd name="T0" fmla="*/ 0 w 704"/>
              <a:gd name="T1" fmla="*/ 74 h 250"/>
              <a:gd name="T2" fmla="*/ 12 w 704"/>
              <a:gd name="T3" fmla="*/ 74 h 250"/>
              <a:gd name="T4" fmla="*/ 23 w 704"/>
              <a:gd name="T5" fmla="*/ 71 h 250"/>
              <a:gd name="T6" fmla="*/ 33 w 704"/>
              <a:gd name="T7" fmla="*/ 59 h 250"/>
              <a:gd name="T8" fmla="*/ 44 w 704"/>
              <a:gd name="T9" fmla="*/ 48 h 250"/>
              <a:gd name="T10" fmla="*/ 54 w 704"/>
              <a:gd name="T11" fmla="*/ 41 h 250"/>
              <a:gd name="T12" fmla="*/ 68 w 704"/>
              <a:gd name="T13" fmla="*/ 34 h 250"/>
              <a:gd name="T14" fmla="*/ 81 w 704"/>
              <a:gd name="T15" fmla="*/ 26 h 250"/>
              <a:gd name="T16" fmla="*/ 92 w 704"/>
              <a:gd name="T17" fmla="*/ 26 h 250"/>
              <a:gd name="T18" fmla="*/ 109 w 704"/>
              <a:gd name="T19" fmla="*/ 19 h 250"/>
              <a:gd name="T20" fmla="*/ 123 w 704"/>
              <a:gd name="T21" fmla="*/ 11 h 250"/>
              <a:gd name="T22" fmla="*/ 137 w 704"/>
              <a:gd name="T23" fmla="*/ 4 h 250"/>
              <a:gd name="T24" fmla="*/ 147 w 704"/>
              <a:gd name="T25" fmla="*/ 4 h 250"/>
              <a:gd name="T26" fmla="*/ 161 w 704"/>
              <a:gd name="T27" fmla="*/ 4 h 250"/>
              <a:gd name="T28" fmla="*/ 182 w 704"/>
              <a:gd name="T29" fmla="*/ 4 h 250"/>
              <a:gd name="T30" fmla="*/ 192 w 704"/>
              <a:gd name="T31" fmla="*/ 4 h 250"/>
              <a:gd name="T32" fmla="*/ 206 w 704"/>
              <a:gd name="T33" fmla="*/ 4 h 250"/>
              <a:gd name="T34" fmla="*/ 223 w 704"/>
              <a:gd name="T35" fmla="*/ 4 h 250"/>
              <a:gd name="T36" fmla="*/ 233 w 704"/>
              <a:gd name="T37" fmla="*/ 4 h 250"/>
              <a:gd name="T38" fmla="*/ 244 w 704"/>
              <a:gd name="T39" fmla="*/ 4 h 250"/>
              <a:gd name="T40" fmla="*/ 257 w 704"/>
              <a:gd name="T41" fmla="*/ 4 h 250"/>
              <a:gd name="T42" fmla="*/ 268 w 704"/>
              <a:gd name="T43" fmla="*/ 4 h 250"/>
              <a:gd name="T44" fmla="*/ 278 w 704"/>
              <a:gd name="T45" fmla="*/ 0 h 250"/>
              <a:gd name="T46" fmla="*/ 292 w 704"/>
              <a:gd name="T47" fmla="*/ 0 h 250"/>
              <a:gd name="T48" fmla="*/ 302 w 704"/>
              <a:gd name="T49" fmla="*/ 0 h 250"/>
              <a:gd name="T50" fmla="*/ 313 w 704"/>
              <a:gd name="T51" fmla="*/ 0 h 250"/>
              <a:gd name="T52" fmla="*/ 323 w 704"/>
              <a:gd name="T53" fmla="*/ 11 h 250"/>
              <a:gd name="T54" fmla="*/ 337 w 704"/>
              <a:gd name="T55" fmla="*/ 19 h 250"/>
              <a:gd name="T56" fmla="*/ 347 w 704"/>
              <a:gd name="T57" fmla="*/ 26 h 250"/>
              <a:gd name="T58" fmla="*/ 358 w 704"/>
              <a:gd name="T59" fmla="*/ 34 h 250"/>
              <a:gd name="T60" fmla="*/ 371 w 704"/>
              <a:gd name="T61" fmla="*/ 41 h 250"/>
              <a:gd name="T62" fmla="*/ 382 w 704"/>
              <a:gd name="T63" fmla="*/ 45 h 250"/>
              <a:gd name="T64" fmla="*/ 396 w 704"/>
              <a:gd name="T65" fmla="*/ 59 h 250"/>
              <a:gd name="T66" fmla="*/ 410 w 704"/>
              <a:gd name="T67" fmla="*/ 67 h 250"/>
              <a:gd name="T68" fmla="*/ 416 w 704"/>
              <a:gd name="T69" fmla="*/ 82 h 250"/>
              <a:gd name="T70" fmla="*/ 427 w 704"/>
              <a:gd name="T71" fmla="*/ 96 h 250"/>
              <a:gd name="T72" fmla="*/ 437 w 704"/>
              <a:gd name="T73" fmla="*/ 108 h 250"/>
              <a:gd name="T74" fmla="*/ 448 w 704"/>
              <a:gd name="T75" fmla="*/ 119 h 250"/>
              <a:gd name="T76" fmla="*/ 461 w 704"/>
              <a:gd name="T77" fmla="*/ 134 h 250"/>
              <a:gd name="T78" fmla="*/ 468 w 704"/>
              <a:gd name="T79" fmla="*/ 145 h 250"/>
              <a:gd name="T80" fmla="*/ 479 w 704"/>
              <a:gd name="T81" fmla="*/ 156 h 250"/>
              <a:gd name="T82" fmla="*/ 492 w 704"/>
              <a:gd name="T83" fmla="*/ 167 h 250"/>
              <a:gd name="T84" fmla="*/ 503 w 704"/>
              <a:gd name="T85" fmla="*/ 178 h 250"/>
              <a:gd name="T86" fmla="*/ 513 w 704"/>
              <a:gd name="T87" fmla="*/ 189 h 250"/>
              <a:gd name="T88" fmla="*/ 523 w 704"/>
              <a:gd name="T89" fmla="*/ 201 h 250"/>
              <a:gd name="T90" fmla="*/ 534 w 704"/>
              <a:gd name="T91" fmla="*/ 204 h 250"/>
              <a:gd name="T92" fmla="*/ 544 w 704"/>
              <a:gd name="T93" fmla="*/ 215 h 250"/>
              <a:gd name="T94" fmla="*/ 554 w 704"/>
              <a:gd name="T95" fmla="*/ 219 h 250"/>
              <a:gd name="T96" fmla="*/ 565 w 704"/>
              <a:gd name="T97" fmla="*/ 234 h 250"/>
              <a:gd name="T98" fmla="*/ 578 w 704"/>
              <a:gd name="T99" fmla="*/ 238 h 250"/>
              <a:gd name="T100" fmla="*/ 589 w 704"/>
              <a:gd name="T101" fmla="*/ 245 h 250"/>
              <a:gd name="T102" fmla="*/ 603 w 704"/>
              <a:gd name="T103" fmla="*/ 245 h 250"/>
              <a:gd name="T104" fmla="*/ 617 w 704"/>
              <a:gd name="T105" fmla="*/ 249 h 250"/>
              <a:gd name="T106" fmla="*/ 637 w 704"/>
              <a:gd name="T107" fmla="*/ 249 h 250"/>
              <a:gd name="T108" fmla="*/ 651 w 704"/>
              <a:gd name="T109" fmla="*/ 249 h 250"/>
              <a:gd name="T110" fmla="*/ 668 w 704"/>
              <a:gd name="T111" fmla="*/ 241 h 250"/>
              <a:gd name="T112" fmla="*/ 682 w 704"/>
              <a:gd name="T113" fmla="*/ 238 h 250"/>
              <a:gd name="T114" fmla="*/ 692 w 704"/>
              <a:gd name="T115" fmla="*/ 238 h 250"/>
              <a:gd name="T116" fmla="*/ 703 w 704"/>
              <a:gd name="T117" fmla="*/ 23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4" h="250">
                <a:moveTo>
                  <a:pt x="0" y="74"/>
                </a:moveTo>
                <a:lnTo>
                  <a:pt x="12" y="74"/>
                </a:lnTo>
                <a:lnTo>
                  <a:pt x="23" y="71"/>
                </a:lnTo>
                <a:lnTo>
                  <a:pt x="33" y="59"/>
                </a:lnTo>
                <a:lnTo>
                  <a:pt x="44" y="48"/>
                </a:lnTo>
                <a:lnTo>
                  <a:pt x="54" y="41"/>
                </a:lnTo>
                <a:lnTo>
                  <a:pt x="68" y="34"/>
                </a:lnTo>
                <a:lnTo>
                  <a:pt x="81" y="26"/>
                </a:lnTo>
                <a:lnTo>
                  <a:pt x="92" y="26"/>
                </a:lnTo>
                <a:lnTo>
                  <a:pt x="109" y="19"/>
                </a:lnTo>
                <a:lnTo>
                  <a:pt x="123" y="11"/>
                </a:lnTo>
                <a:lnTo>
                  <a:pt x="137" y="4"/>
                </a:lnTo>
                <a:lnTo>
                  <a:pt x="147" y="4"/>
                </a:lnTo>
                <a:lnTo>
                  <a:pt x="161" y="4"/>
                </a:lnTo>
                <a:lnTo>
                  <a:pt x="182" y="4"/>
                </a:lnTo>
                <a:lnTo>
                  <a:pt x="192" y="4"/>
                </a:lnTo>
                <a:lnTo>
                  <a:pt x="206" y="4"/>
                </a:lnTo>
                <a:lnTo>
                  <a:pt x="223" y="4"/>
                </a:lnTo>
                <a:lnTo>
                  <a:pt x="233" y="4"/>
                </a:lnTo>
                <a:lnTo>
                  <a:pt x="244" y="4"/>
                </a:lnTo>
                <a:lnTo>
                  <a:pt x="257" y="4"/>
                </a:lnTo>
                <a:lnTo>
                  <a:pt x="268" y="4"/>
                </a:lnTo>
                <a:lnTo>
                  <a:pt x="278" y="0"/>
                </a:lnTo>
                <a:lnTo>
                  <a:pt x="292" y="0"/>
                </a:lnTo>
                <a:lnTo>
                  <a:pt x="302" y="0"/>
                </a:lnTo>
                <a:lnTo>
                  <a:pt x="313" y="0"/>
                </a:lnTo>
                <a:lnTo>
                  <a:pt x="323" y="11"/>
                </a:lnTo>
                <a:lnTo>
                  <a:pt x="337" y="19"/>
                </a:lnTo>
                <a:lnTo>
                  <a:pt x="347" y="26"/>
                </a:lnTo>
                <a:lnTo>
                  <a:pt x="358" y="34"/>
                </a:lnTo>
                <a:lnTo>
                  <a:pt x="371" y="41"/>
                </a:lnTo>
                <a:lnTo>
                  <a:pt x="382" y="45"/>
                </a:lnTo>
                <a:lnTo>
                  <a:pt x="396" y="59"/>
                </a:lnTo>
                <a:lnTo>
                  <a:pt x="410" y="67"/>
                </a:lnTo>
                <a:lnTo>
                  <a:pt x="416" y="82"/>
                </a:lnTo>
                <a:lnTo>
                  <a:pt x="427" y="96"/>
                </a:lnTo>
                <a:lnTo>
                  <a:pt x="437" y="108"/>
                </a:lnTo>
                <a:lnTo>
                  <a:pt x="448" y="119"/>
                </a:lnTo>
                <a:lnTo>
                  <a:pt x="461" y="134"/>
                </a:lnTo>
                <a:lnTo>
                  <a:pt x="468" y="145"/>
                </a:lnTo>
                <a:lnTo>
                  <a:pt x="479" y="156"/>
                </a:lnTo>
                <a:lnTo>
                  <a:pt x="492" y="167"/>
                </a:lnTo>
                <a:lnTo>
                  <a:pt x="503" y="178"/>
                </a:lnTo>
                <a:lnTo>
                  <a:pt x="513" y="189"/>
                </a:lnTo>
                <a:lnTo>
                  <a:pt x="523" y="201"/>
                </a:lnTo>
                <a:lnTo>
                  <a:pt x="534" y="204"/>
                </a:lnTo>
                <a:lnTo>
                  <a:pt x="544" y="215"/>
                </a:lnTo>
                <a:lnTo>
                  <a:pt x="554" y="219"/>
                </a:lnTo>
                <a:lnTo>
                  <a:pt x="565" y="234"/>
                </a:lnTo>
                <a:lnTo>
                  <a:pt x="578" y="238"/>
                </a:lnTo>
                <a:lnTo>
                  <a:pt x="589" y="245"/>
                </a:lnTo>
                <a:lnTo>
                  <a:pt x="603" y="245"/>
                </a:lnTo>
                <a:lnTo>
                  <a:pt x="617" y="249"/>
                </a:lnTo>
                <a:lnTo>
                  <a:pt x="637" y="249"/>
                </a:lnTo>
                <a:lnTo>
                  <a:pt x="651" y="249"/>
                </a:lnTo>
                <a:lnTo>
                  <a:pt x="668" y="241"/>
                </a:lnTo>
                <a:lnTo>
                  <a:pt x="682" y="238"/>
                </a:lnTo>
                <a:lnTo>
                  <a:pt x="692" y="238"/>
                </a:lnTo>
                <a:lnTo>
                  <a:pt x="703" y="238"/>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8" name="Freeform 24"/>
          <p:cNvSpPr>
            <a:spLocks/>
          </p:cNvSpPr>
          <p:nvPr/>
        </p:nvSpPr>
        <p:spPr bwMode="auto">
          <a:xfrm>
            <a:off x="7267575" y="3260725"/>
            <a:ext cx="1028700" cy="401638"/>
          </a:xfrm>
          <a:custGeom>
            <a:avLst/>
            <a:gdLst>
              <a:gd name="T0" fmla="*/ 0 w 648"/>
              <a:gd name="T1" fmla="*/ 80 h 253"/>
              <a:gd name="T2" fmla="*/ 12 w 648"/>
              <a:gd name="T3" fmla="*/ 70 h 253"/>
              <a:gd name="T4" fmla="*/ 23 w 648"/>
              <a:gd name="T5" fmla="*/ 67 h 253"/>
              <a:gd name="T6" fmla="*/ 37 w 648"/>
              <a:gd name="T7" fmla="*/ 59 h 253"/>
              <a:gd name="T8" fmla="*/ 50 w 648"/>
              <a:gd name="T9" fmla="*/ 52 h 253"/>
              <a:gd name="T10" fmla="*/ 61 w 648"/>
              <a:gd name="T11" fmla="*/ 45 h 253"/>
              <a:gd name="T12" fmla="*/ 71 w 648"/>
              <a:gd name="T13" fmla="*/ 37 h 253"/>
              <a:gd name="T14" fmla="*/ 85 w 648"/>
              <a:gd name="T15" fmla="*/ 30 h 253"/>
              <a:gd name="T16" fmla="*/ 95 w 648"/>
              <a:gd name="T17" fmla="*/ 26 h 253"/>
              <a:gd name="T18" fmla="*/ 106 w 648"/>
              <a:gd name="T19" fmla="*/ 22 h 253"/>
              <a:gd name="T20" fmla="*/ 119 w 648"/>
              <a:gd name="T21" fmla="*/ 22 h 253"/>
              <a:gd name="T22" fmla="*/ 130 w 648"/>
              <a:gd name="T23" fmla="*/ 15 h 253"/>
              <a:gd name="T24" fmla="*/ 140 w 648"/>
              <a:gd name="T25" fmla="*/ 11 h 253"/>
              <a:gd name="T26" fmla="*/ 154 w 648"/>
              <a:gd name="T27" fmla="*/ 8 h 253"/>
              <a:gd name="T28" fmla="*/ 164 w 648"/>
              <a:gd name="T29" fmla="*/ 8 h 253"/>
              <a:gd name="T30" fmla="*/ 175 w 648"/>
              <a:gd name="T31" fmla="*/ 8 h 253"/>
              <a:gd name="T32" fmla="*/ 188 w 648"/>
              <a:gd name="T33" fmla="*/ 4 h 253"/>
              <a:gd name="T34" fmla="*/ 199 w 648"/>
              <a:gd name="T35" fmla="*/ 0 h 253"/>
              <a:gd name="T36" fmla="*/ 209 w 648"/>
              <a:gd name="T37" fmla="*/ 0 h 253"/>
              <a:gd name="T38" fmla="*/ 227 w 648"/>
              <a:gd name="T39" fmla="*/ 0 h 253"/>
              <a:gd name="T40" fmla="*/ 240 w 648"/>
              <a:gd name="T41" fmla="*/ 0 h 253"/>
              <a:gd name="T42" fmla="*/ 250 w 648"/>
              <a:gd name="T43" fmla="*/ 0 h 253"/>
              <a:gd name="T44" fmla="*/ 261 w 648"/>
              <a:gd name="T45" fmla="*/ 8 h 253"/>
              <a:gd name="T46" fmla="*/ 274 w 648"/>
              <a:gd name="T47" fmla="*/ 19 h 253"/>
              <a:gd name="T48" fmla="*/ 285 w 648"/>
              <a:gd name="T49" fmla="*/ 26 h 253"/>
              <a:gd name="T50" fmla="*/ 295 w 648"/>
              <a:gd name="T51" fmla="*/ 33 h 253"/>
              <a:gd name="T52" fmla="*/ 306 w 648"/>
              <a:gd name="T53" fmla="*/ 41 h 253"/>
              <a:gd name="T54" fmla="*/ 316 w 648"/>
              <a:gd name="T55" fmla="*/ 52 h 253"/>
              <a:gd name="T56" fmla="*/ 327 w 648"/>
              <a:gd name="T57" fmla="*/ 56 h 253"/>
              <a:gd name="T58" fmla="*/ 341 w 648"/>
              <a:gd name="T59" fmla="*/ 63 h 253"/>
              <a:gd name="T60" fmla="*/ 354 w 648"/>
              <a:gd name="T61" fmla="*/ 74 h 253"/>
              <a:gd name="T62" fmla="*/ 364 w 648"/>
              <a:gd name="T63" fmla="*/ 78 h 253"/>
              <a:gd name="T64" fmla="*/ 375 w 648"/>
              <a:gd name="T65" fmla="*/ 85 h 253"/>
              <a:gd name="T66" fmla="*/ 388 w 648"/>
              <a:gd name="T67" fmla="*/ 93 h 253"/>
              <a:gd name="T68" fmla="*/ 399 w 648"/>
              <a:gd name="T69" fmla="*/ 100 h 253"/>
              <a:gd name="T70" fmla="*/ 409 w 648"/>
              <a:gd name="T71" fmla="*/ 107 h 253"/>
              <a:gd name="T72" fmla="*/ 420 w 648"/>
              <a:gd name="T73" fmla="*/ 119 h 253"/>
              <a:gd name="T74" fmla="*/ 430 w 648"/>
              <a:gd name="T75" fmla="*/ 122 h 253"/>
              <a:gd name="T76" fmla="*/ 440 w 648"/>
              <a:gd name="T77" fmla="*/ 137 h 253"/>
              <a:gd name="T78" fmla="*/ 451 w 648"/>
              <a:gd name="T79" fmla="*/ 141 h 253"/>
              <a:gd name="T80" fmla="*/ 461 w 648"/>
              <a:gd name="T81" fmla="*/ 148 h 253"/>
              <a:gd name="T82" fmla="*/ 471 w 648"/>
              <a:gd name="T83" fmla="*/ 159 h 253"/>
              <a:gd name="T84" fmla="*/ 482 w 648"/>
              <a:gd name="T85" fmla="*/ 170 h 253"/>
              <a:gd name="T86" fmla="*/ 488 w 648"/>
              <a:gd name="T87" fmla="*/ 182 h 253"/>
              <a:gd name="T88" fmla="*/ 499 w 648"/>
              <a:gd name="T89" fmla="*/ 185 h 253"/>
              <a:gd name="T90" fmla="*/ 506 w 648"/>
              <a:gd name="T91" fmla="*/ 196 h 253"/>
              <a:gd name="T92" fmla="*/ 516 w 648"/>
              <a:gd name="T93" fmla="*/ 200 h 253"/>
              <a:gd name="T94" fmla="*/ 526 w 648"/>
              <a:gd name="T95" fmla="*/ 211 h 253"/>
              <a:gd name="T96" fmla="*/ 537 w 648"/>
              <a:gd name="T97" fmla="*/ 215 h 253"/>
              <a:gd name="T98" fmla="*/ 547 w 648"/>
              <a:gd name="T99" fmla="*/ 219 h 253"/>
              <a:gd name="T100" fmla="*/ 557 w 648"/>
              <a:gd name="T101" fmla="*/ 230 h 253"/>
              <a:gd name="T102" fmla="*/ 568 w 648"/>
              <a:gd name="T103" fmla="*/ 233 h 253"/>
              <a:gd name="T104" fmla="*/ 582 w 648"/>
              <a:gd name="T105" fmla="*/ 241 h 253"/>
              <a:gd name="T106" fmla="*/ 595 w 648"/>
              <a:gd name="T107" fmla="*/ 244 h 253"/>
              <a:gd name="T108" fmla="*/ 606 w 648"/>
              <a:gd name="T109" fmla="*/ 244 h 253"/>
              <a:gd name="T110" fmla="*/ 616 w 648"/>
              <a:gd name="T111" fmla="*/ 244 h 253"/>
              <a:gd name="T112" fmla="*/ 634 w 648"/>
              <a:gd name="T113" fmla="*/ 248 h 253"/>
              <a:gd name="T114" fmla="*/ 647 w 648"/>
              <a:gd name="T115" fmla="*/ 25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8" h="253">
                <a:moveTo>
                  <a:pt x="0" y="80"/>
                </a:moveTo>
                <a:lnTo>
                  <a:pt x="12" y="70"/>
                </a:lnTo>
                <a:lnTo>
                  <a:pt x="23" y="67"/>
                </a:lnTo>
                <a:lnTo>
                  <a:pt x="37" y="59"/>
                </a:lnTo>
                <a:lnTo>
                  <a:pt x="50" y="52"/>
                </a:lnTo>
                <a:lnTo>
                  <a:pt x="61" y="45"/>
                </a:lnTo>
                <a:lnTo>
                  <a:pt x="71" y="37"/>
                </a:lnTo>
                <a:lnTo>
                  <a:pt x="85" y="30"/>
                </a:lnTo>
                <a:lnTo>
                  <a:pt x="95" y="26"/>
                </a:lnTo>
                <a:lnTo>
                  <a:pt x="106" y="22"/>
                </a:lnTo>
                <a:lnTo>
                  <a:pt x="119" y="22"/>
                </a:lnTo>
                <a:lnTo>
                  <a:pt x="130" y="15"/>
                </a:lnTo>
                <a:lnTo>
                  <a:pt x="140" y="11"/>
                </a:lnTo>
                <a:lnTo>
                  <a:pt x="154" y="8"/>
                </a:lnTo>
                <a:lnTo>
                  <a:pt x="164" y="8"/>
                </a:lnTo>
                <a:lnTo>
                  <a:pt x="175" y="8"/>
                </a:lnTo>
                <a:lnTo>
                  <a:pt x="188" y="4"/>
                </a:lnTo>
                <a:lnTo>
                  <a:pt x="199" y="0"/>
                </a:lnTo>
                <a:lnTo>
                  <a:pt x="209" y="0"/>
                </a:lnTo>
                <a:lnTo>
                  <a:pt x="227" y="0"/>
                </a:lnTo>
                <a:lnTo>
                  <a:pt x="240" y="0"/>
                </a:lnTo>
                <a:lnTo>
                  <a:pt x="250" y="0"/>
                </a:lnTo>
                <a:lnTo>
                  <a:pt x="261" y="8"/>
                </a:lnTo>
                <a:lnTo>
                  <a:pt x="274" y="19"/>
                </a:lnTo>
                <a:lnTo>
                  <a:pt x="285" y="26"/>
                </a:lnTo>
                <a:lnTo>
                  <a:pt x="295" y="33"/>
                </a:lnTo>
                <a:lnTo>
                  <a:pt x="306" y="41"/>
                </a:lnTo>
                <a:lnTo>
                  <a:pt x="316" y="52"/>
                </a:lnTo>
                <a:lnTo>
                  <a:pt x="327" y="56"/>
                </a:lnTo>
                <a:lnTo>
                  <a:pt x="341" y="63"/>
                </a:lnTo>
                <a:lnTo>
                  <a:pt x="354" y="74"/>
                </a:lnTo>
                <a:lnTo>
                  <a:pt x="364" y="78"/>
                </a:lnTo>
                <a:lnTo>
                  <a:pt x="375" y="85"/>
                </a:lnTo>
                <a:lnTo>
                  <a:pt x="388" y="93"/>
                </a:lnTo>
                <a:lnTo>
                  <a:pt x="399" y="100"/>
                </a:lnTo>
                <a:lnTo>
                  <a:pt x="409" y="107"/>
                </a:lnTo>
                <a:lnTo>
                  <a:pt x="420" y="119"/>
                </a:lnTo>
                <a:lnTo>
                  <a:pt x="430" y="122"/>
                </a:lnTo>
                <a:lnTo>
                  <a:pt x="440" y="137"/>
                </a:lnTo>
                <a:lnTo>
                  <a:pt x="451" y="141"/>
                </a:lnTo>
                <a:lnTo>
                  <a:pt x="461" y="148"/>
                </a:lnTo>
                <a:lnTo>
                  <a:pt x="471" y="159"/>
                </a:lnTo>
                <a:lnTo>
                  <a:pt x="482" y="170"/>
                </a:lnTo>
                <a:lnTo>
                  <a:pt x="488" y="182"/>
                </a:lnTo>
                <a:lnTo>
                  <a:pt x="499" y="185"/>
                </a:lnTo>
                <a:lnTo>
                  <a:pt x="506" y="196"/>
                </a:lnTo>
                <a:lnTo>
                  <a:pt x="516" y="200"/>
                </a:lnTo>
                <a:lnTo>
                  <a:pt x="526" y="211"/>
                </a:lnTo>
                <a:lnTo>
                  <a:pt x="537" y="215"/>
                </a:lnTo>
                <a:lnTo>
                  <a:pt x="547" y="219"/>
                </a:lnTo>
                <a:lnTo>
                  <a:pt x="557" y="230"/>
                </a:lnTo>
                <a:lnTo>
                  <a:pt x="568" y="233"/>
                </a:lnTo>
                <a:lnTo>
                  <a:pt x="582" y="241"/>
                </a:lnTo>
                <a:lnTo>
                  <a:pt x="595" y="244"/>
                </a:lnTo>
                <a:lnTo>
                  <a:pt x="606" y="244"/>
                </a:lnTo>
                <a:lnTo>
                  <a:pt x="616" y="244"/>
                </a:lnTo>
                <a:lnTo>
                  <a:pt x="634" y="248"/>
                </a:lnTo>
                <a:lnTo>
                  <a:pt x="647" y="252"/>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89" name="Freeform 25"/>
          <p:cNvSpPr>
            <a:spLocks/>
          </p:cNvSpPr>
          <p:nvPr/>
        </p:nvSpPr>
        <p:spPr bwMode="auto">
          <a:xfrm>
            <a:off x="7231063" y="3190875"/>
            <a:ext cx="534987" cy="198438"/>
          </a:xfrm>
          <a:custGeom>
            <a:avLst/>
            <a:gdLst>
              <a:gd name="T0" fmla="*/ 0 w 337"/>
              <a:gd name="T1" fmla="*/ 124 h 125"/>
              <a:gd name="T2" fmla="*/ 12 w 337"/>
              <a:gd name="T3" fmla="*/ 121 h 125"/>
              <a:gd name="T4" fmla="*/ 25 w 337"/>
              <a:gd name="T5" fmla="*/ 111 h 125"/>
              <a:gd name="T6" fmla="*/ 39 w 337"/>
              <a:gd name="T7" fmla="*/ 103 h 125"/>
              <a:gd name="T8" fmla="*/ 49 w 337"/>
              <a:gd name="T9" fmla="*/ 92 h 125"/>
              <a:gd name="T10" fmla="*/ 53 w 337"/>
              <a:gd name="T11" fmla="*/ 81 h 125"/>
              <a:gd name="T12" fmla="*/ 63 w 337"/>
              <a:gd name="T13" fmla="*/ 74 h 125"/>
              <a:gd name="T14" fmla="*/ 73 w 337"/>
              <a:gd name="T15" fmla="*/ 63 h 125"/>
              <a:gd name="T16" fmla="*/ 84 w 337"/>
              <a:gd name="T17" fmla="*/ 52 h 125"/>
              <a:gd name="T18" fmla="*/ 84 w 337"/>
              <a:gd name="T19" fmla="*/ 40 h 125"/>
              <a:gd name="T20" fmla="*/ 94 w 337"/>
              <a:gd name="T21" fmla="*/ 37 h 125"/>
              <a:gd name="T22" fmla="*/ 108 w 337"/>
              <a:gd name="T23" fmla="*/ 29 h 125"/>
              <a:gd name="T24" fmla="*/ 118 w 337"/>
              <a:gd name="T25" fmla="*/ 22 h 125"/>
              <a:gd name="T26" fmla="*/ 129 w 337"/>
              <a:gd name="T27" fmla="*/ 15 h 125"/>
              <a:gd name="T28" fmla="*/ 142 w 337"/>
              <a:gd name="T29" fmla="*/ 7 h 125"/>
              <a:gd name="T30" fmla="*/ 153 w 337"/>
              <a:gd name="T31" fmla="*/ 4 h 125"/>
              <a:gd name="T32" fmla="*/ 163 w 337"/>
              <a:gd name="T33" fmla="*/ 4 h 125"/>
              <a:gd name="T34" fmla="*/ 177 w 337"/>
              <a:gd name="T35" fmla="*/ 4 h 125"/>
              <a:gd name="T36" fmla="*/ 187 w 337"/>
              <a:gd name="T37" fmla="*/ 4 h 125"/>
              <a:gd name="T38" fmla="*/ 198 w 337"/>
              <a:gd name="T39" fmla="*/ 7 h 125"/>
              <a:gd name="T40" fmla="*/ 211 w 337"/>
              <a:gd name="T41" fmla="*/ 7 h 125"/>
              <a:gd name="T42" fmla="*/ 222 w 337"/>
              <a:gd name="T43" fmla="*/ 7 h 125"/>
              <a:gd name="T44" fmla="*/ 232 w 337"/>
              <a:gd name="T45" fmla="*/ 11 h 125"/>
              <a:gd name="T46" fmla="*/ 246 w 337"/>
              <a:gd name="T47" fmla="*/ 11 h 125"/>
              <a:gd name="T48" fmla="*/ 256 w 337"/>
              <a:gd name="T49" fmla="*/ 15 h 125"/>
              <a:gd name="T50" fmla="*/ 267 w 337"/>
              <a:gd name="T51" fmla="*/ 15 h 125"/>
              <a:gd name="T52" fmla="*/ 280 w 337"/>
              <a:gd name="T53" fmla="*/ 15 h 125"/>
              <a:gd name="T54" fmla="*/ 291 w 337"/>
              <a:gd name="T55" fmla="*/ 15 h 125"/>
              <a:gd name="T56" fmla="*/ 301 w 337"/>
              <a:gd name="T57" fmla="*/ 15 h 125"/>
              <a:gd name="T58" fmla="*/ 315 w 337"/>
              <a:gd name="T59" fmla="*/ 15 h 125"/>
              <a:gd name="T60" fmla="*/ 325 w 337"/>
              <a:gd name="T61" fmla="*/ 11 h 125"/>
              <a:gd name="T62" fmla="*/ 336 w 337"/>
              <a:gd name="T6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125">
                <a:moveTo>
                  <a:pt x="0" y="124"/>
                </a:moveTo>
                <a:lnTo>
                  <a:pt x="12" y="121"/>
                </a:lnTo>
                <a:lnTo>
                  <a:pt x="25" y="111"/>
                </a:lnTo>
                <a:lnTo>
                  <a:pt x="39" y="103"/>
                </a:lnTo>
                <a:lnTo>
                  <a:pt x="49" y="92"/>
                </a:lnTo>
                <a:lnTo>
                  <a:pt x="53" y="81"/>
                </a:lnTo>
                <a:lnTo>
                  <a:pt x="63" y="74"/>
                </a:lnTo>
                <a:lnTo>
                  <a:pt x="73" y="63"/>
                </a:lnTo>
                <a:lnTo>
                  <a:pt x="84" y="52"/>
                </a:lnTo>
                <a:lnTo>
                  <a:pt x="84" y="40"/>
                </a:lnTo>
                <a:lnTo>
                  <a:pt x="94" y="37"/>
                </a:lnTo>
                <a:lnTo>
                  <a:pt x="108" y="29"/>
                </a:lnTo>
                <a:lnTo>
                  <a:pt x="118" y="22"/>
                </a:lnTo>
                <a:lnTo>
                  <a:pt x="129" y="15"/>
                </a:lnTo>
                <a:lnTo>
                  <a:pt x="142" y="7"/>
                </a:lnTo>
                <a:lnTo>
                  <a:pt x="153" y="4"/>
                </a:lnTo>
                <a:lnTo>
                  <a:pt x="163" y="4"/>
                </a:lnTo>
                <a:lnTo>
                  <a:pt x="177" y="4"/>
                </a:lnTo>
                <a:lnTo>
                  <a:pt x="187" y="4"/>
                </a:lnTo>
                <a:lnTo>
                  <a:pt x="198" y="7"/>
                </a:lnTo>
                <a:lnTo>
                  <a:pt x="211" y="7"/>
                </a:lnTo>
                <a:lnTo>
                  <a:pt x="222" y="7"/>
                </a:lnTo>
                <a:lnTo>
                  <a:pt x="232" y="11"/>
                </a:lnTo>
                <a:lnTo>
                  <a:pt x="246" y="11"/>
                </a:lnTo>
                <a:lnTo>
                  <a:pt x="256" y="15"/>
                </a:lnTo>
                <a:lnTo>
                  <a:pt x="267" y="15"/>
                </a:lnTo>
                <a:lnTo>
                  <a:pt x="280" y="15"/>
                </a:lnTo>
                <a:lnTo>
                  <a:pt x="291" y="15"/>
                </a:lnTo>
                <a:lnTo>
                  <a:pt x="301" y="15"/>
                </a:lnTo>
                <a:lnTo>
                  <a:pt x="315" y="15"/>
                </a:lnTo>
                <a:lnTo>
                  <a:pt x="325" y="11"/>
                </a:lnTo>
                <a:lnTo>
                  <a:pt x="336"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90" name="Freeform 26"/>
          <p:cNvSpPr>
            <a:spLocks/>
          </p:cNvSpPr>
          <p:nvPr/>
        </p:nvSpPr>
        <p:spPr bwMode="auto">
          <a:xfrm>
            <a:off x="7851775" y="3114675"/>
            <a:ext cx="560388" cy="477838"/>
          </a:xfrm>
          <a:custGeom>
            <a:avLst/>
            <a:gdLst>
              <a:gd name="T0" fmla="*/ 0 w 353"/>
              <a:gd name="T1" fmla="*/ 0 h 301"/>
              <a:gd name="T2" fmla="*/ 11 w 353"/>
              <a:gd name="T3" fmla="*/ 8 h 301"/>
              <a:gd name="T4" fmla="*/ 24 w 353"/>
              <a:gd name="T5" fmla="*/ 11 h 301"/>
              <a:gd name="T6" fmla="*/ 31 w 353"/>
              <a:gd name="T7" fmla="*/ 26 h 301"/>
              <a:gd name="T8" fmla="*/ 42 w 353"/>
              <a:gd name="T9" fmla="*/ 37 h 301"/>
              <a:gd name="T10" fmla="*/ 48 w 353"/>
              <a:gd name="T11" fmla="*/ 48 h 301"/>
              <a:gd name="T12" fmla="*/ 52 w 353"/>
              <a:gd name="T13" fmla="*/ 63 h 301"/>
              <a:gd name="T14" fmla="*/ 59 w 353"/>
              <a:gd name="T15" fmla="*/ 78 h 301"/>
              <a:gd name="T16" fmla="*/ 66 w 353"/>
              <a:gd name="T17" fmla="*/ 89 h 301"/>
              <a:gd name="T18" fmla="*/ 72 w 353"/>
              <a:gd name="T19" fmla="*/ 100 h 301"/>
              <a:gd name="T20" fmla="*/ 79 w 353"/>
              <a:gd name="T21" fmla="*/ 115 h 301"/>
              <a:gd name="T22" fmla="*/ 86 w 353"/>
              <a:gd name="T23" fmla="*/ 126 h 301"/>
              <a:gd name="T24" fmla="*/ 93 w 353"/>
              <a:gd name="T25" fmla="*/ 137 h 301"/>
              <a:gd name="T26" fmla="*/ 100 w 353"/>
              <a:gd name="T27" fmla="*/ 152 h 301"/>
              <a:gd name="T28" fmla="*/ 107 w 353"/>
              <a:gd name="T29" fmla="*/ 163 h 301"/>
              <a:gd name="T30" fmla="*/ 107 w 353"/>
              <a:gd name="T31" fmla="*/ 174 h 301"/>
              <a:gd name="T32" fmla="*/ 117 w 353"/>
              <a:gd name="T33" fmla="*/ 182 h 301"/>
              <a:gd name="T34" fmla="*/ 121 w 353"/>
              <a:gd name="T35" fmla="*/ 193 h 301"/>
              <a:gd name="T36" fmla="*/ 128 w 353"/>
              <a:gd name="T37" fmla="*/ 207 h 301"/>
              <a:gd name="T38" fmla="*/ 135 w 353"/>
              <a:gd name="T39" fmla="*/ 219 h 301"/>
              <a:gd name="T40" fmla="*/ 138 w 353"/>
              <a:gd name="T41" fmla="*/ 230 h 301"/>
              <a:gd name="T42" fmla="*/ 148 w 353"/>
              <a:gd name="T43" fmla="*/ 241 h 301"/>
              <a:gd name="T44" fmla="*/ 152 w 353"/>
              <a:gd name="T45" fmla="*/ 252 h 301"/>
              <a:gd name="T46" fmla="*/ 162 w 353"/>
              <a:gd name="T47" fmla="*/ 259 h 301"/>
              <a:gd name="T48" fmla="*/ 172 w 353"/>
              <a:gd name="T49" fmla="*/ 271 h 301"/>
              <a:gd name="T50" fmla="*/ 183 w 353"/>
              <a:gd name="T51" fmla="*/ 274 h 301"/>
              <a:gd name="T52" fmla="*/ 197 w 353"/>
              <a:gd name="T53" fmla="*/ 278 h 301"/>
              <a:gd name="T54" fmla="*/ 210 w 353"/>
              <a:gd name="T55" fmla="*/ 286 h 301"/>
              <a:gd name="T56" fmla="*/ 221 w 353"/>
              <a:gd name="T57" fmla="*/ 286 h 301"/>
              <a:gd name="T58" fmla="*/ 231 w 353"/>
              <a:gd name="T59" fmla="*/ 289 h 301"/>
              <a:gd name="T60" fmla="*/ 245 w 353"/>
              <a:gd name="T61" fmla="*/ 289 h 301"/>
              <a:gd name="T62" fmla="*/ 255 w 353"/>
              <a:gd name="T63" fmla="*/ 293 h 301"/>
              <a:gd name="T64" fmla="*/ 266 w 353"/>
              <a:gd name="T65" fmla="*/ 293 h 301"/>
              <a:gd name="T66" fmla="*/ 279 w 353"/>
              <a:gd name="T67" fmla="*/ 293 h 301"/>
              <a:gd name="T68" fmla="*/ 290 w 353"/>
              <a:gd name="T69" fmla="*/ 296 h 301"/>
              <a:gd name="T70" fmla="*/ 300 w 353"/>
              <a:gd name="T71" fmla="*/ 296 h 301"/>
              <a:gd name="T72" fmla="*/ 314 w 353"/>
              <a:gd name="T73" fmla="*/ 296 h 301"/>
              <a:gd name="T74" fmla="*/ 328 w 353"/>
              <a:gd name="T75" fmla="*/ 300 h 301"/>
              <a:gd name="T76" fmla="*/ 338 w 353"/>
              <a:gd name="T77" fmla="*/ 300 h 301"/>
              <a:gd name="T78" fmla="*/ 352 w 353"/>
              <a:gd name="T79"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1">
                <a:moveTo>
                  <a:pt x="0" y="0"/>
                </a:moveTo>
                <a:lnTo>
                  <a:pt x="11" y="8"/>
                </a:lnTo>
                <a:lnTo>
                  <a:pt x="24" y="11"/>
                </a:lnTo>
                <a:lnTo>
                  <a:pt x="31" y="26"/>
                </a:lnTo>
                <a:lnTo>
                  <a:pt x="42" y="37"/>
                </a:lnTo>
                <a:lnTo>
                  <a:pt x="48" y="48"/>
                </a:lnTo>
                <a:lnTo>
                  <a:pt x="52" y="63"/>
                </a:lnTo>
                <a:lnTo>
                  <a:pt x="59" y="78"/>
                </a:lnTo>
                <a:lnTo>
                  <a:pt x="66" y="89"/>
                </a:lnTo>
                <a:lnTo>
                  <a:pt x="72" y="100"/>
                </a:lnTo>
                <a:lnTo>
                  <a:pt x="79" y="115"/>
                </a:lnTo>
                <a:lnTo>
                  <a:pt x="86" y="126"/>
                </a:lnTo>
                <a:lnTo>
                  <a:pt x="93" y="137"/>
                </a:lnTo>
                <a:lnTo>
                  <a:pt x="100" y="152"/>
                </a:lnTo>
                <a:lnTo>
                  <a:pt x="107" y="163"/>
                </a:lnTo>
                <a:lnTo>
                  <a:pt x="107" y="174"/>
                </a:lnTo>
                <a:lnTo>
                  <a:pt x="117" y="182"/>
                </a:lnTo>
                <a:lnTo>
                  <a:pt x="121" y="193"/>
                </a:lnTo>
                <a:lnTo>
                  <a:pt x="128" y="207"/>
                </a:lnTo>
                <a:lnTo>
                  <a:pt x="135" y="219"/>
                </a:lnTo>
                <a:lnTo>
                  <a:pt x="138" y="230"/>
                </a:lnTo>
                <a:lnTo>
                  <a:pt x="148" y="241"/>
                </a:lnTo>
                <a:lnTo>
                  <a:pt x="152" y="252"/>
                </a:lnTo>
                <a:lnTo>
                  <a:pt x="162" y="259"/>
                </a:lnTo>
                <a:lnTo>
                  <a:pt x="172" y="271"/>
                </a:lnTo>
                <a:lnTo>
                  <a:pt x="183" y="274"/>
                </a:lnTo>
                <a:lnTo>
                  <a:pt x="197" y="278"/>
                </a:lnTo>
                <a:lnTo>
                  <a:pt x="210" y="286"/>
                </a:lnTo>
                <a:lnTo>
                  <a:pt x="221" y="286"/>
                </a:lnTo>
                <a:lnTo>
                  <a:pt x="231" y="289"/>
                </a:lnTo>
                <a:lnTo>
                  <a:pt x="245" y="289"/>
                </a:lnTo>
                <a:lnTo>
                  <a:pt x="255" y="293"/>
                </a:lnTo>
                <a:lnTo>
                  <a:pt x="266" y="293"/>
                </a:lnTo>
                <a:lnTo>
                  <a:pt x="279" y="293"/>
                </a:lnTo>
                <a:lnTo>
                  <a:pt x="290" y="296"/>
                </a:lnTo>
                <a:lnTo>
                  <a:pt x="300" y="296"/>
                </a:lnTo>
                <a:lnTo>
                  <a:pt x="314" y="296"/>
                </a:lnTo>
                <a:lnTo>
                  <a:pt x="328" y="300"/>
                </a:lnTo>
                <a:lnTo>
                  <a:pt x="338" y="300"/>
                </a:lnTo>
                <a:lnTo>
                  <a:pt x="352" y="30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891" name="Rectangle 27"/>
          <p:cNvSpPr>
            <a:spLocks noChangeArrowheads="1"/>
          </p:cNvSpPr>
          <p:nvPr/>
        </p:nvSpPr>
        <p:spPr bwMode="auto">
          <a:xfrm>
            <a:off x="5935940" y="5029200"/>
            <a:ext cx="1112837"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b="1" i="1">
                <a:solidFill>
                  <a:schemeClr val="tx2"/>
                </a:solidFill>
                <a:cs typeface="+mn-cs"/>
              </a:rPr>
              <a:t>Data</a:t>
            </a:r>
          </a:p>
          <a:p>
            <a:pPr algn="ctr">
              <a:defRPr/>
            </a:pPr>
            <a:r>
              <a:rPr lang="en-US" b="1" i="1">
                <a:solidFill>
                  <a:schemeClr val="tx2"/>
                </a:solidFill>
                <a:cs typeface="+mn-cs"/>
              </a:rPr>
              <a:t>Mining</a:t>
            </a:r>
          </a:p>
        </p:txBody>
      </p:sp>
      <p:sp>
        <p:nvSpPr>
          <p:cNvPr id="36892" name="AutoShape 28"/>
          <p:cNvSpPr>
            <a:spLocks noChangeArrowheads="1"/>
          </p:cNvSpPr>
          <p:nvPr/>
        </p:nvSpPr>
        <p:spPr bwMode="auto">
          <a:xfrm flipH="1">
            <a:off x="5683527" y="5297488"/>
            <a:ext cx="180975" cy="180975"/>
          </a:xfrm>
          <a:prstGeom prst="rightArrow">
            <a:avLst>
              <a:gd name="adj1" fmla="val 50000"/>
              <a:gd name="adj2" fmla="val 5002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93" name="Rectangle 29"/>
          <p:cNvSpPr>
            <a:spLocks noChangeArrowheads="1"/>
          </p:cNvSpPr>
          <p:nvPr/>
        </p:nvSpPr>
        <p:spPr bwMode="auto">
          <a:xfrm>
            <a:off x="6004202" y="4267200"/>
            <a:ext cx="9763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b="1" i="1" dirty="0">
                <a:solidFill>
                  <a:schemeClr val="tx2"/>
                </a:solidFill>
                <a:cs typeface="+mn-cs"/>
              </a:rPr>
              <a:t>OLAP</a:t>
            </a:r>
          </a:p>
        </p:txBody>
      </p:sp>
      <p:sp>
        <p:nvSpPr>
          <p:cNvPr id="36894" name="AutoShape 30"/>
          <p:cNvSpPr>
            <a:spLocks noChangeArrowheads="1"/>
          </p:cNvSpPr>
          <p:nvPr/>
        </p:nvSpPr>
        <p:spPr bwMode="auto">
          <a:xfrm flipH="1">
            <a:off x="5683527" y="4383088"/>
            <a:ext cx="180975" cy="180975"/>
          </a:xfrm>
          <a:prstGeom prst="rightArrow">
            <a:avLst>
              <a:gd name="adj1" fmla="val 50000"/>
              <a:gd name="adj2" fmla="val 5002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4736008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a:defRPr/>
            </a:pPr>
            <a:r>
              <a:rPr lang="en-US" dirty="0" smtClean="0">
                <a:cs typeface="+mj-cs"/>
              </a:rPr>
              <a:t>The Architecture of a DM System</a:t>
            </a:r>
          </a:p>
        </p:txBody>
      </p:sp>
      <p:sp>
        <p:nvSpPr>
          <p:cNvPr id="38916" name="Rectangle 4"/>
          <p:cNvSpPr>
            <a:spLocks noChangeArrowheads="1"/>
          </p:cNvSpPr>
          <p:nvPr/>
        </p:nvSpPr>
        <p:spPr bwMode="auto">
          <a:xfrm>
            <a:off x="3548063" y="2012959"/>
            <a:ext cx="3108325" cy="363538"/>
          </a:xfrm>
          <a:prstGeom prst="rect">
            <a:avLst/>
          </a:prstGeom>
          <a:gradFill flip="none" rotWithShape="1">
            <a:gsLst>
              <a:gs pos="0">
                <a:schemeClr val="accent1"/>
              </a:gs>
              <a:gs pos="100000">
                <a:srgbClr val="FFFFFF"/>
              </a:gs>
            </a:gsLst>
            <a:lin ang="0" scaled="1"/>
            <a:tileRect/>
          </a:gradFill>
          <a:ln w="12700">
            <a:solidFill>
              <a:schemeClr val="tx1"/>
            </a:solidFill>
            <a:miter lim="800000"/>
            <a:headEnd/>
            <a:tailEnd/>
          </a:ln>
          <a:effectLst/>
          <a:extLst/>
        </p:spPr>
        <p:txBody>
          <a:bodyPr wrap="none" lIns="90488" tIns="44450" rIns="90488" bIns="44450" anchor="ctr"/>
          <a:lstStyle/>
          <a:p>
            <a:pPr algn="ctr">
              <a:defRPr/>
            </a:pPr>
            <a:r>
              <a:rPr lang="en-US">
                <a:solidFill>
                  <a:srgbClr val="414141"/>
                </a:solidFill>
                <a:cs typeface="+mn-cs"/>
              </a:rPr>
              <a:t>Graphical User Interface</a:t>
            </a:r>
          </a:p>
        </p:txBody>
      </p:sp>
      <p:sp>
        <p:nvSpPr>
          <p:cNvPr id="38917" name="Rectangle 5"/>
          <p:cNvSpPr>
            <a:spLocks noChangeArrowheads="1"/>
          </p:cNvSpPr>
          <p:nvPr/>
        </p:nvSpPr>
        <p:spPr bwMode="auto">
          <a:xfrm>
            <a:off x="908050" y="3363922"/>
            <a:ext cx="1336675" cy="695325"/>
          </a:xfrm>
          <a:prstGeom prst="rect">
            <a:avLst/>
          </a:prstGeom>
          <a:gradFill flip="none" rotWithShape="1">
            <a:gsLst>
              <a:gs pos="0">
                <a:schemeClr val="accent1"/>
              </a:gs>
              <a:gs pos="100000">
                <a:srgbClr val="FFFFFF"/>
              </a:gs>
            </a:gsLst>
            <a:lin ang="0" scaled="1"/>
            <a:tileRect/>
          </a:gradFill>
          <a:ln w="12700">
            <a:solidFill>
              <a:schemeClr val="tx1"/>
            </a:solidFill>
            <a:miter lim="800000"/>
            <a:headEnd/>
            <a:tailEnd/>
          </a:ln>
          <a:effectLst/>
          <a:extLst/>
        </p:spPr>
        <p:txBody>
          <a:bodyPr wrap="none" lIns="90488" tIns="44450" rIns="90488" bIns="44450" anchor="ctr"/>
          <a:lstStyle/>
          <a:p>
            <a:pPr algn="ctr">
              <a:defRPr/>
            </a:pPr>
            <a:r>
              <a:rPr lang="en-US" sz="1800" dirty="0">
                <a:solidFill>
                  <a:srgbClr val="414141"/>
                </a:solidFill>
                <a:cs typeface="+mn-cs"/>
              </a:rPr>
              <a:t>Data</a:t>
            </a:r>
          </a:p>
          <a:p>
            <a:pPr algn="ctr">
              <a:defRPr/>
            </a:pPr>
            <a:r>
              <a:rPr lang="en-US" sz="1800" dirty="0">
                <a:solidFill>
                  <a:srgbClr val="414141"/>
                </a:solidFill>
                <a:cs typeface="+mn-cs"/>
              </a:rPr>
              <a:t>Consolidation</a:t>
            </a:r>
          </a:p>
        </p:txBody>
      </p:sp>
      <p:sp>
        <p:nvSpPr>
          <p:cNvPr id="38918" name="Rectangle 6"/>
          <p:cNvSpPr>
            <a:spLocks noChangeArrowheads="1"/>
          </p:cNvSpPr>
          <p:nvPr/>
        </p:nvSpPr>
        <p:spPr bwMode="auto">
          <a:xfrm>
            <a:off x="2497138" y="3090872"/>
            <a:ext cx="1622425" cy="1311275"/>
          </a:xfrm>
          <a:prstGeom prst="rect">
            <a:avLst/>
          </a:prstGeom>
          <a:gradFill flip="none" rotWithShape="1">
            <a:gsLst>
              <a:gs pos="0">
                <a:schemeClr val="accent1"/>
              </a:gs>
              <a:gs pos="100000">
                <a:srgbClr val="FFFFFF"/>
              </a:gs>
            </a:gsLst>
            <a:lin ang="0" scaled="1"/>
            <a:tileRect/>
          </a:gradFill>
          <a:ln w="12700">
            <a:solidFill>
              <a:schemeClr val="tx1"/>
            </a:solidFill>
            <a:miter lim="800000"/>
            <a:headEnd/>
            <a:tailEnd/>
          </a:ln>
          <a:effectLst/>
          <a:extLst/>
        </p:spPr>
        <p:txBody>
          <a:bodyPr wrap="none" lIns="90488" tIns="44450" rIns="90488" bIns="44450" anchor="ctr"/>
          <a:lstStyle/>
          <a:p>
            <a:pPr algn="ctr">
              <a:defRPr/>
            </a:pPr>
            <a:r>
              <a:rPr lang="en-US" sz="2000" dirty="0" smtClean="0">
                <a:solidFill>
                  <a:srgbClr val="414141"/>
                </a:solidFill>
                <a:cs typeface="+mn-cs"/>
              </a:rPr>
              <a:t>Data</a:t>
            </a:r>
            <a:endParaRPr lang="en-US" sz="2000" dirty="0">
              <a:solidFill>
                <a:srgbClr val="414141"/>
              </a:solidFill>
              <a:cs typeface="+mn-cs"/>
            </a:endParaRPr>
          </a:p>
          <a:p>
            <a:pPr algn="ctr">
              <a:defRPr/>
            </a:pPr>
            <a:r>
              <a:rPr lang="en-US" sz="2000" dirty="0" smtClean="0">
                <a:solidFill>
                  <a:srgbClr val="414141"/>
                </a:solidFill>
                <a:cs typeface="+mn-cs"/>
              </a:rPr>
              <a:t>Preparation</a:t>
            </a:r>
            <a:endParaRPr lang="en-US" sz="2000" dirty="0">
              <a:solidFill>
                <a:srgbClr val="414141"/>
              </a:solidFill>
              <a:cs typeface="+mn-cs"/>
            </a:endParaRPr>
          </a:p>
        </p:txBody>
      </p:sp>
      <p:sp>
        <p:nvSpPr>
          <p:cNvPr id="38919" name="Rectangle 7"/>
          <p:cNvSpPr>
            <a:spLocks noChangeArrowheads="1"/>
          </p:cNvSpPr>
          <p:nvPr/>
        </p:nvSpPr>
        <p:spPr bwMode="auto">
          <a:xfrm>
            <a:off x="4445000" y="3082934"/>
            <a:ext cx="1622425" cy="1311275"/>
          </a:xfrm>
          <a:prstGeom prst="rect">
            <a:avLst/>
          </a:prstGeom>
          <a:gradFill flip="none" rotWithShape="1">
            <a:gsLst>
              <a:gs pos="0">
                <a:schemeClr val="accent1"/>
              </a:gs>
              <a:gs pos="100000">
                <a:srgbClr val="FFFFFF"/>
              </a:gs>
            </a:gsLst>
            <a:lin ang="0" scaled="1"/>
            <a:tileRect/>
          </a:gradFill>
          <a:ln w="12700">
            <a:solidFill>
              <a:schemeClr val="tx1"/>
            </a:solidFill>
            <a:miter lim="800000"/>
            <a:headEnd/>
            <a:tailEnd/>
          </a:ln>
          <a:effectLst/>
          <a:extLst/>
        </p:spPr>
        <p:txBody>
          <a:bodyPr wrap="none" lIns="90488" tIns="44450" rIns="90488" bIns="44450" anchor="ctr"/>
          <a:lstStyle/>
          <a:p>
            <a:pPr algn="ctr">
              <a:defRPr/>
            </a:pPr>
            <a:r>
              <a:rPr lang="en-US">
                <a:solidFill>
                  <a:srgbClr val="414141"/>
                </a:solidFill>
                <a:cs typeface="+mn-cs"/>
              </a:rPr>
              <a:t>Data</a:t>
            </a:r>
          </a:p>
          <a:p>
            <a:pPr algn="ctr">
              <a:defRPr/>
            </a:pPr>
            <a:r>
              <a:rPr lang="en-US">
                <a:solidFill>
                  <a:srgbClr val="414141"/>
                </a:solidFill>
                <a:cs typeface="+mn-cs"/>
              </a:rPr>
              <a:t>Mining</a:t>
            </a:r>
          </a:p>
        </p:txBody>
      </p:sp>
      <p:sp>
        <p:nvSpPr>
          <p:cNvPr id="38920" name="Rectangle 8"/>
          <p:cNvSpPr>
            <a:spLocks noChangeArrowheads="1"/>
          </p:cNvSpPr>
          <p:nvPr/>
        </p:nvSpPr>
        <p:spPr bwMode="auto">
          <a:xfrm>
            <a:off x="6380163" y="3086109"/>
            <a:ext cx="1622425" cy="1311275"/>
          </a:xfrm>
          <a:prstGeom prst="rect">
            <a:avLst/>
          </a:prstGeom>
          <a:gradFill flip="none" rotWithShape="1">
            <a:gsLst>
              <a:gs pos="0">
                <a:schemeClr val="accent1"/>
              </a:gs>
              <a:gs pos="100000">
                <a:srgbClr val="FFFFFF"/>
              </a:gs>
            </a:gsLst>
            <a:lin ang="0" scaled="1"/>
            <a:tileRect/>
          </a:gradFill>
          <a:ln w="12700">
            <a:solidFill>
              <a:schemeClr val="tx1"/>
            </a:solidFill>
            <a:miter lim="800000"/>
            <a:headEnd/>
            <a:tailEnd/>
          </a:ln>
          <a:effectLst/>
          <a:extLst/>
        </p:spPr>
        <p:txBody>
          <a:bodyPr wrap="none" lIns="90488" tIns="44450" rIns="90488" bIns="44450" anchor="ctr"/>
          <a:lstStyle/>
          <a:p>
            <a:pPr algn="ctr">
              <a:defRPr/>
            </a:pPr>
            <a:r>
              <a:rPr lang="en-US" sz="2000" dirty="0" smtClean="0">
                <a:solidFill>
                  <a:srgbClr val="414141"/>
                </a:solidFill>
                <a:cs typeface="+mn-cs"/>
              </a:rPr>
              <a:t>Evaluation &amp;</a:t>
            </a:r>
          </a:p>
          <a:p>
            <a:pPr algn="ctr">
              <a:defRPr/>
            </a:pPr>
            <a:r>
              <a:rPr lang="en-US" sz="2000" dirty="0" smtClean="0">
                <a:solidFill>
                  <a:srgbClr val="414141"/>
                </a:solidFill>
              </a:rPr>
              <a:t>Interpretation</a:t>
            </a:r>
            <a:endParaRPr lang="en-US" sz="2000" dirty="0">
              <a:solidFill>
                <a:srgbClr val="414141"/>
              </a:solidFill>
            </a:endParaRPr>
          </a:p>
        </p:txBody>
      </p:sp>
      <p:sp>
        <p:nvSpPr>
          <p:cNvPr id="38921" name="Line 9"/>
          <p:cNvSpPr>
            <a:spLocks noChangeShapeType="1"/>
          </p:cNvSpPr>
          <p:nvPr/>
        </p:nvSpPr>
        <p:spPr bwMode="auto">
          <a:xfrm>
            <a:off x="2825750" y="5351472"/>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22" name="Line 10"/>
          <p:cNvSpPr>
            <a:spLocks noChangeShapeType="1"/>
          </p:cNvSpPr>
          <p:nvPr/>
        </p:nvSpPr>
        <p:spPr bwMode="auto">
          <a:xfrm>
            <a:off x="3925888" y="5400684"/>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23" name="Oval 11"/>
          <p:cNvSpPr>
            <a:spLocks noChangeArrowheads="1"/>
          </p:cNvSpPr>
          <p:nvPr/>
        </p:nvSpPr>
        <p:spPr bwMode="auto">
          <a:xfrm>
            <a:off x="2813050" y="5453804"/>
            <a:ext cx="1084263" cy="411162"/>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8924" name="Oval 12"/>
          <p:cNvSpPr>
            <a:spLocks noChangeArrowheads="1"/>
          </p:cNvSpPr>
          <p:nvPr/>
        </p:nvSpPr>
        <p:spPr bwMode="auto">
          <a:xfrm>
            <a:off x="2820988" y="5235584"/>
            <a:ext cx="1084262" cy="411163"/>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8925" name="Oval 13"/>
          <p:cNvSpPr>
            <a:spLocks noChangeArrowheads="1"/>
          </p:cNvSpPr>
          <p:nvPr/>
        </p:nvSpPr>
        <p:spPr bwMode="auto">
          <a:xfrm>
            <a:off x="2813050" y="5072072"/>
            <a:ext cx="1084263" cy="411162"/>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1800" b="1">
                <a:solidFill>
                  <a:schemeClr val="bg1"/>
                </a:solidFill>
                <a:cs typeface="+mn-cs"/>
              </a:rPr>
              <a:t>Warehouse</a:t>
            </a:r>
          </a:p>
        </p:txBody>
      </p:sp>
      <p:sp>
        <p:nvSpPr>
          <p:cNvPr id="38926" name="AutoShape 14"/>
          <p:cNvSpPr>
            <a:spLocks noChangeArrowheads="1"/>
          </p:cNvSpPr>
          <p:nvPr/>
        </p:nvSpPr>
        <p:spPr bwMode="auto">
          <a:xfrm>
            <a:off x="5607050" y="5045084"/>
            <a:ext cx="1370013" cy="650875"/>
          </a:xfrm>
          <a:prstGeom prst="plus">
            <a:avLst>
              <a:gd name="adj" fmla="val 24968"/>
            </a:avLst>
          </a:prstGeom>
          <a:solidFill>
            <a:srgbClr val="FFFF00"/>
          </a:solidFill>
          <a:ln w="12700">
            <a:solidFill>
              <a:schemeClr val="tx2"/>
            </a:solidFill>
            <a:miter lim="800000"/>
            <a:headEnd/>
            <a:tailEnd/>
          </a:ln>
          <a:effectLst/>
          <a:extLst/>
        </p:spPr>
        <p:txBody>
          <a:bodyPr wrap="none" lIns="90488" tIns="44450" rIns="90488" bIns="44450" anchor="ctr"/>
          <a:lstStyle/>
          <a:p>
            <a:pPr algn="ctr">
              <a:defRPr/>
            </a:pPr>
            <a:r>
              <a:rPr lang="en-US" sz="2000">
                <a:solidFill>
                  <a:srgbClr val="414141"/>
                </a:solidFill>
                <a:cs typeface="+mn-cs"/>
              </a:rPr>
              <a:t>Knowledge</a:t>
            </a:r>
          </a:p>
        </p:txBody>
      </p:sp>
      <p:sp>
        <p:nvSpPr>
          <p:cNvPr id="38927" name="Line 15"/>
          <p:cNvSpPr>
            <a:spLocks noChangeShapeType="1"/>
          </p:cNvSpPr>
          <p:nvPr/>
        </p:nvSpPr>
        <p:spPr bwMode="auto">
          <a:xfrm flipH="1">
            <a:off x="3078163" y="2505084"/>
            <a:ext cx="1987550" cy="506413"/>
          </a:xfrm>
          <a:prstGeom prst="line">
            <a:avLst/>
          </a:prstGeom>
          <a:noFill/>
          <a:ln w="127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28" name="Line 16"/>
          <p:cNvSpPr>
            <a:spLocks noChangeShapeType="1"/>
          </p:cNvSpPr>
          <p:nvPr/>
        </p:nvSpPr>
        <p:spPr bwMode="auto">
          <a:xfrm>
            <a:off x="5167313" y="2470159"/>
            <a:ext cx="0" cy="554038"/>
          </a:xfrm>
          <a:prstGeom prst="line">
            <a:avLst/>
          </a:prstGeom>
          <a:noFill/>
          <a:ln w="127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29" name="Line 17"/>
          <p:cNvSpPr>
            <a:spLocks noChangeShapeType="1"/>
          </p:cNvSpPr>
          <p:nvPr/>
        </p:nvSpPr>
        <p:spPr bwMode="auto">
          <a:xfrm>
            <a:off x="5287963" y="2482859"/>
            <a:ext cx="1409700" cy="519113"/>
          </a:xfrm>
          <a:prstGeom prst="line">
            <a:avLst/>
          </a:prstGeom>
          <a:noFill/>
          <a:ln w="127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0" name="Line 18"/>
          <p:cNvSpPr>
            <a:spLocks noChangeShapeType="1"/>
          </p:cNvSpPr>
          <p:nvPr/>
        </p:nvSpPr>
        <p:spPr bwMode="auto">
          <a:xfrm>
            <a:off x="1743075" y="4117984"/>
            <a:ext cx="1306513" cy="917575"/>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1" name="Line 19"/>
          <p:cNvSpPr>
            <a:spLocks noChangeShapeType="1"/>
          </p:cNvSpPr>
          <p:nvPr/>
        </p:nvSpPr>
        <p:spPr bwMode="auto">
          <a:xfrm>
            <a:off x="3348038" y="4505334"/>
            <a:ext cx="0" cy="508000"/>
          </a:xfrm>
          <a:prstGeom prst="line">
            <a:avLst/>
          </a:prstGeom>
          <a:noFill/>
          <a:ln w="12700">
            <a:solidFill>
              <a:schemeClr val="tx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2" name="Line 20"/>
          <p:cNvSpPr>
            <a:spLocks noChangeShapeType="1"/>
          </p:cNvSpPr>
          <p:nvPr/>
        </p:nvSpPr>
        <p:spPr bwMode="auto">
          <a:xfrm flipH="1">
            <a:off x="3511550" y="4483109"/>
            <a:ext cx="1758950" cy="519113"/>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3" name="Line 21"/>
          <p:cNvSpPr>
            <a:spLocks noChangeShapeType="1"/>
          </p:cNvSpPr>
          <p:nvPr/>
        </p:nvSpPr>
        <p:spPr bwMode="auto">
          <a:xfrm flipH="1">
            <a:off x="6416675" y="4471997"/>
            <a:ext cx="842963" cy="4953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4" name="Line 22"/>
          <p:cNvSpPr>
            <a:spLocks noChangeShapeType="1"/>
          </p:cNvSpPr>
          <p:nvPr/>
        </p:nvSpPr>
        <p:spPr bwMode="auto">
          <a:xfrm>
            <a:off x="5453063" y="4443422"/>
            <a:ext cx="798512" cy="534987"/>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5" name="Line 23"/>
          <p:cNvSpPr>
            <a:spLocks noChangeShapeType="1"/>
          </p:cNvSpPr>
          <p:nvPr/>
        </p:nvSpPr>
        <p:spPr bwMode="auto">
          <a:xfrm>
            <a:off x="4017963" y="5437197"/>
            <a:ext cx="1512887" cy="0"/>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6" name="Line 24"/>
          <p:cNvSpPr>
            <a:spLocks noChangeShapeType="1"/>
          </p:cNvSpPr>
          <p:nvPr/>
        </p:nvSpPr>
        <p:spPr bwMode="auto">
          <a:xfrm flipH="1">
            <a:off x="928688" y="4232284"/>
            <a:ext cx="409575" cy="849313"/>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7" name="Line 25"/>
          <p:cNvSpPr>
            <a:spLocks noChangeShapeType="1"/>
          </p:cNvSpPr>
          <p:nvPr/>
        </p:nvSpPr>
        <p:spPr bwMode="auto">
          <a:xfrm flipH="1">
            <a:off x="1238250" y="4208472"/>
            <a:ext cx="249238" cy="930275"/>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8" name="Line 26"/>
          <p:cNvSpPr>
            <a:spLocks noChangeShapeType="1"/>
          </p:cNvSpPr>
          <p:nvPr/>
        </p:nvSpPr>
        <p:spPr bwMode="auto">
          <a:xfrm>
            <a:off x="1639888" y="4232284"/>
            <a:ext cx="15875" cy="884238"/>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8939" name="Rectangle 27"/>
          <p:cNvSpPr>
            <a:spLocks noChangeArrowheads="1"/>
          </p:cNvSpPr>
          <p:nvPr/>
        </p:nvSpPr>
        <p:spPr bwMode="auto">
          <a:xfrm>
            <a:off x="606425" y="5164147"/>
            <a:ext cx="15271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a:cs typeface="+mn-cs"/>
              </a:rPr>
              <a:t>Data Sources</a:t>
            </a:r>
          </a:p>
        </p:txBody>
      </p:sp>
    </p:spTree>
    <p:extLst>
      <p:ext uri="{BB962C8B-B14F-4D97-AF65-F5344CB8AC3E}">
        <p14:creationId xmlns:p14="http://schemas.microsoft.com/office/powerpoint/2010/main" val="9007128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7011" y="106484"/>
            <a:ext cx="7778750" cy="1104900"/>
          </a:xfrm>
        </p:spPr>
        <p:txBody>
          <a:bodyPr/>
          <a:lstStyle/>
          <a:p>
            <a:pPr>
              <a:defRPr/>
            </a:pPr>
            <a:r>
              <a:rPr lang="en-US" dirty="0" smtClean="0">
                <a:cs typeface="+mj-cs"/>
              </a:rPr>
              <a:t>The Data Mining Process</a:t>
            </a:r>
          </a:p>
        </p:txBody>
      </p:sp>
      <p:sp>
        <p:nvSpPr>
          <p:cNvPr id="20483" name="AutoShape 3"/>
          <p:cNvSpPr>
            <a:spLocks noChangeArrowheads="1"/>
          </p:cNvSpPr>
          <p:nvPr/>
        </p:nvSpPr>
        <p:spPr bwMode="auto">
          <a:xfrm>
            <a:off x="2212975" y="2749550"/>
            <a:ext cx="1998663" cy="709613"/>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solidFill>
                  <a:schemeClr val="bg1">
                    <a:lumMod val="50000"/>
                  </a:schemeClr>
                </a:solidFill>
                <a:cs typeface="+mn-cs"/>
              </a:rPr>
              <a:t>Data Preparation</a:t>
            </a:r>
            <a:endParaRPr lang="en-US" dirty="0">
              <a:solidFill>
                <a:schemeClr val="bg1">
                  <a:lumMod val="50000"/>
                </a:schemeClr>
              </a:solidFill>
              <a:cs typeface="+mn-cs"/>
            </a:endParaRPr>
          </a:p>
        </p:txBody>
      </p:sp>
      <p:sp>
        <p:nvSpPr>
          <p:cNvPr id="20484" name="AutoShape 4"/>
          <p:cNvSpPr>
            <a:spLocks noChangeArrowheads="1"/>
          </p:cNvSpPr>
          <p:nvPr/>
        </p:nvSpPr>
        <p:spPr bwMode="auto">
          <a:xfrm>
            <a:off x="4124325" y="1890713"/>
            <a:ext cx="2024063"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000" dirty="0" smtClean="0">
                <a:solidFill>
                  <a:schemeClr val="bg1">
                    <a:lumMod val="50000"/>
                  </a:schemeClr>
                </a:solidFill>
                <a:cs typeface="+mn-cs"/>
              </a:rPr>
              <a:t>Visualization</a:t>
            </a:r>
            <a:r>
              <a:rPr lang="en-US" sz="2000" dirty="0" smtClean="0">
                <a:solidFill>
                  <a:schemeClr val="bg1">
                    <a:lumMod val="50000"/>
                  </a:schemeClr>
                </a:solidFill>
              </a:rPr>
              <a:t> </a:t>
            </a:r>
            <a:endParaRPr lang="en-US" sz="2000" dirty="0">
              <a:solidFill>
                <a:schemeClr val="bg1">
                  <a:lumMod val="50000"/>
                </a:schemeClr>
              </a:solidFill>
            </a:endParaRPr>
          </a:p>
          <a:p>
            <a:pPr algn="ctr">
              <a:defRPr/>
            </a:pPr>
            <a:r>
              <a:rPr lang="en-US" sz="2000" dirty="0" smtClean="0">
                <a:solidFill>
                  <a:schemeClr val="bg1">
                    <a:lumMod val="50000"/>
                  </a:schemeClr>
                </a:solidFill>
                <a:cs typeface="+mn-cs"/>
              </a:rPr>
              <a:t>&amp; Modeling</a:t>
            </a:r>
            <a:endParaRPr lang="en-US" sz="2000" dirty="0">
              <a:solidFill>
                <a:schemeClr val="bg1">
                  <a:lumMod val="50000"/>
                </a:schemeClr>
              </a:solidFill>
              <a:cs typeface="+mn-cs"/>
            </a:endParaRPr>
          </a:p>
        </p:txBody>
      </p:sp>
      <p:sp>
        <p:nvSpPr>
          <p:cNvPr id="20485" name="AutoShape 5"/>
          <p:cNvSpPr>
            <a:spLocks noChangeArrowheads="1"/>
          </p:cNvSpPr>
          <p:nvPr/>
        </p:nvSpPr>
        <p:spPr bwMode="auto">
          <a:xfrm>
            <a:off x="6107113" y="1057275"/>
            <a:ext cx="2009775" cy="73977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solidFill>
                  <a:schemeClr val="bg1">
                    <a:lumMod val="50000"/>
                  </a:schemeClr>
                </a:solidFill>
              </a:rPr>
              <a:t>Evaluation &amp;</a:t>
            </a:r>
            <a:endParaRPr lang="en-US" dirty="0">
              <a:solidFill>
                <a:schemeClr val="bg1">
                  <a:lumMod val="50000"/>
                </a:schemeClr>
              </a:solidFill>
            </a:endParaRPr>
          </a:p>
          <a:p>
            <a:pPr algn="ctr">
              <a:defRPr/>
            </a:pPr>
            <a:r>
              <a:rPr lang="en-US" dirty="0" smtClean="0">
                <a:solidFill>
                  <a:schemeClr val="bg1">
                    <a:lumMod val="50000"/>
                  </a:schemeClr>
                </a:solidFill>
                <a:cs typeface="+mn-cs"/>
              </a:rPr>
              <a:t>Interpretation </a:t>
            </a:r>
            <a:endParaRPr lang="en-US" dirty="0">
              <a:solidFill>
                <a:schemeClr val="bg1">
                  <a:lumMod val="50000"/>
                </a:schemeClr>
              </a:solidFill>
              <a:cs typeface="+mn-cs"/>
            </a:endParaRPr>
          </a:p>
        </p:txBody>
      </p:sp>
      <p:sp>
        <p:nvSpPr>
          <p:cNvPr id="20486" name="AutoShape 6"/>
          <p:cNvSpPr>
            <a:spLocks noChangeArrowheads="1"/>
          </p:cNvSpPr>
          <p:nvPr/>
        </p:nvSpPr>
        <p:spPr bwMode="auto">
          <a:xfrm>
            <a:off x="387350" y="3689350"/>
            <a:ext cx="2082800"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000" b="1" dirty="0">
                <a:solidFill>
                  <a:srgbClr val="0000FF"/>
                </a:solidFill>
                <a:cs typeface="+mn-cs"/>
              </a:rPr>
              <a:t>Data </a:t>
            </a:r>
            <a:r>
              <a:rPr lang="en-US" sz="2000" b="1" dirty="0" smtClean="0">
                <a:solidFill>
                  <a:srgbClr val="0000FF"/>
                </a:solidFill>
                <a:cs typeface="+mn-cs"/>
              </a:rPr>
              <a:t>Consolidation</a:t>
            </a:r>
          </a:p>
          <a:p>
            <a:pPr algn="ctr">
              <a:defRPr/>
            </a:pPr>
            <a:r>
              <a:rPr lang="en-US" sz="2000" b="1" dirty="0" smtClean="0">
                <a:solidFill>
                  <a:srgbClr val="0000FF"/>
                </a:solidFill>
              </a:rPr>
              <a:t>&amp; Warehousing</a:t>
            </a:r>
            <a:endParaRPr lang="en-US" sz="2000" b="1" dirty="0">
              <a:solidFill>
                <a:srgbClr val="0000FF"/>
              </a:solidFill>
            </a:endParaRPr>
          </a:p>
        </p:txBody>
      </p:sp>
      <p:sp>
        <p:nvSpPr>
          <p:cNvPr id="20487" name="Oval 7"/>
          <p:cNvSpPr>
            <a:spLocks noChangeArrowheads="1"/>
          </p:cNvSpPr>
          <p:nvPr/>
        </p:nvSpPr>
        <p:spPr bwMode="auto">
          <a:xfrm>
            <a:off x="544513" y="5470525"/>
            <a:ext cx="604837"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8" name="Oval 8"/>
          <p:cNvSpPr>
            <a:spLocks noChangeArrowheads="1"/>
          </p:cNvSpPr>
          <p:nvPr/>
        </p:nvSpPr>
        <p:spPr bwMode="auto">
          <a:xfrm>
            <a:off x="549275" y="5372100"/>
            <a:ext cx="604838"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9" name="Oval 9"/>
          <p:cNvSpPr>
            <a:spLocks noChangeArrowheads="1"/>
          </p:cNvSpPr>
          <p:nvPr/>
        </p:nvSpPr>
        <p:spPr bwMode="auto">
          <a:xfrm>
            <a:off x="1111250" y="5456238"/>
            <a:ext cx="604838" cy="192087"/>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0" name="Oval 10"/>
          <p:cNvSpPr>
            <a:spLocks noChangeArrowheads="1"/>
          </p:cNvSpPr>
          <p:nvPr/>
        </p:nvSpPr>
        <p:spPr bwMode="auto">
          <a:xfrm>
            <a:off x="1125538" y="5356225"/>
            <a:ext cx="604837" cy="192088"/>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1" name="Oval 11"/>
          <p:cNvSpPr>
            <a:spLocks noChangeArrowheads="1"/>
          </p:cNvSpPr>
          <p:nvPr/>
        </p:nvSpPr>
        <p:spPr bwMode="auto">
          <a:xfrm>
            <a:off x="1166813" y="5749925"/>
            <a:ext cx="604837"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2" name="Oval 12"/>
          <p:cNvSpPr>
            <a:spLocks noChangeArrowheads="1"/>
          </p:cNvSpPr>
          <p:nvPr/>
        </p:nvSpPr>
        <p:spPr bwMode="auto">
          <a:xfrm>
            <a:off x="1158875" y="5661025"/>
            <a:ext cx="604838"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3" name="Line 13"/>
          <p:cNvSpPr>
            <a:spLocks noChangeShapeType="1"/>
          </p:cNvSpPr>
          <p:nvPr/>
        </p:nvSpPr>
        <p:spPr bwMode="auto">
          <a:xfrm>
            <a:off x="2287588" y="4760913"/>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4" name="Line 14"/>
          <p:cNvSpPr>
            <a:spLocks noChangeShapeType="1"/>
          </p:cNvSpPr>
          <p:nvPr/>
        </p:nvSpPr>
        <p:spPr bwMode="auto">
          <a:xfrm>
            <a:off x="3368187" y="4790587"/>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6" name="Line 16"/>
          <p:cNvSpPr>
            <a:spLocks noChangeShapeType="1"/>
          </p:cNvSpPr>
          <p:nvPr/>
        </p:nvSpPr>
        <p:spPr bwMode="auto">
          <a:xfrm>
            <a:off x="4097338" y="3943350"/>
            <a:ext cx="896937"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7" name="Line 17"/>
          <p:cNvSpPr>
            <a:spLocks noChangeShapeType="1"/>
          </p:cNvSpPr>
          <p:nvPr/>
        </p:nvSpPr>
        <p:spPr bwMode="auto">
          <a:xfrm>
            <a:off x="4089400" y="4060825"/>
            <a:ext cx="89693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9" name="Line 19"/>
          <p:cNvSpPr>
            <a:spLocks noChangeShapeType="1"/>
          </p:cNvSpPr>
          <p:nvPr/>
        </p:nvSpPr>
        <p:spPr bwMode="auto">
          <a:xfrm>
            <a:off x="4108450" y="4332288"/>
            <a:ext cx="86201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0" name="Line 20"/>
          <p:cNvSpPr>
            <a:spLocks noChangeShapeType="1"/>
          </p:cNvSpPr>
          <p:nvPr/>
        </p:nvSpPr>
        <p:spPr bwMode="auto">
          <a:xfrm>
            <a:off x="4276725" y="3870325"/>
            <a:ext cx="1588" cy="525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1" name="Line 21"/>
          <p:cNvSpPr>
            <a:spLocks noChangeShapeType="1"/>
          </p:cNvSpPr>
          <p:nvPr/>
        </p:nvSpPr>
        <p:spPr bwMode="auto">
          <a:xfrm>
            <a:off x="4513263" y="3878263"/>
            <a:ext cx="1587"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2" name="Line 22"/>
          <p:cNvSpPr>
            <a:spLocks noChangeShapeType="1"/>
          </p:cNvSpPr>
          <p:nvPr/>
        </p:nvSpPr>
        <p:spPr bwMode="auto">
          <a:xfrm>
            <a:off x="4791075" y="3859213"/>
            <a:ext cx="1588"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3" name="Rectangle 23"/>
          <p:cNvSpPr>
            <a:spLocks noChangeArrowheads="1"/>
          </p:cNvSpPr>
          <p:nvPr/>
        </p:nvSpPr>
        <p:spPr bwMode="auto">
          <a:xfrm>
            <a:off x="5730875" y="3160713"/>
            <a:ext cx="1257300" cy="731837"/>
          </a:xfrm>
          <a:prstGeom prst="rect">
            <a:avLst/>
          </a:prstGeom>
          <a:solidFill>
            <a:schemeClr val="accent1">
              <a:lumMod val="60000"/>
              <a:lumOff val="4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20504" name="Line 24"/>
          <p:cNvSpPr>
            <a:spLocks noChangeShapeType="1"/>
          </p:cNvSpPr>
          <p:nvPr/>
        </p:nvSpPr>
        <p:spPr bwMode="auto">
          <a:xfrm>
            <a:off x="5976938" y="3275013"/>
            <a:ext cx="0" cy="58737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5" name="Line 25"/>
          <p:cNvSpPr>
            <a:spLocks noChangeShapeType="1"/>
          </p:cNvSpPr>
          <p:nvPr/>
        </p:nvSpPr>
        <p:spPr bwMode="auto">
          <a:xfrm flipH="1">
            <a:off x="5830888" y="3829050"/>
            <a:ext cx="1039812" cy="158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6" name="AutoShape 26"/>
          <p:cNvSpPr>
            <a:spLocks noChangeArrowheads="1"/>
          </p:cNvSpPr>
          <p:nvPr/>
        </p:nvSpPr>
        <p:spPr bwMode="auto">
          <a:xfrm>
            <a:off x="6291263" y="33480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7" name="AutoShape 27"/>
          <p:cNvSpPr>
            <a:spLocks noChangeArrowheads="1"/>
          </p:cNvSpPr>
          <p:nvPr/>
        </p:nvSpPr>
        <p:spPr bwMode="auto">
          <a:xfrm>
            <a:off x="6238875" y="3476625"/>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8" name="AutoShape 28"/>
          <p:cNvSpPr>
            <a:spLocks noChangeArrowheads="1"/>
          </p:cNvSpPr>
          <p:nvPr/>
        </p:nvSpPr>
        <p:spPr bwMode="auto">
          <a:xfrm>
            <a:off x="6515100" y="34115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9" name="AutoShape 29"/>
          <p:cNvSpPr>
            <a:spLocks noChangeArrowheads="1"/>
          </p:cNvSpPr>
          <p:nvPr/>
        </p:nvSpPr>
        <p:spPr bwMode="auto">
          <a:xfrm>
            <a:off x="6462713" y="3702050"/>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0" name="Arc 30"/>
          <p:cNvSpPr>
            <a:spLocks/>
          </p:cNvSpPr>
          <p:nvPr/>
        </p:nvSpPr>
        <p:spPr bwMode="auto">
          <a:xfrm>
            <a:off x="5905500" y="3282950"/>
            <a:ext cx="873125" cy="555625"/>
          </a:xfrm>
          <a:custGeom>
            <a:avLst/>
            <a:gdLst>
              <a:gd name="G0" fmla="+- 159 0 0"/>
              <a:gd name="G1" fmla="+- 62 0 0"/>
              <a:gd name="G2" fmla="+- 21600 0 0"/>
              <a:gd name="T0" fmla="*/ 21759 w 21759"/>
              <a:gd name="T1" fmla="*/ 0 h 21662"/>
              <a:gd name="T2" fmla="*/ 0 w 21759"/>
              <a:gd name="T3" fmla="*/ 21661 h 21662"/>
              <a:gd name="T4" fmla="*/ 159 w 21759"/>
              <a:gd name="T5" fmla="*/ 62 h 21662"/>
            </a:gdLst>
            <a:ahLst/>
            <a:cxnLst>
              <a:cxn ang="0">
                <a:pos x="T0" y="T1"/>
              </a:cxn>
              <a:cxn ang="0">
                <a:pos x="T2" y="T3"/>
              </a:cxn>
              <a:cxn ang="0">
                <a:pos x="T4" y="T5"/>
              </a:cxn>
            </a:cxnLst>
            <a:rect l="0" t="0" r="r" b="b"/>
            <a:pathLst>
              <a:path w="21759" h="21662" fill="none" extrusionOk="0">
                <a:moveTo>
                  <a:pt x="21758" y="0"/>
                </a:moveTo>
                <a:cubicBezTo>
                  <a:pt x="21758" y="20"/>
                  <a:pt x="21759" y="41"/>
                  <a:pt x="21759" y="62"/>
                </a:cubicBezTo>
                <a:cubicBezTo>
                  <a:pt x="21759" y="11991"/>
                  <a:pt x="12088" y="21662"/>
                  <a:pt x="159" y="21662"/>
                </a:cubicBezTo>
                <a:cubicBezTo>
                  <a:pt x="105" y="21661"/>
                  <a:pt x="52" y="21661"/>
                  <a:pt x="-1" y="21661"/>
                </a:cubicBezTo>
              </a:path>
              <a:path w="21759" h="21662" stroke="0" extrusionOk="0">
                <a:moveTo>
                  <a:pt x="21758" y="0"/>
                </a:moveTo>
                <a:cubicBezTo>
                  <a:pt x="21758" y="20"/>
                  <a:pt x="21759" y="41"/>
                  <a:pt x="21759" y="62"/>
                </a:cubicBezTo>
                <a:cubicBezTo>
                  <a:pt x="21759" y="11991"/>
                  <a:pt x="12088" y="21662"/>
                  <a:pt x="159" y="21662"/>
                </a:cubicBezTo>
                <a:cubicBezTo>
                  <a:pt x="105" y="21661"/>
                  <a:pt x="52" y="21661"/>
                  <a:pt x="-1" y="21661"/>
                </a:cubicBezTo>
                <a:lnTo>
                  <a:pt x="159" y="62"/>
                </a:lnTo>
                <a:close/>
              </a:path>
            </a:pathLst>
          </a:custGeom>
          <a:noFill/>
          <a:ln w="12700" cap="rnd">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1" name="AutoShape 31"/>
          <p:cNvSpPr>
            <a:spLocks noChangeArrowheads="1"/>
          </p:cNvSpPr>
          <p:nvPr/>
        </p:nvSpPr>
        <p:spPr bwMode="auto">
          <a:xfrm>
            <a:off x="7448550" y="2281238"/>
            <a:ext cx="1370013" cy="650875"/>
          </a:xfrm>
          <a:prstGeom prst="plus">
            <a:avLst>
              <a:gd name="adj" fmla="val 24968"/>
            </a:avLst>
          </a:prstGeom>
          <a:solidFill>
            <a:srgbClr val="FFFF00"/>
          </a:solidFill>
          <a:ln w="12700">
            <a:solidFill>
              <a:schemeClr val="tx2"/>
            </a:solidFill>
            <a:miter lim="800000"/>
            <a:headEnd/>
            <a:tailEnd/>
          </a:ln>
          <a:effectLst/>
          <a:extLst/>
        </p:spPr>
        <p:txBody>
          <a:bodyPr wrap="none" lIns="90488" tIns="44450" rIns="90488" bIns="44450" anchor="ctr"/>
          <a:lstStyle/>
          <a:p>
            <a:pPr algn="ctr">
              <a:defRPr/>
            </a:pPr>
            <a:r>
              <a:rPr lang="en-US" sz="2000">
                <a:solidFill>
                  <a:srgbClr val="414141"/>
                </a:solidFill>
                <a:cs typeface="+mn-cs"/>
              </a:rPr>
              <a:t>Knowledge</a:t>
            </a:r>
          </a:p>
        </p:txBody>
      </p:sp>
      <p:sp>
        <p:nvSpPr>
          <p:cNvPr id="20512" name="Rectangle 32"/>
          <p:cNvSpPr>
            <a:spLocks noChangeArrowheads="1"/>
          </p:cNvSpPr>
          <p:nvPr/>
        </p:nvSpPr>
        <p:spPr bwMode="auto">
          <a:xfrm>
            <a:off x="6051550" y="3252788"/>
            <a:ext cx="90488"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3" name="Rectangle 33"/>
          <p:cNvSpPr>
            <a:spLocks noChangeArrowheads="1"/>
          </p:cNvSpPr>
          <p:nvPr/>
        </p:nvSpPr>
        <p:spPr bwMode="auto">
          <a:xfrm>
            <a:off x="6110288" y="3314700"/>
            <a:ext cx="149542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sz="1400" dirty="0">
                <a:cs typeface="+mn-cs"/>
              </a:rPr>
              <a:t>p(x)=0.02</a:t>
            </a:r>
          </a:p>
        </p:txBody>
      </p:sp>
      <p:sp>
        <p:nvSpPr>
          <p:cNvPr id="20514" name="AutoShape 34"/>
          <p:cNvSpPr>
            <a:spLocks noChangeArrowheads="1"/>
          </p:cNvSpPr>
          <p:nvPr/>
        </p:nvSpPr>
        <p:spPr bwMode="auto">
          <a:xfrm rot="19860000">
            <a:off x="1819275" y="5153025"/>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5" name="AutoShape 35"/>
          <p:cNvSpPr>
            <a:spLocks noChangeArrowheads="1"/>
          </p:cNvSpPr>
          <p:nvPr/>
        </p:nvSpPr>
        <p:spPr bwMode="auto">
          <a:xfrm rot="19860000">
            <a:off x="3459163" y="4333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6" name="AutoShape 36"/>
          <p:cNvSpPr>
            <a:spLocks noChangeArrowheads="1"/>
          </p:cNvSpPr>
          <p:nvPr/>
        </p:nvSpPr>
        <p:spPr bwMode="auto">
          <a:xfrm rot="19860000">
            <a:off x="5199063" y="3571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7" name="AutoShape 37"/>
          <p:cNvSpPr>
            <a:spLocks noChangeArrowheads="1"/>
          </p:cNvSpPr>
          <p:nvPr/>
        </p:nvSpPr>
        <p:spPr bwMode="auto">
          <a:xfrm rot="19860000">
            <a:off x="6985000" y="2806700"/>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8" name="Line 38"/>
          <p:cNvSpPr>
            <a:spLocks noChangeShapeType="1"/>
          </p:cNvSpPr>
          <p:nvPr/>
        </p:nvSpPr>
        <p:spPr bwMode="auto">
          <a:xfrm>
            <a:off x="1422400" y="4441825"/>
            <a:ext cx="496888" cy="769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9" name="Line 39"/>
          <p:cNvSpPr>
            <a:spLocks noChangeShapeType="1"/>
          </p:cNvSpPr>
          <p:nvPr/>
        </p:nvSpPr>
        <p:spPr bwMode="auto">
          <a:xfrm>
            <a:off x="4738688" y="2679700"/>
            <a:ext cx="601662" cy="969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0" name="Line 40"/>
          <p:cNvSpPr>
            <a:spLocks noChangeShapeType="1"/>
          </p:cNvSpPr>
          <p:nvPr/>
        </p:nvSpPr>
        <p:spPr bwMode="auto">
          <a:xfrm>
            <a:off x="2921000" y="3481388"/>
            <a:ext cx="677863"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1" name="Oval 41"/>
          <p:cNvSpPr>
            <a:spLocks noChangeArrowheads="1"/>
          </p:cNvSpPr>
          <p:nvPr/>
        </p:nvSpPr>
        <p:spPr bwMode="auto">
          <a:xfrm>
            <a:off x="2286000" y="4822825"/>
            <a:ext cx="1084263" cy="411163"/>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2" name="Oval 42"/>
          <p:cNvSpPr>
            <a:spLocks noChangeArrowheads="1"/>
          </p:cNvSpPr>
          <p:nvPr/>
        </p:nvSpPr>
        <p:spPr bwMode="auto">
          <a:xfrm>
            <a:off x="2281238" y="4668838"/>
            <a:ext cx="1084262" cy="411162"/>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3" name="Oval 43"/>
          <p:cNvSpPr>
            <a:spLocks noChangeArrowheads="1"/>
          </p:cNvSpPr>
          <p:nvPr/>
        </p:nvSpPr>
        <p:spPr bwMode="auto">
          <a:xfrm>
            <a:off x="2286000" y="4525963"/>
            <a:ext cx="1084263" cy="411162"/>
          </a:xfrm>
          <a:prstGeom prst="ellipse">
            <a:avLst/>
          </a:prstGeom>
          <a:solidFill>
            <a:schemeClr val="accent2">
              <a:lumMod val="75000"/>
            </a:schemeClr>
          </a:solidFill>
          <a:ln w="12700">
            <a:solidFill>
              <a:schemeClr val="tx1"/>
            </a:solidFill>
            <a:round/>
            <a:headEnd/>
            <a:tailEnd/>
          </a:ln>
          <a:effectLst/>
          <a:extLst/>
        </p:spPr>
        <p:txBody>
          <a:bodyPr wrap="none" lIns="90488" tIns="44450" rIns="90488" bIns="44450" anchor="ctr"/>
          <a:lstStyle/>
          <a:p>
            <a:pPr algn="ctr">
              <a:defRPr/>
            </a:pPr>
            <a:r>
              <a:rPr lang="en-US" sz="1600" b="1" i="1" dirty="0">
                <a:solidFill>
                  <a:schemeClr val="bg1"/>
                </a:solidFill>
                <a:cs typeface="+mn-cs"/>
              </a:rPr>
              <a:t>Data</a:t>
            </a:r>
          </a:p>
          <a:p>
            <a:pPr algn="ctr">
              <a:defRPr/>
            </a:pPr>
            <a:r>
              <a:rPr lang="en-US" sz="1600" b="1" i="1" dirty="0">
                <a:solidFill>
                  <a:schemeClr val="bg1"/>
                </a:solidFill>
                <a:cs typeface="+mn-cs"/>
              </a:rPr>
              <a:t>Warehouse</a:t>
            </a:r>
          </a:p>
        </p:txBody>
      </p:sp>
      <p:sp>
        <p:nvSpPr>
          <p:cNvPr id="20524" name="Line 44"/>
          <p:cNvSpPr>
            <a:spLocks noChangeShapeType="1"/>
          </p:cNvSpPr>
          <p:nvPr/>
        </p:nvSpPr>
        <p:spPr bwMode="auto">
          <a:xfrm>
            <a:off x="6510338" y="1835150"/>
            <a:ext cx="609600" cy="1042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5" name="Line 45"/>
          <p:cNvSpPr>
            <a:spLocks noChangeShapeType="1"/>
          </p:cNvSpPr>
          <p:nvPr/>
        </p:nvSpPr>
        <p:spPr bwMode="auto">
          <a:xfrm>
            <a:off x="7280275" y="3228975"/>
            <a:ext cx="6350" cy="2268538"/>
          </a:xfrm>
          <a:prstGeom prst="line">
            <a:avLst/>
          </a:prstGeom>
          <a:noFill/>
          <a:ln w="12700">
            <a:solidFill>
              <a:schemeClr val="tx2"/>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6" name="Line 46"/>
          <p:cNvSpPr>
            <a:spLocks noChangeShapeType="1"/>
          </p:cNvSpPr>
          <p:nvPr/>
        </p:nvSpPr>
        <p:spPr bwMode="auto">
          <a:xfrm flipV="1">
            <a:off x="2054225" y="5454650"/>
            <a:ext cx="5246688" cy="23813"/>
          </a:xfrm>
          <a:prstGeom prst="line">
            <a:avLst/>
          </a:prstGeom>
          <a:noFill/>
          <a:ln w="12700">
            <a:solidFill>
              <a:schemeClr val="tx2"/>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7" name="Line 47"/>
          <p:cNvSpPr>
            <a:spLocks noChangeShapeType="1"/>
          </p:cNvSpPr>
          <p:nvPr/>
        </p:nvSpPr>
        <p:spPr bwMode="auto">
          <a:xfrm flipH="1">
            <a:off x="5448300" y="4017963"/>
            <a:ext cx="26988" cy="1425575"/>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8" name="Rectangle 48"/>
          <p:cNvSpPr>
            <a:spLocks noChangeArrowheads="1"/>
          </p:cNvSpPr>
          <p:nvPr/>
        </p:nvSpPr>
        <p:spPr bwMode="auto">
          <a:xfrm>
            <a:off x="6489700" y="3595688"/>
            <a:ext cx="42863" cy="2555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29" name="Rectangle 49"/>
          <p:cNvSpPr>
            <a:spLocks noChangeArrowheads="1"/>
          </p:cNvSpPr>
          <p:nvPr/>
        </p:nvSpPr>
        <p:spPr bwMode="auto">
          <a:xfrm>
            <a:off x="557213" y="5940425"/>
            <a:ext cx="13938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Data Sources</a:t>
            </a:r>
          </a:p>
        </p:txBody>
      </p:sp>
      <p:sp>
        <p:nvSpPr>
          <p:cNvPr id="20530" name="Rectangle 50"/>
          <p:cNvSpPr>
            <a:spLocks noChangeArrowheads="1"/>
          </p:cNvSpPr>
          <p:nvPr/>
        </p:nvSpPr>
        <p:spPr bwMode="auto">
          <a:xfrm>
            <a:off x="5738813" y="3940175"/>
            <a:ext cx="1209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Patterns &amp; </a:t>
            </a:r>
          </a:p>
          <a:p>
            <a:pPr>
              <a:defRPr/>
            </a:pPr>
            <a:r>
              <a:rPr lang="en-US" sz="1800">
                <a:cs typeface="+mn-cs"/>
              </a:rPr>
              <a:t>Models</a:t>
            </a:r>
          </a:p>
        </p:txBody>
      </p:sp>
      <p:sp>
        <p:nvSpPr>
          <p:cNvPr id="20531" name="Rectangle 51"/>
          <p:cNvSpPr>
            <a:spLocks noChangeArrowheads="1"/>
          </p:cNvSpPr>
          <p:nvPr/>
        </p:nvSpPr>
        <p:spPr bwMode="auto">
          <a:xfrm>
            <a:off x="3890963" y="4492625"/>
            <a:ext cx="1539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Prepared Data </a:t>
            </a:r>
          </a:p>
        </p:txBody>
      </p:sp>
      <p:sp>
        <p:nvSpPr>
          <p:cNvPr id="20532" name="Rectangle 52"/>
          <p:cNvSpPr>
            <a:spLocks noChangeArrowheads="1"/>
          </p:cNvSpPr>
          <p:nvPr/>
        </p:nvSpPr>
        <p:spPr bwMode="auto">
          <a:xfrm>
            <a:off x="2176463" y="5178425"/>
            <a:ext cx="13874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1800" dirty="0">
                <a:cs typeface="+mn-cs"/>
              </a:rPr>
              <a:t>Consolidated</a:t>
            </a:r>
          </a:p>
          <a:p>
            <a:pPr algn="ctr">
              <a:defRPr/>
            </a:pPr>
            <a:r>
              <a:rPr lang="en-US" sz="1800" dirty="0">
                <a:cs typeface="+mn-cs"/>
              </a:rPr>
              <a:t>Data</a:t>
            </a:r>
          </a:p>
        </p:txBody>
      </p:sp>
      <p:sp>
        <p:nvSpPr>
          <p:cNvPr id="20533" name="Line 53"/>
          <p:cNvSpPr>
            <a:spLocks noChangeShapeType="1"/>
          </p:cNvSpPr>
          <p:nvPr/>
        </p:nvSpPr>
        <p:spPr bwMode="auto">
          <a:xfrm flipH="1">
            <a:off x="3657600" y="4624388"/>
            <a:ext cx="23813" cy="811212"/>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54" name="Picture 53"/>
          <p:cNvPicPr>
            <a:picLocks noChangeAspect="1"/>
          </p:cNvPicPr>
          <p:nvPr/>
        </p:nvPicPr>
        <p:blipFill>
          <a:blip r:embed="rId3"/>
          <a:stretch>
            <a:fillRect/>
          </a:stretch>
        </p:blipFill>
        <p:spPr>
          <a:xfrm>
            <a:off x="3865762" y="3624001"/>
            <a:ext cx="1295001" cy="787923"/>
          </a:xfrm>
          <a:prstGeom prst="rect">
            <a:avLst/>
          </a:prstGeom>
        </p:spPr>
      </p:pic>
    </p:spTree>
    <p:extLst>
      <p:ext uri="{BB962C8B-B14F-4D97-AF65-F5344CB8AC3E}">
        <p14:creationId xmlns:p14="http://schemas.microsoft.com/office/powerpoint/2010/main" val="37341082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z="4000" dirty="0" smtClean="0">
                <a:cs typeface="+mj-cs"/>
              </a:rPr>
              <a:t>Data Consolidation &amp; Warehousing</a:t>
            </a:r>
          </a:p>
        </p:txBody>
      </p:sp>
      <p:sp>
        <p:nvSpPr>
          <p:cNvPr id="43011" name="Rectangle 3"/>
          <p:cNvSpPr>
            <a:spLocks noGrp="1" noChangeArrowheads="1"/>
          </p:cNvSpPr>
          <p:nvPr>
            <p:ph type="body" idx="1"/>
          </p:nvPr>
        </p:nvSpPr>
        <p:spPr>
          <a:xfrm>
            <a:off x="704850" y="1985963"/>
            <a:ext cx="7772400" cy="4114800"/>
          </a:xfrm>
        </p:spPr>
        <p:txBody>
          <a:bodyPr/>
          <a:lstStyle/>
          <a:p>
            <a:pPr algn="ctr">
              <a:buFont typeface="Wingdings" charset="0"/>
              <a:buNone/>
              <a:defRPr/>
            </a:pPr>
            <a:r>
              <a:rPr lang="en-US" sz="3600" dirty="0" smtClean="0">
                <a:solidFill>
                  <a:schemeClr val="accent2"/>
                </a:solidFill>
                <a:cs typeface="+mn-cs"/>
              </a:rPr>
              <a:t>Garbage in      Garbage out </a:t>
            </a:r>
            <a:endParaRPr lang="en-US" sz="2800" dirty="0" smtClean="0">
              <a:cs typeface="+mn-cs"/>
            </a:endParaRPr>
          </a:p>
          <a:p>
            <a:pPr>
              <a:defRPr/>
            </a:pPr>
            <a:r>
              <a:rPr lang="en-US" sz="2800" dirty="0" smtClean="0">
                <a:cs typeface="+mn-cs"/>
              </a:rPr>
              <a:t>The quality of results relates directly to quality of the data</a:t>
            </a:r>
            <a:endParaRPr lang="en-US" sz="2800" dirty="0" smtClean="0">
              <a:solidFill>
                <a:schemeClr val="tx2"/>
              </a:solidFill>
              <a:cs typeface="+mn-cs"/>
            </a:endParaRPr>
          </a:p>
          <a:p>
            <a:pPr>
              <a:defRPr/>
            </a:pPr>
            <a:r>
              <a:rPr lang="en-US" sz="2800" dirty="0" smtClean="0">
                <a:cs typeface="+mn-cs"/>
              </a:rPr>
              <a:t>50%-70% of KDD process effort will be spent on data consolidation, cleansing and preprocessing</a:t>
            </a:r>
          </a:p>
          <a:p>
            <a:pPr>
              <a:defRPr/>
            </a:pPr>
            <a:r>
              <a:rPr lang="en-US" sz="2800" dirty="0" smtClean="0">
                <a:cs typeface="+mn-cs"/>
              </a:rPr>
              <a:t>Major justification for a corporate </a:t>
            </a:r>
            <a:r>
              <a:rPr lang="en-US" sz="2800" dirty="0" smtClean="0">
                <a:solidFill>
                  <a:schemeClr val="tx2"/>
                </a:solidFill>
                <a:cs typeface="+mn-cs"/>
              </a:rPr>
              <a:t>Data Warehouse</a:t>
            </a:r>
          </a:p>
        </p:txBody>
      </p:sp>
      <p:sp>
        <p:nvSpPr>
          <p:cNvPr id="43012" name="AutoShape 4"/>
          <p:cNvSpPr>
            <a:spLocks noChangeArrowheads="1"/>
          </p:cNvSpPr>
          <p:nvPr/>
        </p:nvSpPr>
        <p:spPr bwMode="auto">
          <a:xfrm>
            <a:off x="4297363" y="2127250"/>
            <a:ext cx="319087" cy="306388"/>
          </a:xfrm>
          <a:prstGeom prst="rightArrow">
            <a:avLst>
              <a:gd name="adj1" fmla="val 50000"/>
              <a:gd name="adj2" fmla="val 5210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5942875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23"/>
          <p:cNvSpPr>
            <a:spLocks noChangeArrowheads="1"/>
          </p:cNvSpPr>
          <p:nvPr/>
        </p:nvSpPr>
        <p:spPr bwMode="auto">
          <a:xfrm>
            <a:off x="6096000" y="3994150"/>
            <a:ext cx="1981200" cy="806450"/>
          </a:xfrm>
          <a:prstGeom prst="ellipse">
            <a:avLst/>
          </a:prstGeom>
          <a:solidFill>
            <a:srgbClr val="FDC0E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6" name="AutoShape 2"/>
          <p:cNvSpPr>
            <a:spLocks noChangeArrowheads="1"/>
          </p:cNvSpPr>
          <p:nvPr/>
        </p:nvSpPr>
        <p:spPr bwMode="auto">
          <a:xfrm rot="-9960730">
            <a:off x="8001000" y="2971800"/>
            <a:ext cx="923925" cy="1447800"/>
          </a:xfrm>
          <a:prstGeom prst="curvedRightArrow">
            <a:avLst>
              <a:gd name="adj1" fmla="val 31340"/>
              <a:gd name="adj2" fmla="val 62680"/>
              <a:gd name="adj3" fmla="val 33333"/>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07" name="Rectangle 3"/>
          <p:cNvSpPr>
            <a:spLocks noGrp="1" noChangeArrowheads="1"/>
          </p:cNvSpPr>
          <p:nvPr>
            <p:ph type="title"/>
          </p:nvPr>
        </p:nvSpPr>
        <p:spPr/>
        <p:txBody>
          <a:bodyPr/>
          <a:lstStyle/>
          <a:p>
            <a:pPr>
              <a:defRPr/>
            </a:pPr>
            <a:r>
              <a:rPr lang="en-US" sz="4000" smtClean="0">
                <a:cs typeface="+mj-cs"/>
              </a:rPr>
              <a:t>Data Consolidation &amp; Warehousing</a:t>
            </a:r>
          </a:p>
        </p:txBody>
      </p:sp>
      <p:sp>
        <p:nvSpPr>
          <p:cNvPr id="123908" name="Rectangle 4"/>
          <p:cNvSpPr>
            <a:spLocks noGrp="1" noChangeArrowheads="1"/>
          </p:cNvSpPr>
          <p:nvPr>
            <p:ph type="body" idx="1"/>
          </p:nvPr>
        </p:nvSpPr>
        <p:spPr>
          <a:xfrm>
            <a:off x="762000" y="1524000"/>
            <a:ext cx="7772400" cy="933450"/>
          </a:xfrm>
        </p:spPr>
        <p:txBody>
          <a:bodyPr/>
          <a:lstStyle/>
          <a:p>
            <a:pPr algn="ctr">
              <a:lnSpc>
                <a:spcPct val="90000"/>
              </a:lnSpc>
              <a:buFont typeface="Wingdings" charset="0"/>
              <a:buNone/>
              <a:defRPr/>
            </a:pPr>
            <a:r>
              <a:rPr lang="en-US" sz="2800" dirty="0" smtClean="0">
                <a:solidFill>
                  <a:schemeClr val="accent2"/>
                </a:solidFill>
                <a:cs typeface="+mn-cs"/>
              </a:rPr>
              <a:t>From data sources to consolidated data repository</a:t>
            </a:r>
          </a:p>
        </p:txBody>
      </p:sp>
      <p:sp>
        <p:nvSpPr>
          <p:cNvPr id="123909" name="Line 5"/>
          <p:cNvSpPr>
            <a:spLocks noChangeShapeType="1"/>
          </p:cNvSpPr>
          <p:nvPr/>
        </p:nvSpPr>
        <p:spPr bwMode="auto">
          <a:xfrm>
            <a:off x="622300" y="2817813"/>
            <a:ext cx="0" cy="261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0" name="Line 6"/>
          <p:cNvSpPr>
            <a:spLocks noChangeShapeType="1"/>
          </p:cNvSpPr>
          <p:nvPr/>
        </p:nvSpPr>
        <p:spPr bwMode="auto">
          <a:xfrm>
            <a:off x="1722438" y="2867025"/>
            <a:ext cx="0"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1" name="Oval 7"/>
          <p:cNvSpPr>
            <a:spLocks noChangeArrowheads="1"/>
          </p:cNvSpPr>
          <p:nvPr/>
        </p:nvSpPr>
        <p:spPr bwMode="auto">
          <a:xfrm>
            <a:off x="609600" y="2901950"/>
            <a:ext cx="1084263" cy="411163"/>
          </a:xfrm>
          <a:prstGeom prst="ellipse">
            <a:avLst/>
          </a:prstGeom>
          <a:solidFill>
            <a:srgbClr val="FE9B0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2" name="Oval 8"/>
          <p:cNvSpPr>
            <a:spLocks noChangeArrowheads="1"/>
          </p:cNvSpPr>
          <p:nvPr/>
        </p:nvSpPr>
        <p:spPr bwMode="auto">
          <a:xfrm>
            <a:off x="617538" y="2713038"/>
            <a:ext cx="1084262" cy="411162"/>
          </a:xfrm>
          <a:prstGeom prst="ellipse">
            <a:avLst/>
          </a:prstGeom>
          <a:solidFill>
            <a:srgbClr val="FE9B0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3" name="Oval 9"/>
          <p:cNvSpPr>
            <a:spLocks noChangeArrowheads="1"/>
          </p:cNvSpPr>
          <p:nvPr/>
        </p:nvSpPr>
        <p:spPr bwMode="auto">
          <a:xfrm>
            <a:off x="609600" y="2549525"/>
            <a:ext cx="1084263" cy="411163"/>
          </a:xfrm>
          <a:prstGeom prst="ellipse">
            <a:avLst/>
          </a:prstGeom>
          <a:solidFill>
            <a:srgbClr val="FE9B03"/>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1600" dirty="0" smtClean="0">
                <a:cs typeface="+mn-cs"/>
              </a:rPr>
              <a:t>Operational</a:t>
            </a:r>
          </a:p>
          <a:p>
            <a:pPr algn="ctr">
              <a:defRPr/>
            </a:pPr>
            <a:r>
              <a:rPr lang="en-US" sz="1600" dirty="0" smtClean="0">
                <a:solidFill>
                  <a:srgbClr val="000000"/>
                </a:solidFill>
                <a:cs typeface="+mn-cs"/>
              </a:rPr>
              <a:t>DBMS</a:t>
            </a:r>
            <a:endParaRPr lang="en-US" sz="1600" dirty="0">
              <a:solidFill>
                <a:srgbClr val="000000"/>
              </a:solidFill>
              <a:cs typeface="+mn-cs"/>
            </a:endParaRPr>
          </a:p>
        </p:txBody>
      </p:sp>
      <p:sp>
        <p:nvSpPr>
          <p:cNvPr id="123914" name="Line 10"/>
          <p:cNvSpPr>
            <a:spLocks noChangeShapeType="1"/>
          </p:cNvSpPr>
          <p:nvPr/>
        </p:nvSpPr>
        <p:spPr bwMode="auto">
          <a:xfrm>
            <a:off x="625475" y="3803650"/>
            <a:ext cx="0"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5" name="Line 11"/>
          <p:cNvSpPr>
            <a:spLocks noChangeShapeType="1"/>
          </p:cNvSpPr>
          <p:nvPr/>
        </p:nvSpPr>
        <p:spPr bwMode="auto">
          <a:xfrm>
            <a:off x="1725613" y="3852863"/>
            <a:ext cx="0" cy="261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16" name="Oval 12"/>
          <p:cNvSpPr>
            <a:spLocks noChangeArrowheads="1"/>
          </p:cNvSpPr>
          <p:nvPr/>
        </p:nvSpPr>
        <p:spPr bwMode="auto">
          <a:xfrm>
            <a:off x="612775" y="3887788"/>
            <a:ext cx="1084263" cy="411162"/>
          </a:xfrm>
          <a:prstGeom prst="ellipse">
            <a:avLst/>
          </a:prstGeom>
          <a:solidFill>
            <a:srgbClr val="008000"/>
          </a:solidFill>
          <a:ln w="12700">
            <a:solidFill>
              <a:schemeClr val="tx1"/>
            </a:solidFill>
            <a:round/>
            <a:headEnd/>
            <a:tailEnd/>
          </a:ln>
          <a:effectLst/>
          <a:extLst/>
        </p:spPr>
        <p:txBody>
          <a:bodyPr wrap="none" anchor="ctr"/>
          <a:lstStyle/>
          <a:p>
            <a:pPr>
              <a:defRPr/>
            </a:pPr>
            <a:endParaRPr lang="en-US">
              <a:cs typeface="+mn-cs"/>
            </a:endParaRPr>
          </a:p>
        </p:txBody>
      </p:sp>
      <p:sp>
        <p:nvSpPr>
          <p:cNvPr id="123917" name="Oval 13"/>
          <p:cNvSpPr>
            <a:spLocks noChangeArrowheads="1"/>
          </p:cNvSpPr>
          <p:nvPr/>
        </p:nvSpPr>
        <p:spPr bwMode="auto">
          <a:xfrm>
            <a:off x="620713" y="3698875"/>
            <a:ext cx="1084262" cy="411163"/>
          </a:xfrm>
          <a:prstGeom prst="ellipse">
            <a:avLst/>
          </a:prstGeom>
          <a:solidFill>
            <a:srgbClr val="008000"/>
          </a:solidFill>
          <a:ln w="12700">
            <a:solidFill>
              <a:schemeClr val="tx1"/>
            </a:solidFill>
            <a:round/>
            <a:headEnd/>
            <a:tailEnd/>
          </a:ln>
          <a:effectLst/>
          <a:extLst/>
        </p:spPr>
        <p:txBody>
          <a:bodyPr wrap="none" anchor="ctr"/>
          <a:lstStyle/>
          <a:p>
            <a:pPr>
              <a:defRPr/>
            </a:pPr>
            <a:endParaRPr lang="en-US">
              <a:cs typeface="+mn-cs"/>
            </a:endParaRPr>
          </a:p>
        </p:txBody>
      </p:sp>
      <p:sp>
        <p:nvSpPr>
          <p:cNvPr id="123918" name="Oval 14"/>
          <p:cNvSpPr>
            <a:spLocks noChangeArrowheads="1"/>
          </p:cNvSpPr>
          <p:nvPr/>
        </p:nvSpPr>
        <p:spPr bwMode="auto">
          <a:xfrm>
            <a:off x="623888" y="3535363"/>
            <a:ext cx="1084262" cy="411162"/>
          </a:xfrm>
          <a:prstGeom prst="ellipse">
            <a:avLst/>
          </a:prstGeom>
          <a:solidFill>
            <a:srgbClr val="008000"/>
          </a:solidFill>
          <a:ln w="12700">
            <a:solidFill>
              <a:schemeClr val="tx1"/>
            </a:solidFill>
            <a:round/>
            <a:headEnd/>
            <a:tailEnd/>
          </a:ln>
          <a:effectLst/>
          <a:extLst/>
        </p:spPr>
        <p:txBody>
          <a:bodyPr wrap="none" lIns="90488" tIns="44450" rIns="90488" bIns="44450" anchor="ctr"/>
          <a:lstStyle/>
          <a:p>
            <a:pPr algn="ctr">
              <a:defRPr/>
            </a:pPr>
            <a:r>
              <a:rPr lang="en-US" sz="1600">
                <a:solidFill>
                  <a:schemeClr val="bg1"/>
                </a:solidFill>
                <a:cs typeface="+mn-cs"/>
              </a:rPr>
              <a:t>Legacy </a:t>
            </a:r>
          </a:p>
          <a:p>
            <a:pPr algn="ctr">
              <a:defRPr/>
            </a:pPr>
            <a:r>
              <a:rPr lang="en-US" sz="1600">
                <a:solidFill>
                  <a:schemeClr val="bg1"/>
                </a:solidFill>
                <a:cs typeface="+mn-cs"/>
              </a:rPr>
              <a:t>DBMS</a:t>
            </a:r>
          </a:p>
        </p:txBody>
      </p:sp>
      <p:sp>
        <p:nvSpPr>
          <p:cNvPr id="123919" name="Line 15"/>
          <p:cNvSpPr>
            <a:spLocks noChangeShapeType="1"/>
          </p:cNvSpPr>
          <p:nvPr/>
        </p:nvSpPr>
        <p:spPr bwMode="auto">
          <a:xfrm>
            <a:off x="638175" y="4845050"/>
            <a:ext cx="0"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0" name="Line 16"/>
          <p:cNvSpPr>
            <a:spLocks noChangeShapeType="1"/>
          </p:cNvSpPr>
          <p:nvPr/>
        </p:nvSpPr>
        <p:spPr bwMode="auto">
          <a:xfrm>
            <a:off x="1738313" y="4894263"/>
            <a:ext cx="0" cy="261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1" name="Oval 17"/>
          <p:cNvSpPr>
            <a:spLocks noChangeArrowheads="1"/>
          </p:cNvSpPr>
          <p:nvPr/>
        </p:nvSpPr>
        <p:spPr bwMode="auto">
          <a:xfrm>
            <a:off x="625475" y="4929188"/>
            <a:ext cx="1084263" cy="411162"/>
          </a:xfrm>
          <a:prstGeom prst="ellipse">
            <a:avLst/>
          </a:prstGeom>
          <a:solidFill>
            <a:schemeClr val="bg1">
              <a:lumMod val="50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123922" name="Oval 18"/>
          <p:cNvSpPr>
            <a:spLocks noChangeArrowheads="1"/>
          </p:cNvSpPr>
          <p:nvPr/>
        </p:nvSpPr>
        <p:spPr bwMode="auto">
          <a:xfrm>
            <a:off x="633413" y="4740275"/>
            <a:ext cx="1084262" cy="411163"/>
          </a:xfrm>
          <a:prstGeom prst="ellipse">
            <a:avLst/>
          </a:prstGeom>
          <a:solidFill>
            <a:schemeClr val="bg1">
              <a:lumMod val="50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123923" name="Oval 19"/>
          <p:cNvSpPr>
            <a:spLocks noChangeArrowheads="1"/>
          </p:cNvSpPr>
          <p:nvPr/>
        </p:nvSpPr>
        <p:spPr bwMode="auto">
          <a:xfrm>
            <a:off x="625475" y="4576763"/>
            <a:ext cx="1084263" cy="411162"/>
          </a:xfrm>
          <a:prstGeom prst="ellipse">
            <a:avLst/>
          </a:prstGeom>
          <a:solidFill>
            <a:schemeClr val="bg1">
              <a:lumMod val="50000"/>
            </a:schemeClr>
          </a:solidFill>
          <a:ln w="12700">
            <a:solidFill>
              <a:schemeClr val="tx1"/>
            </a:solidFill>
            <a:round/>
            <a:headEnd/>
            <a:tailEnd/>
          </a:ln>
          <a:effectLst/>
          <a:extLst/>
        </p:spPr>
        <p:txBody>
          <a:bodyPr wrap="none" lIns="90488" tIns="44450" rIns="90488" bIns="44450" anchor="ctr"/>
          <a:lstStyle/>
          <a:p>
            <a:pPr algn="ctr">
              <a:defRPr/>
            </a:pPr>
            <a:r>
              <a:rPr lang="en-US" sz="1800" dirty="0">
                <a:solidFill>
                  <a:schemeClr val="bg1"/>
                </a:solidFill>
                <a:cs typeface="+mn-cs"/>
              </a:rPr>
              <a:t>Flat Files</a:t>
            </a:r>
          </a:p>
        </p:txBody>
      </p:sp>
      <p:sp>
        <p:nvSpPr>
          <p:cNvPr id="123924" name="Rectangle 20"/>
          <p:cNvSpPr>
            <a:spLocks noChangeArrowheads="1"/>
          </p:cNvSpPr>
          <p:nvPr/>
        </p:nvSpPr>
        <p:spPr bwMode="auto">
          <a:xfrm>
            <a:off x="2774950" y="3332163"/>
            <a:ext cx="2443163" cy="1443037"/>
          </a:xfrm>
          <a:prstGeom prst="rect">
            <a:avLst/>
          </a:prstGeom>
          <a:gradFill flip="none" rotWithShape="1">
            <a:gsLst>
              <a:gs pos="0">
                <a:schemeClr val="accent1"/>
              </a:gs>
              <a:gs pos="100000">
                <a:srgbClr val="FFFFFF"/>
              </a:gs>
            </a:gsLst>
            <a:lin ang="0" scaled="1"/>
            <a:tileRect/>
          </a:gradFill>
          <a:ln w="12700">
            <a:solidFill>
              <a:schemeClr val="tx1"/>
            </a:solidFill>
            <a:miter lim="800000"/>
            <a:headEnd/>
            <a:tailEnd/>
          </a:ln>
          <a:effectLst/>
          <a:extLst/>
        </p:spPr>
        <p:txBody>
          <a:bodyPr wrap="none" lIns="138112" tIns="69850" rIns="138112" bIns="69850" anchor="ctr"/>
          <a:lstStyle/>
          <a:p>
            <a:pPr algn="ctr" defTabSz="2057400">
              <a:defRPr/>
            </a:pPr>
            <a:r>
              <a:rPr lang="en-US" sz="2700" dirty="0">
                <a:cs typeface="+mn-cs"/>
              </a:rPr>
              <a:t>Data</a:t>
            </a:r>
          </a:p>
          <a:p>
            <a:pPr algn="ctr" defTabSz="2057400">
              <a:defRPr/>
            </a:pPr>
            <a:r>
              <a:rPr lang="en-US" sz="2700" dirty="0" smtClean="0">
                <a:cs typeface="+mn-cs"/>
              </a:rPr>
              <a:t>Warehousing</a:t>
            </a:r>
            <a:endParaRPr lang="en-US" sz="2700" dirty="0">
              <a:cs typeface="+mn-cs"/>
            </a:endParaRPr>
          </a:p>
        </p:txBody>
      </p:sp>
      <p:sp>
        <p:nvSpPr>
          <p:cNvPr id="123925" name="Line 21"/>
          <p:cNvSpPr>
            <a:spLocks noChangeShapeType="1"/>
          </p:cNvSpPr>
          <p:nvPr/>
        </p:nvSpPr>
        <p:spPr bwMode="auto">
          <a:xfrm>
            <a:off x="6524625" y="3733800"/>
            <a:ext cx="0"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6" name="Line 22"/>
          <p:cNvSpPr>
            <a:spLocks noChangeShapeType="1"/>
          </p:cNvSpPr>
          <p:nvPr/>
        </p:nvSpPr>
        <p:spPr bwMode="auto">
          <a:xfrm>
            <a:off x="7624763" y="3783013"/>
            <a:ext cx="0"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7" name="Oval 23"/>
          <p:cNvSpPr>
            <a:spLocks noChangeArrowheads="1"/>
          </p:cNvSpPr>
          <p:nvPr/>
        </p:nvSpPr>
        <p:spPr bwMode="auto">
          <a:xfrm>
            <a:off x="6096000" y="3765550"/>
            <a:ext cx="1981200" cy="806450"/>
          </a:xfrm>
          <a:prstGeom prst="ellipse">
            <a:avLst/>
          </a:prstGeom>
          <a:solidFill>
            <a:srgbClr val="FDC0E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8" name="Oval 24"/>
          <p:cNvSpPr>
            <a:spLocks noChangeArrowheads="1"/>
          </p:cNvSpPr>
          <p:nvPr/>
        </p:nvSpPr>
        <p:spPr bwMode="auto">
          <a:xfrm>
            <a:off x="6135688" y="3576638"/>
            <a:ext cx="1852612" cy="708025"/>
          </a:xfrm>
          <a:prstGeom prst="ellipse">
            <a:avLst/>
          </a:prstGeom>
          <a:solidFill>
            <a:srgbClr val="FDC0E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29" name="Oval 25"/>
          <p:cNvSpPr>
            <a:spLocks noChangeArrowheads="1"/>
          </p:cNvSpPr>
          <p:nvPr/>
        </p:nvSpPr>
        <p:spPr bwMode="auto">
          <a:xfrm>
            <a:off x="6096000" y="3581400"/>
            <a:ext cx="1981200" cy="784225"/>
          </a:xfrm>
          <a:prstGeom prst="ellipse">
            <a:avLst/>
          </a:prstGeom>
          <a:solidFill>
            <a:srgbClr val="FDC0E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57162" tIns="77788" rIns="157162" bIns="77788" anchor="ctr"/>
          <a:lstStyle/>
          <a:p>
            <a:pPr algn="ctr" defTabSz="2641600">
              <a:defRPr/>
            </a:pPr>
            <a:r>
              <a:rPr lang="en-US" sz="2500" b="1" dirty="0">
                <a:cs typeface="+mn-cs"/>
              </a:rPr>
              <a:t>Warehouse</a:t>
            </a:r>
          </a:p>
          <a:p>
            <a:pPr algn="ctr" defTabSz="2641600">
              <a:defRPr/>
            </a:pPr>
            <a:r>
              <a:rPr lang="en-US" sz="2500" b="1" dirty="0">
                <a:cs typeface="+mn-cs"/>
              </a:rPr>
              <a:t>or </a:t>
            </a:r>
            <a:r>
              <a:rPr lang="en-US" sz="2500" b="1" dirty="0" err="1">
                <a:cs typeface="+mn-cs"/>
              </a:rPr>
              <a:t>Datamart</a:t>
            </a:r>
            <a:endParaRPr lang="en-US" sz="2600" dirty="0">
              <a:cs typeface="+mn-cs"/>
            </a:endParaRPr>
          </a:p>
        </p:txBody>
      </p:sp>
      <p:sp>
        <p:nvSpPr>
          <p:cNvPr id="123930" name="Line 26"/>
          <p:cNvSpPr>
            <a:spLocks noChangeShapeType="1"/>
          </p:cNvSpPr>
          <p:nvPr/>
        </p:nvSpPr>
        <p:spPr bwMode="auto">
          <a:xfrm flipH="1" flipV="1">
            <a:off x="1857375" y="3240088"/>
            <a:ext cx="788988" cy="423862"/>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1" name="Line 27"/>
          <p:cNvSpPr>
            <a:spLocks noChangeShapeType="1"/>
          </p:cNvSpPr>
          <p:nvPr/>
        </p:nvSpPr>
        <p:spPr bwMode="auto">
          <a:xfrm flipH="1">
            <a:off x="1903413" y="3973513"/>
            <a:ext cx="720725" cy="101600"/>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2" name="Line 28"/>
          <p:cNvSpPr>
            <a:spLocks noChangeShapeType="1"/>
          </p:cNvSpPr>
          <p:nvPr/>
        </p:nvSpPr>
        <p:spPr bwMode="auto">
          <a:xfrm flipH="1">
            <a:off x="1835150" y="4303713"/>
            <a:ext cx="833438" cy="777875"/>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3" name="Line 29"/>
          <p:cNvSpPr>
            <a:spLocks noChangeShapeType="1"/>
          </p:cNvSpPr>
          <p:nvPr/>
        </p:nvSpPr>
        <p:spPr bwMode="auto">
          <a:xfrm flipH="1">
            <a:off x="5303838" y="4002088"/>
            <a:ext cx="722312" cy="0"/>
          </a:xfrm>
          <a:prstGeom prst="line">
            <a:avLst/>
          </a:prstGeom>
          <a:noFill/>
          <a:ln w="254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4" name="Line 30"/>
          <p:cNvSpPr>
            <a:spLocks noChangeShapeType="1"/>
          </p:cNvSpPr>
          <p:nvPr/>
        </p:nvSpPr>
        <p:spPr bwMode="auto">
          <a:xfrm>
            <a:off x="649288" y="5746750"/>
            <a:ext cx="0" cy="261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5" name="Line 31"/>
          <p:cNvSpPr>
            <a:spLocks noChangeShapeType="1"/>
          </p:cNvSpPr>
          <p:nvPr/>
        </p:nvSpPr>
        <p:spPr bwMode="auto">
          <a:xfrm>
            <a:off x="1749425" y="5795963"/>
            <a:ext cx="0" cy="261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6" name="Oval 32"/>
          <p:cNvSpPr>
            <a:spLocks noChangeArrowheads="1"/>
          </p:cNvSpPr>
          <p:nvPr/>
        </p:nvSpPr>
        <p:spPr bwMode="auto">
          <a:xfrm>
            <a:off x="636588" y="5830888"/>
            <a:ext cx="1084262" cy="411162"/>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7" name="Oval 33"/>
          <p:cNvSpPr>
            <a:spLocks noChangeArrowheads="1"/>
          </p:cNvSpPr>
          <p:nvPr/>
        </p:nvSpPr>
        <p:spPr bwMode="auto">
          <a:xfrm>
            <a:off x="644525" y="5641975"/>
            <a:ext cx="1084263" cy="411163"/>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38" name="Oval 34"/>
          <p:cNvSpPr>
            <a:spLocks noChangeArrowheads="1"/>
          </p:cNvSpPr>
          <p:nvPr/>
        </p:nvSpPr>
        <p:spPr bwMode="auto">
          <a:xfrm>
            <a:off x="636588" y="5478463"/>
            <a:ext cx="1084262" cy="411162"/>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000">
                <a:solidFill>
                  <a:schemeClr val="bg1"/>
                </a:solidFill>
                <a:cs typeface="+mn-cs"/>
              </a:rPr>
              <a:t>External</a:t>
            </a:r>
          </a:p>
        </p:txBody>
      </p:sp>
      <p:sp>
        <p:nvSpPr>
          <p:cNvPr id="123939" name="Line 35"/>
          <p:cNvSpPr>
            <a:spLocks noChangeShapeType="1"/>
          </p:cNvSpPr>
          <p:nvPr/>
        </p:nvSpPr>
        <p:spPr bwMode="auto">
          <a:xfrm flipH="1">
            <a:off x="1851025" y="4589463"/>
            <a:ext cx="841375" cy="1135062"/>
          </a:xfrm>
          <a:prstGeom prst="line">
            <a:avLst/>
          </a:prstGeom>
          <a:noFill/>
          <a:ln w="127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940" name="Text Box 36"/>
          <p:cNvSpPr txBox="1">
            <a:spLocks noChangeArrowheads="1"/>
          </p:cNvSpPr>
          <p:nvPr/>
        </p:nvSpPr>
        <p:spPr bwMode="auto">
          <a:xfrm>
            <a:off x="6328507" y="2182813"/>
            <a:ext cx="21177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chemeClr val="tx2"/>
                </a:solidFill>
                <a:cs typeface="+mn-cs"/>
              </a:rPr>
              <a:t>Analysis and </a:t>
            </a:r>
          </a:p>
          <a:p>
            <a:pPr>
              <a:defRPr/>
            </a:pPr>
            <a:r>
              <a:rPr lang="en-US" sz="2800" dirty="0">
                <a:solidFill>
                  <a:schemeClr val="tx2"/>
                </a:solidFill>
                <a:cs typeface="+mn-cs"/>
              </a:rPr>
              <a:t>Info Sharing</a:t>
            </a:r>
            <a:endParaRPr lang="en-US" dirty="0">
              <a:cs typeface="+mn-cs"/>
            </a:endParaRPr>
          </a:p>
        </p:txBody>
      </p:sp>
      <p:sp>
        <p:nvSpPr>
          <p:cNvPr id="123941" name="Text Box 37"/>
          <p:cNvSpPr txBox="1">
            <a:spLocks noChangeArrowheads="1"/>
          </p:cNvSpPr>
          <p:nvPr/>
        </p:nvSpPr>
        <p:spPr bwMode="auto">
          <a:xfrm>
            <a:off x="2023245" y="2776022"/>
            <a:ext cx="4083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smtClean="0"/>
              <a:t>ETL = Extraction, Transformation, Loading </a:t>
            </a:r>
            <a:endParaRPr lang="en-US" sz="2800" dirty="0"/>
          </a:p>
        </p:txBody>
      </p:sp>
      <p:sp>
        <p:nvSpPr>
          <p:cNvPr id="123942" name="Text Box 38"/>
          <p:cNvSpPr txBox="1">
            <a:spLocks noChangeArrowheads="1"/>
          </p:cNvSpPr>
          <p:nvPr/>
        </p:nvSpPr>
        <p:spPr bwMode="auto">
          <a:xfrm>
            <a:off x="3300046" y="4929188"/>
            <a:ext cx="15953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i="1" dirty="0" smtClean="0">
                <a:cs typeface="+mn-cs"/>
              </a:rPr>
              <a:t>Metadata flow</a:t>
            </a:r>
            <a:endParaRPr lang="en-US" sz="2000" dirty="0">
              <a:cs typeface="+mn-cs"/>
            </a:endParaRPr>
          </a:p>
          <a:p>
            <a:pPr>
              <a:defRPr/>
            </a:pPr>
            <a:endParaRPr lang="en-US" dirty="0">
              <a:solidFill>
                <a:srgbClr val="FDC0E5"/>
              </a:solidFill>
              <a:cs typeface="+mn-cs"/>
            </a:endParaRPr>
          </a:p>
        </p:txBody>
      </p:sp>
    </p:spTree>
    <p:extLst>
      <p:ext uri="{BB962C8B-B14F-4D97-AF65-F5344CB8AC3E}">
        <p14:creationId xmlns:p14="http://schemas.microsoft.com/office/powerpoint/2010/main" val="270349810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defRPr/>
            </a:pPr>
            <a:r>
              <a:rPr lang="en-US" smtClean="0">
                <a:cs typeface="+mj-cs"/>
              </a:rPr>
              <a:t>Data Consolidation –The Process</a:t>
            </a:r>
            <a:endParaRPr lang="en-US" smtClean="0">
              <a:solidFill>
                <a:schemeClr val="tx1"/>
              </a:solidFill>
              <a:cs typeface="+mj-cs"/>
            </a:endParaRPr>
          </a:p>
        </p:txBody>
      </p:sp>
      <p:sp>
        <p:nvSpPr>
          <p:cNvPr id="131075" name="Rectangle 3"/>
          <p:cNvSpPr>
            <a:spLocks noGrp="1" noChangeArrowheads="1"/>
          </p:cNvSpPr>
          <p:nvPr>
            <p:ph type="body" idx="1"/>
          </p:nvPr>
        </p:nvSpPr>
        <p:spPr>
          <a:xfrm>
            <a:off x="838200" y="1447800"/>
            <a:ext cx="8001000" cy="4114800"/>
          </a:xfrm>
        </p:spPr>
        <p:txBody>
          <a:bodyPr>
            <a:normAutofit fontScale="85000" lnSpcReduction="20000"/>
          </a:bodyPr>
          <a:lstStyle/>
          <a:p>
            <a:pPr>
              <a:lnSpc>
                <a:spcPct val="90000"/>
              </a:lnSpc>
              <a:defRPr/>
            </a:pPr>
            <a:r>
              <a:rPr lang="en-US" dirty="0" smtClean="0">
                <a:cs typeface="+mn-cs"/>
              </a:rPr>
              <a:t>Collect &amp; Consolidate</a:t>
            </a:r>
          </a:p>
          <a:p>
            <a:pPr lvl="1">
              <a:lnSpc>
                <a:spcPct val="90000"/>
              </a:lnSpc>
              <a:defRPr/>
            </a:pPr>
            <a:r>
              <a:rPr lang="en-US" sz="2400" dirty="0" smtClean="0"/>
              <a:t>Define requirements - Generate data model </a:t>
            </a:r>
          </a:p>
          <a:p>
            <a:pPr lvl="1">
              <a:lnSpc>
                <a:spcPct val="90000"/>
              </a:lnSpc>
              <a:defRPr/>
            </a:pPr>
            <a:r>
              <a:rPr lang="en-US" sz="2400" dirty="0" smtClean="0"/>
              <a:t>Identify authoritative sources (internal/external)</a:t>
            </a:r>
          </a:p>
          <a:p>
            <a:pPr lvl="1">
              <a:lnSpc>
                <a:spcPct val="90000"/>
              </a:lnSpc>
              <a:defRPr/>
            </a:pPr>
            <a:r>
              <a:rPr lang="en-US" sz="2400" dirty="0" smtClean="0"/>
              <a:t>Extract required data (Prism, Passport, </a:t>
            </a:r>
            <a:r>
              <a:rPr lang="en-US" sz="2400" dirty="0" err="1" smtClean="0"/>
              <a:t>InfoPump</a:t>
            </a:r>
            <a:r>
              <a:rPr lang="en-US" sz="2400" dirty="0" smtClean="0"/>
              <a:t>)</a:t>
            </a:r>
          </a:p>
          <a:p>
            <a:pPr lvl="1">
              <a:lnSpc>
                <a:spcPct val="90000"/>
              </a:lnSpc>
              <a:defRPr/>
            </a:pPr>
            <a:r>
              <a:rPr lang="en-US" sz="2400" dirty="0" smtClean="0"/>
              <a:t>Integrate into working database (ODS)</a:t>
            </a:r>
          </a:p>
          <a:p>
            <a:pPr lvl="1">
              <a:lnSpc>
                <a:spcPct val="90000"/>
              </a:lnSpc>
              <a:defRPr/>
            </a:pPr>
            <a:r>
              <a:rPr lang="en-US" sz="2400" dirty="0" smtClean="0"/>
              <a:t>Generate meta-data = data about the data</a:t>
            </a:r>
          </a:p>
          <a:p>
            <a:pPr>
              <a:lnSpc>
                <a:spcPct val="90000"/>
              </a:lnSpc>
              <a:defRPr/>
            </a:pPr>
            <a:r>
              <a:rPr lang="en-US" dirty="0" smtClean="0">
                <a:cs typeface="+mn-cs"/>
              </a:rPr>
              <a:t>Clean </a:t>
            </a:r>
            <a:r>
              <a:rPr lang="en-US" sz="2800" dirty="0" smtClean="0">
                <a:cs typeface="+mn-cs"/>
              </a:rPr>
              <a:t>- M</a:t>
            </a:r>
            <a:r>
              <a:rPr lang="en-US" sz="2400" dirty="0" smtClean="0">
                <a:cs typeface="+mn-cs"/>
              </a:rPr>
              <a:t>easure data quality at the source</a:t>
            </a:r>
          </a:p>
          <a:p>
            <a:pPr lvl="1">
              <a:lnSpc>
                <a:spcPct val="90000"/>
              </a:lnSpc>
              <a:defRPr/>
            </a:pPr>
            <a:r>
              <a:rPr lang="en-US" sz="2400" dirty="0" smtClean="0">
                <a:solidFill>
                  <a:schemeClr val="accent1"/>
                </a:solidFill>
              </a:rPr>
              <a:t>Completeness  -  Accuracy  -  Integrity </a:t>
            </a:r>
            <a:r>
              <a:rPr lang="en-US" sz="2400" dirty="0" smtClean="0"/>
              <a:t> (</a:t>
            </a:r>
            <a:r>
              <a:rPr lang="en-US" sz="2400" dirty="0" err="1" smtClean="0"/>
              <a:t>Vality</a:t>
            </a:r>
            <a:r>
              <a:rPr lang="en-US" sz="2400" dirty="0" smtClean="0"/>
              <a:t>)</a:t>
            </a:r>
          </a:p>
          <a:p>
            <a:pPr lvl="1">
              <a:lnSpc>
                <a:spcPct val="90000"/>
              </a:lnSpc>
              <a:defRPr/>
            </a:pPr>
            <a:r>
              <a:rPr lang="en-US" sz="2400" dirty="0" smtClean="0"/>
              <a:t>Load only clean data into warehouse </a:t>
            </a:r>
          </a:p>
          <a:p>
            <a:pPr lvl="1">
              <a:lnSpc>
                <a:spcPct val="90000"/>
              </a:lnSpc>
              <a:defRPr/>
            </a:pPr>
            <a:r>
              <a:rPr lang="en-US" sz="2400" dirty="0" smtClean="0"/>
              <a:t>Schedule periodic source checking/cleansing</a:t>
            </a:r>
          </a:p>
          <a:p>
            <a:pPr lvl="1">
              <a:lnSpc>
                <a:spcPct val="90000"/>
              </a:lnSpc>
              <a:defRPr/>
            </a:pPr>
            <a:endParaRPr lang="en-US" sz="2400" dirty="0"/>
          </a:p>
          <a:p>
            <a:pPr lvl="1">
              <a:lnSpc>
                <a:spcPct val="90000"/>
              </a:lnSpc>
              <a:defRPr/>
            </a:pPr>
            <a:r>
              <a:rPr lang="en-US" sz="2400" dirty="0" smtClean="0"/>
              <a:t>Extract </a:t>
            </a:r>
            <a:r>
              <a:rPr lang="en-US" sz="2400" dirty="0"/>
              <a:t>data from outside sources</a:t>
            </a:r>
          </a:p>
          <a:p>
            <a:pPr lvl="1">
              <a:lnSpc>
                <a:spcPct val="90000"/>
              </a:lnSpc>
              <a:defRPr/>
            </a:pPr>
            <a:r>
              <a:rPr lang="en-US" sz="2400" dirty="0" smtClean="0"/>
              <a:t>Transform data to </a:t>
            </a:r>
            <a:r>
              <a:rPr lang="en-US" sz="2400" dirty="0"/>
              <a:t>fit operational needs, </a:t>
            </a:r>
            <a:r>
              <a:rPr lang="en-US" sz="2400" dirty="0" smtClean="0"/>
              <a:t>validate for quality</a:t>
            </a:r>
            <a:endParaRPr lang="en-US" sz="2400" dirty="0"/>
          </a:p>
          <a:p>
            <a:pPr lvl="1">
              <a:lnSpc>
                <a:spcPct val="90000"/>
              </a:lnSpc>
              <a:defRPr/>
            </a:pPr>
            <a:r>
              <a:rPr lang="en-US" sz="2400" dirty="0" smtClean="0"/>
              <a:t>Loads data </a:t>
            </a:r>
            <a:r>
              <a:rPr lang="en-US" sz="2400" dirty="0"/>
              <a:t>into the </a:t>
            </a:r>
            <a:r>
              <a:rPr lang="en-US" sz="2400" dirty="0" smtClean="0"/>
              <a:t>target data warehouse or data mart</a:t>
            </a:r>
            <a:endParaRPr lang="en-US" sz="2400" dirty="0"/>
          </a:p>
          <a:p>
            <a:pPr lvl="1">
              <a:lnSpc>
                <a:spcPct val="90000"/>
              </a:lnSpc>
              <a:defRPr/>
            </a:pPr>
            <a:endParaRPr lang="en-US" sz="2400" dirty="0" smtClean="0"/>
          </a:p>
        </p:txBody>
      </p:sp>
    </p:spTree>
    <p:extLst>
      <p:ext uri="{BB962C8B-B14F-4D97-AF65-F5344CB8AC3E}">
        <p14:creationId xmlns:p14="http://schemas.microsoft.com/office/powerpoint/2010/main" val="30888852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defRPr/>
            </a:pPr>
            <a:r>
              <a:rPr lang="en-US" sz="4000" dirty="0" smtClean="0">
                <a:cs typeface="+mj-cs"/>
              </a:rPr>
              <a:t>Data Warehouse</a:t>
            </a:r>
          </a:p>
        </p:txBody>
      </p:sp>
      <p:sp>
        <p:nvSpPr>
          <p:cNvPr id="147459" name="Rectangle 3"/>
          <p:cNvSpPr>
            <a:spLocks noGrp="1" noChangeArrowheads="1"/>
          </p:cNvSpPr>
          <p:nvPr>
            <p:ph type="body" idx="1"/>
          </p:nvPr>
        </p:nvSpPr>
        <p:spPr>
          <a:xfrm>
            <a:off x="533400" y="1600200"/>
            <a:ext cx="8305800" cy="4343400"/>
          </a:xfrm>
        </p:spPr>
        <p:txBody>
          <a:bodyPr>
            <a:normAutofit/>
          </a:bodyPr>
          <a:lstStyle/>
          <a:p>
            <a:pPr>
              <a:defRPr/>
            </a:pPr>
            <a:r>
              <a:rPr lang="en-US" sz="2800" dirty="0" smtClean="0">
                <a:cs typeface="+mn-cs"/>
              </a:rPr>
              <a:t>A clean, consistent and reliable source of organizational data</a:t>
            </a:r>
          </a:p>
          <a:p>
            <a:pPr>
              <a:defRPr/>
            </a:pPr>
            <a:r>
              <a:rPr lang="en-US" sz="2800" dirty="0" smtClean="0">
                <a:cs typeface="+mn-cs"/>
              </a:rPr>
              <a:t>Data Warehouse differs from an Operational DB:</a:t>
            </a:r>
          </a:p>
          <a:p>
            <a:pPr lvl="1">
              <a:defRPr/>
            </a:pPr>
            <a:r>
              <a:rPr lang="en-US" sz="2400" dirty="0" smtClean="0">
                <a:cs typeface="+mn-cs"/>
              </a:rPr>
              <a:t>subject oriented (products, customers)</a:t>
            </a:r>
          </a:p>
          <a:p>
            <a:pPr lvl="1">
              <a:defRPr/>
            </a:pPr>
            <a:r>
              <a:rPr lang="en-US" sz="2400" dirty="0" smtClean="0">
                <a:cs typeface="+mn-cs"/>
              </a:rPr>
              <a:t>integrate data from operational DB</a:t>
            </a:r>
          </a:p>
          <a:p>
            <a:pPr lvl="1">
              <a:defRPr/>
            </a:pPr>
            <a:r>
              <a:rPr lang="en-US" sz="2400" dirty="0" smtClean="0">
                <a:cs typeface="+mn-cs"/>
              </a:rPr>
              <a:t>summaries and histories that remain stable</a:t>
            </a:r>
          </a:p>
          <a:p>
            <a:pPr>
              <a:defRPr/>
            </a:pPr>
            <a:r>
              <a:rPr lang="en-US" sz="2800" dirty="0" smtClean="0">
                <a:cs typeface="+mn-cs"/>
              </a:rPr>
              <a:t>A departmental DW is referred to as a </a:t>
            </a:r>
            <a:r>
              <a:rPr lang="en-US" sz="2800" dirty="0" smtClean="0">
                <a:solidFill>
                  <a:schemeClr val="tx2"/>
                </a:solidFill>
                <a:cs typeface="+mn-cs"/>
              </a:rPr>
              <a:t>Data Mart</a:t>
            </a:r>
          </a:p>
          <a:p>
            <a:pPr lvl="1">
              <a:defRPr/>
            </a:pPr>
            <a:r>
              <a:rPr lang="en-US" sz="2400" dirty="0" smtClean="0"/>
              <a:t>Focus is on local, specific needs</a:t>
            </a:r>
          </a:p>
          <a:p>
            <a:pPr lvl="1">
              <a:defRPr/>
            </a:pPr>
            <a:r>
              <a:rPr lang="en-US" sz="2400" dirty="0" smtClean="0"/>
              <a:t>More common than corporate wide data warehouses</a:t>
            </a:r>
          </a:p>
          <a:p>
            <a:pPr algn="ctr">
              <a:buFont typeface="Wingdings" charset="0"/>
              <a:buNone/>
              <a:defRPr/>
            </a:pPr>
            <a:endParaRPr lang="en-US" sz="2800" dirty="0" smtClean="0">
              <a:cs typeface="+mn-cs"/>
            </a:endParaRPr>
          </a:p>
        </p:txBody>
      </p:sp>
    </p:spTree>
    <p:extLst>
      <p:ext uri="{BB962C8B-B14F-4D97-AF65-F5344CB8AC3E}">
        <p14:creationId xmlns:p14="http://schemas.microsoft.com/office/powerpoint/2010/main" val="78733928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sz="4000" dirty="0" smtClean="0">
                <a:cs typeface="+mj-cs"/>
              </a:rPr>
              <a:t>Data Warehousing</a:t>
            </a:r>
          </a:p>
        </p:txBody>
      </p:sp>
      <p:sp>
        <p:nvSpPr>
          <p:cNvPr id="124931" name="Rectangle 3"/>
          <p:cNvSpPr>
            <a:spLocks noGrp="1" noChangeArrowheads="1"/>
          </p:cNvSpPr>
          <p:nvPr>
            <p:ph type="body" idx="1"/>
          </p:nvPr>
        </p:nvSpPr>
        <p:spPr>
          <a:xfrm>
            <a:off x="799612" y="1672004"/>
            <a:ext cx="7611696" cy="3716460"/>
          </a:xfrm>
        </p:spPr>
        <p:txBody>
          <a:bodyPr>
            <a:normAutofit fontScale="85000" lnSpcReduction="10000"/>
          </a:bodyPr>
          <a:lstStyle/>
          <a:p>
            <a:pPr>
              <a:lnSpc>
                <a:spcPct val="90000"/>
              </a:lnSpc>
              <a:buFont typeface="Wingdings" charset="0"/>
              <a:buNone/>
              <a:defRPr/>
            </a:pPr>
            <a:r>
              <a:rPr lang="en-US" sz="3300" b="1" dirty="0" smtClean="0">
                <a:cs typeface="+mn-cs"/>
              </a:rPr>
              <a:t>Definition:  </a:t>
            </a:r>
            <a:r>
              <a:rPr lang="en-US" sz="3300" dirty="0" smtClean="0">
                <a:cs typeface="+mn-cs"/>
              </a:rPr>
              <a:t>The strategic collection, cleansing, and consolidation of organizational data to meet operational, analytical, and communication needs.</a:t>
            </a:r>
          </a:p>
          <a:p>
            <a:pPr>
              <a:lnSpc>
                <a:spcPct val="90000"/>
              </a:lnSpc>
              <a:buFont typeface="Wingdings" charset="0"/>
              <a:buNone/>
              <a:defRPr/>
            </a:pPr>
            <a:endParaRPr lang="en-US" sz="3300" dirty="0" smtClean="0">
              <a:cs typeface="+mn-cs"/>
            </a:endParaRPr>
          </a:p>
          <a:p>
            <a:pPr>
              <a:lnSpc>
                <a:spcPct val="90000"/>
              </a:lnSpc>
              <a:defRPr/>
            </a:pPr>
            <a:r>
              <a:rPr lang="en-US" sz="3300" dirty="0" smtClean="0">
                <a:cs typeface="+mn-cs"/>
              </a:rPr>
              <a:t>75% of early DW projects were not completed</a:t>
            </a:r>
          </a:p>
          <a:p>
            <a:pPr>
              <a:lnSpc>
                <a:spcPct val="90000"/>
              </a:lnSpc>
              <a:defRPr/>
            </a:pPr>
            <a:r>
              <a:rPr lang="en-US" sz="3300" dirty="0" smtClean="0">
                <a:cs typeface="+mn-cs"/>
              </a:rPr>
              <a:t>Data warehousing is not a project</a:t>
            </a:r>
          </a:p>
          <a:p>
            <a:pPr>
              <a:lnSpc>
                <a:spcPct val="90000"/>
              </a:lnSpc>
              <a:defRPr/>
            </a:pPr>
            <a:r>
              <a:rPr lang="en-US" sz="3300" dirty="0" smtClean="0">
                <a:cs typeface="+mn-cs"/>
              </a:rPr>
              <a:t>It is an on-going set of organizational activities</a:t>
            </a:r>
          </a:p>
          <a:p>
            <a:pPr>
              <a:lnSpc>
                <a:spcPct val="90000"/>
              </a:lnSpc>
              <a:defRPr/>
            </a:pPr>
            <a:r>
              <a:rPr lang="en-US" sz="3300" dirty="0" smtClean="0">
                <a:cs typeface="+mn-cs"/>
              </a:rPr>
              <a:t>Must be business benefits driven</a:t>
            </a:r>
          </a:p>
          <a:p>
            <a:pPr>
              <a:lnSpc>
                <a:spcPct val="90000"/>
              </a:lnSpc>
              <a:buFont typeface="Wingdings" charset="0"/>
              <a:buNone/>
              <a:defRPr/>
            </a:pPr>
            <a:endParaRPr lang="en-US" sz="2800" dirty="0" smtClean="0">
              <a:cs typeface="+mn-cs"/>
            </a:endParaRPr>
          </a:p>
          <a:p>
            <a:pPr algn="ctr">
              <a:lnSpc>
                <a:spcPct val="90000"/>
              </a:lnSpc>
              <a:buFont typeface="Wingdings" charset="0"/>
              <a:buNone/>
              <a:defRPr/>
            </a:pPr>
            <a:endParaRPr lang="en-US" sz="2800" dirty="0" smtClean="0">
              <a:cs typeface="+mn-cs"/>
            </a:endParaRPr>
          </a:p>
        </p:txBody>
      </p:sp>
    </p:spTree>
    <p:extLst>
      <p:ext uri="{BB962C8B-B14F-4D97-AF65-F5344CB8AC3E}">
        <p14:creationId xmlns:p14="http://schemas.microsoft.com/office/powerpoint/2010/main" val="401203775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smtClean="0">
                <a:cs typeface="+mj-cs"/>
              </a:rPr>
              <a:t>Data Warehousing</a:t>
            </a:r>
          </a:p>
        </p:txBody>
      </p:sp>
      <p:sp>
        <p:nvSpPr>
          <p:cNvPr id="130051" name="Rectangle 3"/>
          <p:cNvSpPr>
            <a:spLocks noGrp="1" noChangeArrowheads="1"/>
          </p:cNvSpPr>
          <p:nvPr>
            <p:ph type="body" idx="1"/>
          </p:nvPr>
        </p:nvSpPr>
        <p:spPr>
          <a:xfrm>
            <a:off x="835025" y="1673225"/>
            <a:ext cx="7772400" cy="4114800"/>
          </a:xfrm>
        </p:spPr>
        <p:txBody>
          <a:bodyPr/>
          <a:lstStyle/>
          <a:p>
            <a:pPr algn="ctr">
              <a:lnSpc>
                <a:spcPct val="90000"/>
              </a:lnSpc>
              <a:buFont typeface="Wingdings" charset="0"/>
              <a:buNone/>
              <a:defRPr/>
            </a:pPr>
            <a:r>
              <a:rPr lang="en-US" smtClean="0">
                <a:solidFill>
                  <a:schemeClr val="accent2"/>
                </a:solidFill>
                <a:cs typeface="+mn-cs"/>
              </a:rPr>
              <a:t>Common Choices for a Warehouse Repository </a:t>
            </a:r>
            <a:endParaRPr lang="en-US" smtClean="0">
              <a:cs typeface="+mn-cs"/>
            </a:endParaRPr>
          </a:p>
          <a:p>
            <a:pPr>
              <a:lnSpc>
                <a:spcPct val="90000"/>
              </a:lnSpc>
              <a:defRPr/>
            </a:pPr>
            <a:r>
              <a:rPr lang="en-US" smtClean="0">
                <a:cs typeface="+mn-cs"/>
              </a:rPr>
              <a:t>RDBMS (</a:t>
            </a:r>
            <a:r>
              <a:rPr lang="en-US" sz="2800" smtClean="0">
                <a:cs typeface="+mn-cs"/>
              </a:rPr>
              <a:t>Oracle, Sybase, DB2, Red Brick</a:t>
            </a:r>
            <a:r>
              <a:rPr lang="en-US" smtClean="0">
                <a:cs typeface="+mn-cs"/>
              </a:rPr>
              <a:t>)</a:t>
            </a:r>
          </a:p>
          <a:p>
            <a:pPr lvl="1">
              <a:lnSpc>
                <a:spcPct val="90000"/>
              </a:lnSpc>
              <a:defRPr/>
            </a:pPr>
            <a:r>
              <a:rPr lang="en-US" sz="2400" smtClean="0"/>
              <a:t>supports very large, multipurpose databases</a:t>
            </a:r>
          </a:p>
          <a:p>
            <a:pPr lvl="1">
              <a:lnSpc>
                <a:spcPct val="90000"/>
              </a:lnSpc>
              <a:defRPr/>
            </a:pPr>
            <a:r>
              <a:rPr lang="en-US" sz="2400" smtClean="0"/>
              <a:t>multidimensional access via ROLAP methods</a:t>
            </a:r>
          </a:p>
          <a:p>
            <a:pPr lvl="1">
              <a:lnSpc>
                <a:spcPct val="90000"/>
              </a:lnSpc>
              <a:defRPr/>
            </a:pPr>
            <a:r>
              <a:rPr lang="en-US" sz="2400" smtClean="0"/>
              <a:t>slow for massive/complex data analysis</a:t>
            </a:r>
            <a:endParaRPr lang="en-US" smtClean="0"/>
          </a:p>
          <a:p>
            <a:pPr>
              <a:lnSpc>
                <a:spcPct val="90000"/>
              </a:lnSpc>
              <a:defRPr/>
            </a:pPr>
            <a:r>
              <a:rPr lang="en-US" smtClean="0">
                <a:cs typeface="+mn-cs"/>
              </a:rPr>
              <a:t>MDBMS (</a:t>
            </a:r>
            <a:r>
              <a:rPr lang="en-US" sz="2800" smtClean="0">
                <a:cs typeface="+mn-cs"/>
              </a:rPr>
              <a:t>Accumate, Essbase, Oracle </a:t>
            </a:r>
            <a:r>
              <a:rPr lang="en-US" sz="2400" smtClean="0">
                <a:cs typeface="+mn-cs"/>
              </a:rPr>
              <a:t>Express</a:t>
            </a:r>
            <a:r>
              <a:rPr lang="en-US" smtClean="0">
                <a:cs typeface="+mn-cs"/>
              </a:rPr>
              <a:t>) </a:t>
            </a:r>
          </a:p>
          <a:p>
            <a:pPr lvl="1">
              <a:lnSpc>
                <a:spcPct val="90000"/>
              </a:lnSpc>
              <a:defRPr/>
            </a:pPr>
            <a:r>
              <a:rPr lang="en-US" sz="2400" smtClean="0"/>
              <a:t>fast, full feature OLAP </a:t>
            </a:r>
            <a:endParaRPr lang="en-US" smtClean="0"/>
          </a:p>
          <a:p>
            <a:pPr lvl="1">
              <a:lnSpc>
                <a:spcPct val="90000"/>
              </a:lnSpc>
              <a:defRPr/>
            </a:pPr>
            <a:r>
              <a:rPr lang="en-US" sz="2400" smtClean="0"/>
              <a:t>size limitations - 5 GB of raw data (100 GB total)</a:t>
            </a:r>
          </a:p>
          <a:p>
            <a:pPr lvl="1">
              <a:lnSpc>
                <a:spcPct val="90000"/>
              </a:lnSpc>
              <a:defRPr/>
            </a:pPr>
            <a:r>
              <a:rPr lang="en-US" sz="2400" smtClean="0"/>
              <a:t>few standards, proprietary systems</a:t>
            </a:r>
          </a:p>
        </p:txBody>
      </p:sp>
    </p:spTree>
    <p:extLst>
      <p:ext uri="{BB962C8B-B14F-4D97-AF65-F5344CB8AC3E}">
        <p14:creationId xmlns:p14="http://schemas.microsoft.com/office/powerpoint/2010/main" val="24426153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763588" y="5991225"/>
            <a:ext cx="6954837" cy="407988"/>
          </a:xfrm>
        </p:spPr>
        <p:txBody>
          <a:bodyPr>
            <a:normAutofit fontScale="92500" lnSpcReduction="20000"/>
          </a:bodyPr>
          <a:lstStyle/>
          <a:p>
            <a:pPr>
              <a:lnSpc>
                <a:spcPct val="90000"/>
              </a:lnSpc>
              <a:defRPr/>
            </a:pPr>
            <a:endParaRPr lang="en-GB" sz="2800" smtClean="0">
              <a:cs typeface="+mn-cs"/>
            </a:endParaRPr>
          </a:p>
        </p:txBody>
      </p:sp>
      <p:sp>
        <p:nvSpPr>
          <p:cNvPr id="144387" name="Rectangle 3"/>
          <p:cNvSpPr>
            <a:spLocks noGrp="1" noChangeArrowheads="1"/>
          </p:cNvSpPr>
          <p:nvPr>
            <p:ph type="title"/>
          </p:nvPr>
        </p:nvSpPr>
        <p:spPr>
          <a:xfrm>
            <a:off x="685800" y="304800"/>
            <a:ext cx="7778750" cy="1089025"/>
          </a:xfrm>
        </p:spPr>
        <p:txBody>
          <a:bodyPr/>
          <a:lstStyle/>
          <a:p>
            <a:pPr>
              <a:defRPr/>
            </a:pPr>
            <a:r>
              <a:rPr lang="en-US" sz="4000" smtClean="0">
                <a:cs typeface="+mj-cs"/>
              </a:rPr>
              <a:t>Relationship between DW and DM?</a:t>
            </a:r>
            <a:endParaRPr lang="en-US" smtClean="0">
              <a:cs typeface="+mj-cs"/>
            </a:endParaRPr>
          </a:p>
        </p:txBody>
      </p:sp>
      <p:sp>
        <p:nvSpPr>
          <p:cNvPr id="144388" name="AutoShape 4"/>
          <p:cNvSpPr>
            <a:spLocks noChangeArrowheads="1"/>
          </p:cNvSpPr>
          <p:nvPr/>
        </p:nvSpPr>
        <p:spPr bwMode="auto">
          <a:xfrm rot="16200000">
            <a:off x="715963" y="3789363"/>
            <a:ext cx="4124325" cy="581025"/>
          </a:xfrm>
          <a:prstGeom prst="rightArrow">
            <a:avLst>
              <a:gd name="adj1" fmla="val 50000"/>
              <a:gd name="adj2" fmla="val 355017"/>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89" name="AutoShape 5"/>
          <p:cNvSpPr>
            <a:spLocks noChangeArrowheads="1"/>
          </p:cNvSpPr>
          <p:nvPr/>
        </p:nvSpPr>
        <p:spPr bwMode="auto">
          <a:xfrm rot="16200000">
            <a:off x="5524501" y="2390775"/>
            <a:ext cx="977900" cy="307975"/>
          </a:xfrm>
          <a:prstGeom prst="rightArrow">
            <a:avLst>
              <a:gd name="adj1" fmla="val 50000"/>
              <a:gd name="adj2" fmla="val 158807"/>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90" name="AutoShape 6"/>
          <p:cNvSpPr>
            <a:spLocks noChangeArrowheads="1"/>
          </p:cNvSpPr>
          <p:nvPr/>
        </p:nvSpPr>
        <p:spPr bwMode="auto">
          <a:xfrm rot="16200000">
            <a:off x="5540376" y="3402012"/>
            <a:ext cx="977900" cy="307975"/>
          </a:xfrm>
          <a:prstGeom prst="rightArrow">
            <a:avLst>
              <a:gd name="adj1" fmla="val 50000"/>
              <a:gd name="adj2" fmla="val 158807"/>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91" name="AutoShape 7"/>
          <p:cNvSpPr>
            <a:spLocks noChangeArrowheads="1"/>
          </p:cNvSpPr>
          <p:nvPr/>
        </p:nvSpPr>
        <p:spPr bwMode="auto">
          <a:xfrm rot="16200000">
            <a:off x="5565776" y="4411662"/>
            <a:ext cx="977900" cy="307975"/>
          </a:xfrm>
          <a:prstGeom prst="rightArrow">
            <a:avLst>
              <a:gd name="adj1" fmla="val 50000"/>
              <a:gd name="adj2" fmla="val 158807"/>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92" name="AutoShape 8"/>
          <p:cNvSpPr>
            <a:spLocks noChangeArrowheads="1"/>
          </p:cNvSpPr>
          <p:nvPr/>
        </p:nvSpPr>
        <p:spPr bwMode="auto">
          <a:xfrm rot="16200000">
            <a:off x="5568951" y="5453062"/>
            <a:ext cx="977900" cy="307975"/>
          </a:xfrm>
          <a:prstGeom prst="rightArrow">
            <a:avLst>
              <a:gd name="adj1" fmla="val 50000"/>
              <a:gd name="adj2" fmla="val 158807"/>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93" name="AutoShape 9"/>
          <p:cNvSpPr>
            <a:spLocks noChangeArrowheads="1"/>
          </p:cNvSpPr>
          <p:nvPr/>
        </p:nvSpPr>
        <p:spPr bwMode="auto">
          <a:xfrm flipH="1">
            <a:off x="3538538" y="3525838"/>
            <a:ext cx="1804987" cy="215900"/>
          </a:xfrm>
          <a:prstGeom prst="rightArrow">
            <a:avLst>
              <a:gd name="adj1" fmla="val 50000"/>
              <a:gd name="adj2" fmla="val 41813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94" name="AutoShape 10"/>
          <p:cNvSpPr>
            <a:spLocks noChangeArrowheads="1"/>
          </p:cNvSpPr>
          <p:nvPr/>
        </p:nvSpPr>
        <p:spPr bwMode="auto">
          <a:xfrm>
            <a:off x="3573463" y="4697413"/>
            <a:ext cx="1804987" cy="215900"/>
          </a:xfrm>
          <a:prstGeom prst="rightArrow">
            <a:avLst>
              <a:gd name="adj1" fmla="val 50000"/>
              <a:gd name="adj2" fmla="val 418131"/>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4395" name="Rectangle 11"/>
          <p:cNvSpPr>
            <a:spLocks noChangeArrowheads="1"/>
          </p:cNvSpPr>
          <p:nvPr/>
        </p:nvSpPr>
        <p:spPr bwMode="auto">
          <a:xfrm>
            <a:off x="3777888" y="4981087"/>
            <a:ext cx="1386611"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a:cs typeface="+mn-cs"/>
              </a:rPr>
              <a:t>Source of </a:t>
            </a:r>
          </a:p>
          <a:p>
            <a:pPr algn="ctr">
              <a:defRPr/>
            </a:pPr>
            <a:r>
              <a:rPr lang="en-US">
                <a:cs typeface="+mn-cs"/>
              </a:rPr>
              <a:t>consolidated</a:t>
            </a:r>
          </a:p>
          <a:p>
            <a:pPr algn="ctr">
              <a:defRPr/>
            </a:pPr>
            <a:r>
              <a:rPr lang="en-US">
                <a:cs typeface="+mn-cs"/>
              </a:rPr>
              <a:t>data</a:t>
            </a:r>
          </a:p>
        </p:txBody>
      </p:sp>
      <p:sp>
        <p:nvSpPr>
          <p:cNvPr id="144396" name="Rectangle 12"/>
          <p:cNvSpPr>
            <a:spLocks noChangeArrowheads="1"/>
          </p:cNvSpPr>
          <p:nvPr/>
        </p:nvSpPr>
        <p:spPr bwMode="auto">
          <a:xfrm>
            <a:off x="3728171" y="2485531"/>
            <a:ext cx="1444770" cy="92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dirty="0">
                <a:cs typeface="+mn-cs"/>
              </a:rPr>
              <a:t>Rationale</a:t>
            </a:r>
          </a:p>
          <a:p>
            <a:pPr algn="ctr">
              <a:defRPr/>
            </a:pPr>
            <a:r>
              <a:rPr lang="en-US" dirty="0">
                <a:cs typeface="+mn-cs"/>
              </a:rPr>
              <a:t>for data</a:t>
            </a:r>
          </a:p>
          <a:p>
            <a:pPr algn="ctr">
              <a:defRPr/>
            </a:pPr>
            <a:r>
              <a:rPr lang="en-US" dirty="0">
                <a:cs typeface="+mn-cs"/>
              </a:rPr>
              <a:t>consolidation</a:t>
            </a:r>
          </a:p>
        </p:txBody>
      </p:sp>
      <p:sp>
        <p:nvSpPr>
          <p:cNvPr id="144397" name="Rectangle 13"/>
          <p:cNvSpPr>
            <a:spLocks noChangeArrowheads="1"/>
          </p:cNvSpPr>
          <p:nvPr/>
        </p:nvSpPr>
        <p:spPr bwMode="auto">
          <a:xfrm>
            <a:off x="463550" y="3748088"/>
            <a:ext cx="216376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2800">
                <a:solidFill>
                  <a:schemeClr val="tx2"/>
                </a:solidFill>
                <a:cs typeface="+mn-cs"/>
              </a:rPr>
              <a:t>Data</a:t>
            </a:r>
          </a:p>
          <a:p>
            <a:pPr algn="ctr">
              <a:defRPr/>
            </a:pPr>
            <a:r>
              <a:rPr lang="en-US" sz="2800">
                <a:solidFill>
                  <a:schemeClr val="tx2"/>
                </a:solidFill>
                <a:cs typeface="+mn-cs"/>
              </a:rPr>
              <a:t> Warehousing</a:t>
            </a:r>
          </a:p>
        </p:txBody>
      </p:sp>
      <p:sp>
        <p:nvSpPr>
          <p:cNvPr id="144398" name="Rectangle 14"/>
          <p:cNvSpPr>
            <a:spLocks noChangeArrowheads="1"/>
          </p:cNvSpPr>
          <p:nvPr/>
        </p:nvSpPr>
        <p:spPr bwMode="auto">
          <a:xfrm>
            <a:off x="6403975" y="3276600"/>
            <a:ext cx="2244725"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3200">
                <a:solidFill>
                  <a:schemeClr val="tx2"/>
                </a:solidFill>
                <a:cs typeface="+mn-cs"/>
              </a:rPr>
              <a:t>Analysis</a:t>
            </a:r>
            <a:endParaRPr lang="en-US" sz="2800">
              <a:solidFill>
                <a:schemeClr val="tx2"/>
              </a:solidFill>
              <a:cs typeface="+mn-cs"/>
            </a:endParaRPr>
          </a:p>
          <a:p>
            <a:pPr algn="ctr">
              <a:defRPr/>
            </a:pPr>
            <a:r>
              <a:rPr lang="en-US">
                <a:cs typeface="+mn-cs"/>
              </a:rPr>
              <a:t>Query/Reporting</a:t>
            </a:r>
          </a:p>
          <a:p>
            <a:pPr algn="ctr">
              <a:defRPr/>
            </a:pPr>
            <a:r>
              <a:rPr lang="en-US">
                <a:cs typeface="+mn-cs"/>
              </a:rPr>
              <a:t>OLAP</a:t>
            </a:r>
          </a:p>
          <a:p>
            <a:pPr algn="ctr">
              <a:defRPr/>
            </a:pPr>
            <a:r>
              <a:rPr lang="en-US">
                <a:cs typeface="+mn-cs"/>
              </a:rPr>
              <a:t>Data Mining</a:t>
            </a:r>
            <a:endParaRPr lang="en-US" sz="2800">
              <a:solidFill>
                <a:schemeClr val="tx2"/>
              </a:solidFill>
              <a:cs typeface="+mn-cs"/>
            </a:endParaRPr>
          </a:p>
        </p:txBody>
      </p:sp>
      <p:sp>
        <p:nvSpPr>
          <p:cNvPr id="144399" name="Rectangle 15"/>
          <p:cNvSpPr>
            <a:spLocks noChangeArrowheads="1"/>
          </p:cNvSpPr>
          <p:nvPr/>
        </p:nvSpPr>
        <p:spPr bwMode="auto">
          <a:xfrm>
            <a:off x="2081213" y="1484313"/>
            <a:ext cx="1443037"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cs typeface="+mn-cs"/>
              </a:rPr>
              <a:t>Strategic</a:t>
            </a:r>
          </a:p>
        </p:txBody>
      </p:sp>
      <p:sp>
        <p:nvSpPr>
          <p:cNvPr id="144400" name="Rectangle 16"/>
          <p:cNvSpPr>
            <a:spLocks noChangeArrowheads="1"/>
          </p:cNvSpPr>
          <p:nvPr/>
        </p:nvSpPr>
        <p:spPr bwMode="auto">
          <a:xfrm>
            <a:off x="5337175" y="1485900"/>
            <a:ext cx="132238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cs typeface="+mn-cs"/>
              </a:rPr>
              <a:t>Tactical</a:t>
            </a:r>
          </a:p>
        </p:txBody>
      </p:sp>
    </p:spTree>
    <p:extLst>
      <p:ext uri="{BB962C8B-B14F-4D97-AF65-F5344CB8AC3E}">
        <p14:creationId xmlns:p14="http://schemas.microsoft.com/office/powerpoint/2010/main" val="19109491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US" sz="4400" kern="1200" dirty="0" smtClean="0">
                <a:solidFill>
                  <a:schemeClr val="tx1"/>
                </a:solidFill>
                <a:effectLst/>
                <a:latin typeface="+mj-lt"/>
                <a:ea typeface="+mj-ea"/>
                <a:cs typeface="+mj-cs"/>
              </a:rPr>
              <a:t>Data Analytics Overview</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3</a:t>
            </a:fld>
            <a:endParaRPr lang="en-US"/>
          </a:p>
        </p:txBody>
      </p:sp>
      <p:pic>
        <p:nvPicPr>
          <p:cNvPr id="7" name="Picture 6"/>
          <p:cNvPicPr>
            <a:picLocks noChangeAspect="1"/>
          </p:cNvPicPr>
          <p:nvPr/>
        </p:nvPicPr>
        <p:blipFill>
          <a:blip r:embed="rId2"/>
          <a:stretch>
            <a:fillRect/>
          </a:stretch>
        </p:blipFill>
        <p:spPr>
          <a:xfrm>
            <a:off x="2006600" y="1549400"/>
            <a:ext cx="5118100" cy="3746500"/>
          </a:xfrm>
          <a:prstGeom prst="rect">
            <a:avLst/>
          </a:prstGeom>
        </p:spPr>
      </p:pic>
    </p:spTree>
    <p:extLst>
      <p:ext uri="{BB962C8B-B14F-4D97-AF65-F5344CB8AC3E}">
        <p14:creationId xmlns:p14="http://schemas.microsoft.com/office/powerpoint/2010/main" val="2570201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7011" y="106484"/>
            <a:ext cx="7778750" cy="1104900"/>
          </a:xfrm>
        </p:spPr>
        <p:txBody>
          <a:bodyPr/>
          <a:lstStyle/>
          <a:p>
            <a:pPr>
              <a:defRPr/>
            </a:pPr>
            <a:r>
              <a:rPr lang="en-US" dirty="0" smtClean="0">
                <a:cs typeface="+mj-cs"/>
              </a:rPr>
              <a:t>The Data Mining Process</a:t>
            </a:r>
          </a:p>
        </p:txBody>
      </p:sp>
      <p:sp>
        <p:nvSpPr>
          <p:cNvPr id="20483" name="AutoShape 3"/>
          <p:cNvSpPr>
            <a:spLocks noChangeArrowheads="1"/>
          </p:cNvSpPr>
          <p:nvPr/>
        </p:nvSpPr>
        <p:spPr bwMode="auto">
          <a:xfrm>
            <a:off x="2212975" y="2749550"/>
            <a:ext cx="1998663" cy="709613"/>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000" b="1" dirty="0" smtClean="0">
                <a:solidFill>
                  <a:srgbClr val="0000FF"/>
                </a:solidFill>
                <a:cs typeface="+mn-cs"/>
              </a:rPr>
              <a:t>Data Preparation</a:t>
            </a:r>
            <a:endParaRPr lang="en-US" sz="2000" b="1" dirty="0">
              <a:solidFill>
                <a:srgbClr val="0000FF"/>
              </a:solidFill>
              <a:cs typeface="+mn-cs"/>
            </a:endParaRPr>
          </a:p>
        </p:txBody>
      </p:sp>
      <p:sp>
        <p:nvSpPr>
          <p:cNvPr id="20484" name="AutoShape 4"/>
          <p:cNvSpPr>
            <a:spLocks noChangeArrowheads="1"/>
          </p:cNvSpPr>
          <p:nvPr/>
        </p:nvSpPr>
        <p:spPr bwMode="auto">
          <a:xfrm>
            <a:off x="4124325" y="1890713"/>
            <a:ext cx="2024063"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000" dirty="0" smtClean="0">
                <a:solidFill>
                  <a:schemeClr val="bg1">
                    <a:lumMod val="50000"/>
                  </a:schemeClr>
                </a:solidFill>
              </a:rPr>
              <a:t>Visualization </a:t>
            </a:r>
            <a:endParaRPr lang="en-US" sz="2000" dirty="0">
              <a:solidFill>
                <a:schemeClr val="bg1">
                  <a:lumMod val="50000"/>
                </a:schemeClr>
              </a:solidFill>
            </a:endParaRPr>
          </a:p>
          <a:p>
            <a:pPr algn="ctr">
              <a:defRPr/>
            </a:pPr>
            <a:r>
              <a:rPr lang="en-US" sz="2000" dirty="0" smtClean="0">
                <a:solidFill>
                  <a:schemeClr val="bg1">
                    <a:lumMod val="50000"/>
                  </a:schemeClr>
                </a:solidFill>
              </a:rPr>
              <a:t>&amp; Modeling</a:t>
            </a:r>
            <a:endParaRPr lang="en-US" sz="2000" dirty="0">
              <a:solidFill>
                <a:schemeClr val="bg1">
                  <a:lumMod val="50000"/>
                </a:schemeClr>
              </a:solidFill>
            </a:endParaRPr>
          </a:p>
        </p:txBody>
      </p:sp>
      <p:sp>
        <p:nvSpPr>
          <p:cNvPr id="20485" name="AutoShape 5"/>
          <p:cNvSpPr>
            <a:spLocks noChangeArrowheads="1"/>
          </p:cNvSpPr>
          <p:nvPr/>
        </p:nvSpPr>
        <p:spPr bwMode="auto">
          <a:xfrm>
            <a:off x="6107113" y="1057275"/>
            <a:ext cx="2009775" cy="73977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solidFill>
                  <a:schemeClr val="bg1">
                    <a:lumMod val="50000"/>
                  </a:schemeClr>
                </a:solidFill>
              </a:rPr>
              <a:t>Evaluation &amp;</a:t>
            </a:r>
            <a:endParaRPr lang="en-US" dirty="0">
              <a:solidFill>
                <a:schemeClr val="bg1">
                  <a:lumMod val="50000"/>
                </a:schemeClr>
              </a:solidFill>
            </a:endParaRPr>
          </a:p>
          <a:p>
            <a:pPr algn="ctr">
              <a:defRPr/>
            </a:pPr>
            <a:r>
              <a:rPr lang="en-US" dirty="0" smtClean="0">
                <a:solidFill>
                  <a:schemeClr val="bg1">
                    <a:lumMod val="50000"/>
                  </a:schemeClr>
                </a:solidFill>
              </a:rPr>
              <a:t>Interpretation </a:t>
            </a:r>
            <a:endParaRPr lang="en-US" dirty="0">
              <a:solidFill>
                <a:schemeClr val="bg1">
                  <a:lumMod val="50000"/>
                </a:schemeClr>
              </a:solidFill>
            </a:endParaRPr>
          </a:p>
        </p:txBody>
      </p:sp>
      <p:sp>
        <p:nvSpPr>
          <p:cNvPr id="20486" name="AutoShape 6"/>
          <p:cNvSpPr>
            <a:spLocks noChangeArrowheads="1"/>
          </p:cNvSpPr>
          <p:nvPr/>
        </p:nvSpPr>
        <p:spPr bwMode="auto">
          <a:xfrm>
            <a:off x="387350" y="3689350"/>
            <a:ext cx="2082800"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a:solidFill>
                  <a:schemeClr val="bg1">
                    <a:lumMod val="50000"/>
                  </a:schemeClr>
                </a:solidFill>
              </a:rPr>
              <a:t>Data </a:t>
            </a:r>
            <a:r>
              <a:rPr lang="en-US" dirty="0" smtClean="0">
                <a:solidFill>
                  <a:schemeClr val="bg1">
                    <a:lumMod val="50000"/>
                  </a:schemeClr>
                </a:solidFill>
              </a:rPr>
              <a:t>Consolidation</a:t>
            </a:r>
          </a:p>
          <a:p>
            <a:pPr algn="ctr">
              <a:defRPr/>
            </a:pPr>
            <a:r>
              <a:rPr lang="en-US" dirty="0" smtClean="0">
                <a:solidFill>
                  <a:schemeClr val="bg1">
                    <a:lumMod val="50000"/>
                  </a:schemeClr>
                </a:solidFill>
              </a:rPr>
              <a:t>&amp; Warehousing </a:t>
            </a:r>
            <a:endParaRPr lang="en-US" dirty="0">
              <a:solidFill>
                <a:schemeClr val="bg1">
                  <a:lumMod val="50000"/>
                </a:schemeClr>
              </a:solidFill>
            </a:endParaRPr>
          </a:p>
        </p:txBody>
      </p:sp>
      <p:sp>
        <p:nvSpPr>
          <p:cNvPr id="20487" name="Oval 7"/>
          <p:cNvSpPr>
            <a:spLocks noChangeArrowheads="1"/>
          </p:cNvSpPr>
          <p:nvPr/>
        </p:nvSpPr>
        <p:spPr bwMode="auto">
          <a:xfrm>
            <a:off x="544513" y="5470525"/>
            <a:ext cx="604837"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8" name="Oval 8"/>
          <p:cNvSpPr>
            <a:spLocks noChangeArrowheads="1"/>
          </p:cNvSpPr>
          <p:nvPr/>
        </p:nvSpPr>
        <p:spPr bwMode="auto">
          <a:xfrm>
            <a:off x="549275" y="5372100"/>
            <a:ext cx="604838"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9" name="Oval 9"/>
          <p:cNvSpPr>
            <a:spLocks noChangeArrowheads="1"/>
          </p:cNvSpPr>
          <p:nvPr/>
        </p:nvSpPr>
        <p:spPr bwMode="auto">
          <a:xfrm>
            <a:off x="1111250" y="5456238"/>
            <a:ext cx="604838" cy="192087"/>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0" name="Oval 10"/>
          <p:cNvSpPr>
            <a:spLocks noChangeArrowheads="1"/>
          </p:cNvSpPr>
          <p:nvPr/>
        </p:nvSpPr>
        <p:spPr bwMode="auto">
          <a:xfrm>
            <a:off x="1125538" y="5356225"/>
            <a:ext cx="604837" cy="192088"/>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1" name="Oval 11"/>
          <p:cNvSpPr>
            <a:spLocks noChangeArrowheads="1"/>
          </p:cNvSpPr>
          <p:nvPr/>
        </p:nvSpPr>
        <p:spPr bwMode="auto">
          <a:xfrm>
            <a:off x="1166813" y="5749925"/>
            <a:ext cx="604837"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2" name="Oval 12"/>
          <p:cNvSpPr>
            <a:spLocks noChangeArrowheads="1"/>
          </p:cNvSpPr>
          <p:nvPr/>
        </p:nvSpPr>
        <p:spPr bwMode="auto">
          <a:xfrm>
            <a:off x="1158875" y="5661025"/>
            <a:ext cx="604838"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3" name="Line 13"/>
          <p:cNvSpPr>
            <a:spLocks noChangeShapeType="1"/>
          </p:cNvSpPr>
          <p:nvPr/>
        </p:nvSpPr>
        <p:spPr bwMode="auto">
          <a:xfrm>
            <a:off x="2287588" y="4760913"/>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4" name="Line 14"/>
          <p:cNvSpPr>
            <a:spLocks noChangeShapeType="1"/>
          </p:cNvSpPr>
          <p:nvPr/>
        </p:nvSpPr>
        <p:spPr bwMode="auto">
          <a:xfrm>
            <a:off x="3368187" y="4790587"/>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6" name="Line 16"/>
          <p:cNvSpPr>
            <a:spLocks noChangeShapeType="1"/>
          </p:cNvSpPr>
          <p:nvPr/>
        </p:nvSpPr>
        <p:spPr bwMode="auto">
          <a:xfrm>
            <a:off x="4097338" y="3943350"/>
            <a:ext cx="896937"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7" name="Line 17"/>
          <p:cNvSpPr>
            <a:spLocks noChangeShapeType="1"/>
          </p:cNvSpPr>
          <p:nvPr/>
        </p:nvSpPr>
        <p:spPr bwMode="auto">
          <a:xfrm>
            <a:off x="4089400" y="4060825"/>
            <a:ext cx="89693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9" name="Line 19"/>
          <p:cNvSpPr>
            <a:spLocks noChangeShapeType="1"/>
          </p:cNvSpPr>
          <p:nvPr/>
        </p:nvSpPr>
        <p:spPr bwMode="auto">
          <a:xfrm>
            <a:off x="4108450" y="4332288"/>
            <a:ext cx="86201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0" name="Line 20"/>
          <p:cNvSpPr>
            <a:spLocks noChangeShapeType="1"/>
          </p:cNvSpPr>
          <p:nvPr/>
        </p:nvSpPr>
        <p:spPr bwMode="auto">
          <a:xfrm>
            <a:off x="4276725" y="3870325"/>
            <a:ext cx="1588" cy="525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1" name="Line 21"/>
          <p:cNvSpPr>
            <a:spLocks noChangeShapeType="1"/>
          </p:cNvSpPr>
          <p:nvPr/>
        </p:nvSpPr>
        <p:spPr bwMode="auto">
          <a:xfrm>
            <a:off x="4513263" y="3878263"/>
            <a:ext cx="1587"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2" name="Line 22"/>
          <p:cNvSpPr>
            <a:spLocks noChangeShapeType="1"/>
          </p:cNvSpPr>
          <p:nvPr/>
        </p:nvSpPr>
        <p:spPr bwMode="auto">
          <a:xfrm>
            <a:off x="4791075" y="3859213"/>
            <a:ext cx="1588"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3" name="Rectangle 23"/>
          <p:cNvSpPr>
            <a:spLocks noChangeArrowheads="1"/>
          </p:cNvSpPr>
          <p:nvPr/>
        </p:nvSpPr>
        <p:spPr bwMode="auto">
          <a:xfrm>
            <a:off x="5730875" y="3160713"/>
            <a:ext cx="1257300" cy="731837"/>
          </a:xfrm>
          <a:prstGeom prst="rect">
            <a:avLst/>
          </a:prstGeom>
          <a:solidFill>
            <a:schemeClr val="accent1">
              <a:lumMod val="60000"/>
              <a:lumOff val="4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20504" name="Line 24"/>
          <p:cNvSpPr>
            <a:spLocks noChangeShapeType="1"/>
          </p:cNvSpPr>
          <p:nvPr/>
        </p:nvSpPr>
        <p:spPr bwMode="auto">
          <a:xfrm>
            <a:off x="5976938" y="3275013"/>
            <a:ext cx="0" cy="58737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5" name="Line 25"/>
          <p:cNvSpPr>
            <a:spLocks noChangeShapeType="1"/>
          </p:cNvSpPr>
          <p:nvPr/>
        </p:nvSpPr>
        <p:spPr bwMode="auto">
          <a:xfrm flipH="1">
            <a:off x="5830888" y="3829050"/>
            <a:ext cx="1039812" cy="158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6" name="AutoShape 26"/>
          <p:cNvSpPr>
            <a:spLocks noChangeArrowheads="1"/>
          </p:cNvSpPr>
          <p:nvPr/>
        </p:nvSpPr>
        <p:spPr bwMode="auto">
          <a:xfrm>
            <a:off x="6291263" y="33480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7" name="AutoShape 27"/>
          <p:cNvSpPr>
            <a:spLocks noChangeArrowheads="1"/>
          </p:cNvSpPr>
          <p:nvPr/>
        </p:nvSpPr>
        <p:spPr bwMode="auto">
          <a:xfrm>
            <a:off x="6238875" y="3476625"/>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8" name="AutoShape 28"/>
          <p:cNvSpPr>
            <a:spLocks noChangeArrowheads="1"/>
          </p:cNvSpPr>
          <p:nvPr/>
        </p:nvSpPr>
        <p:spPr bwMode="auto">
          <a:xfrm>
            <a:off x="6515100" y="34115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9" name="AutoShape 29"/>
          <p:cNvSpPr>
            <a:spLocks noChangeArrowheads="1"/>
          </p:cNvSpPr>
          <p:nvPr/>
        </p:nvSpPr>
        <p:spPr bwMode="auto">
          <a:xfrm>
            <a:off x="6462713" y="3702050"/>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0" name="Arc 30"/>
          <p:cNvSpPr>
            <a:spLocks/>
          </p:cNvSpPr>
          <p:nvPr/>
        </p:nvSpPr>
        <p:spPr bwMode="auto">
          <a:xfrm>
            <a:off x="5905500" y="3282950"/>
            <a:ext cx="873125" cy="555625"/>
          </a:xfrm>
          <a:custGeom>
            <a:avLst/>
            <a:gdLst>
              <a:gd name="G0" fmla="+- 159 0 0"/>
              <a:gd name="G1" fmla="+- 62 0 0"/>
              <a:gd name="G2" fmla="+- 21600 0 0"/>
              <a:gd name="T0" fmla="*/ 21759 w 21759"/>
              <a:gd name="T1" fmla="*/ 0 h 21662"/>
              <a:gd name="T2" fmla="*/ 0 w 21759"/>
              <a:gd name="T3" fmla="*/ 21661 h 21662"/>
              <a:gd name="T4" fmla="*/ 159 w 21759"/>
              <a:gd name="T5" fmla="*/ 62 h 21662"/>
            </a:gdLst>
            <a:ahLst/>
            <a:cxnLst>
              <a:cxn ang="0">
                <a:pos x="T0" y="T1"/>
              </a:cxn>
              <a:cxn ang="0">
                <a:pos x="T2" y="T3"/>
              </a:cxn>
              <a:cxn ang="0">
                <a:pos x="T4" y="T5"/>
              </a:cxn>
            </a:cxnLst>
            <a:rect l="0" t="0" r="r" b="b"/>
            <a:pathLst>
              <a:path w="21759" h="21662" fill="none" extrusionOk="0">
                <a:moveTo>
                  <a:pt x="21758" y="0"/>
                </a:moveTo>
                <a:cubicBezTo>
                  <a:pt x="21758" y="20"/>
                  <a:pt x="21759" y="41"/>
                  <a:pt x="21759" y="62"/>
                </a:cubicBezTo>
                <a:cubicBezTo>
                  <a:pt x="21759" y="11991"/>
                  <a:pt x="12088" y="21662"/>
                  <a:pt x="159" y="21662"/>
                </a:cubicBezTo>
                <a:cubicBezTo>
                  <a:pt x="105" y="21661"/>
                  <a:pt x="52" y="21661"/>
                  <a:pt x="-1" y="21661"/>
                </a:cubicBezTo>
              </a:path>
              <a:path w="21759" h="21662" stroke="0" extrusionOk="0">
                <a:moveTo>
                  <a:pt x="21758" y="0"/>
                </a:moveTo>
                <a:cubicBezTo>
                  <a:pt x="21758" y="20"/>
                  <a:pt x="21759" y="41"/>
                  <a:pt x="21759" y="62"/>
                </a:cubicBezTo>
                <a:cubicBezTo>
                  <a:pt x="21759" y="11991"/>
                  <a:pt x="12088" y="21662"/>
                  <a:pt x="159" y="21662"/>
                </a:cubicBezTo>
                <a:cubicBezTo>
                  <a:pt x="105" y="21661"/>
                  <a:pt x="52" y="21661"/>
                  <a:pt x="-1" y="21661"/>
                </a:cubicBezTo>
                <a:lnTo>
                  <a:pt x="159" y="62"/>
                </a:lnTo>
                <a:close/>
              </a:path>
            </a:pathLst>
          </a:custGeom>
          <a:noFill/>
          <a:ln w="12700" cap="rnd">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1" name="AutoShape 31"/>
          <p:cNvSpPr>
            <a:spLocks noChangeArrowheads="1"/>
          </p:cNvSpPr>
          <p:nvPr/>
        </p:nvSpPr>
        <p:spPr bwMode="auto">
          <a:xfrm>
            <a:off x="7448550" y="2281238"/>
            <a:ext cx="1370013" cy="650875"/>
          </a:xfrm>
          <a:prstGeom prst="plus">
            <a:avLst>
              <a:gd name="adj" fmla="val 24968"/>
            </a:avLst>
          </a:prstGeom>
          <a:solidFill>
            <a:srgbClr val="FFFF00"/>
          </a:solidFill>
          <a:ln w="12700">
            <a:solidFill>
              <a:schemeClr val="tx2"/>
            </a:solidFill>
            <a:miter lim="800000"/>
            <a:headEnd/>
            <a:tailEnd/>
          </a:ln>
          <a:effectLst/>
          <a:extLst/>
        </p:spPr>
        <p:txBody>
          <a:bodyPr wrap="none" lIns="90488" tIns="44450" rIns="90488" bIns="44450" anchor="ctr"/>
          <a:lstStyle/>
          <a:p>
            <a:pPr algn="ctr">
              <a:defRPr/>
            </a:pPr>
            <a:r>
              <a:rPr lang="en-US" sz="2000">
                <a:solidFill>
                  <a:srgbClr val="414141"/>
                </a:solidFill>
                <a:cs typeface="+mn-cs"/>
              </a:rPr>
              <a:t>Knowledge</a:t>
            </a:r>
          </a:p>
        </p:txBody>
      </p:sp>
      <p:sp>
        <p:nvSpPr>
          <p:cNvPr id="20512" name="Rectangle 32"/>
          <p:cNvSpPr>
            <a:spLocks noChangeArrowheads="1"/>
          </p:cNvSpPr>
          <p:nvPr/>
        </p:nvSpPr>
        <p:spPr bwMode="auto">
          <a:xfrm>
            <a:off x="6051550" y="3252788"/>
            <a:ext cx="90488"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3" name="Rectangle 33"/>
          <p:cNvSpPr>
            <a:spLocks noChangeArrowheads="1"/>
          </p:cNvSpPr>
          <p:nvPr/>
        </p:nvSpPr>
        <p:spPr bwMode="auto">
          <a:xfrm>
            <a:off x="6110288" y="3314700"/>
            <a:ext cx="149542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sz="1400" dirty="0">
                <a:cs typeface="+mn-cs"/>
              </a:rPr>
              <a:t>p(x)=0.02</a:t>
            </a:r>
          </a:p>
        </p:txBody>
      </p:sp>
      <p:sp>
        <p:nvSpPr>
          <p:cNvPr id="20514" name="AutoShape 34"/>
          <p:cNvSpPr>
            <a:spLocks noChangeArrowheads="1"/>
          </p:cNvSpPr>
          <p:nvPr/>
        </p:nvSpPr>
        <p:spPr bwMode="auto">
          <a:xfrm rot="19860000">
            <a:off x="1819275" y="5153025"/>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5" name="AutoShape 35"/>
          <p:cNvSpPr>
            <a:spLocks noChangeArrowheads="1"/>
          </p:cNvSpPr>
          <p:nvPr/>
        </p:nvSpPr>
        <p:spPr bwMode="auto">
          <a:xfrm rot="19860000">
            <a:off x="3459163" y="4333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6" name="AutoShape 36"/>
          <p:cNvSpPr>
            <a:spLocks noChangeArrowheads="1"/>
          </p:cNvSpPr>
          <p:nvPr/>
        </p:nvSpPr>
        <p:spPr bwMode="auto">
          <a:xfrm rot="19860000">
            <a:off x="5199063" y="3571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7" name="AutoShape 37"/>
          <p:cNvSpPr>
            <a:spLocks noChangeArrowheads="1"/>
          </p:cNvSpPr>
          <p:nvPr/>
        </p:nvSpPr>
        <p:spPr bwMode="auto">
          <a:xfrm rot="19860000">
            <a:off x="6985000" y="2806700"/>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8" name="Line 38"/>
          <p:cNvSpPr>
            <a:spLocks noChangeShapeType="1"/>
          </p:cNvSpPr>
          <p:nvPr/>
        </p:nvSpPr>
        <p:spPr bwMode="auto">
          <a:xfrm>
            <a:off x="1422400" y="4441825"/>
            <a:ext cx="496888" cy="769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9" name="Line 39"/>
          <p:cNvSpPr>
            <a:spLocks noChangeShapeType="1"/>
          </p:cNvSpPr>
          <p:nvPr/>
        </p:nvSpPr>
        <p:spPr bwMode="auto">
          <a:xfrm>
            <a:off x="4738688" y="2679700"/>
            <a:ext cx="601662" cy="969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0" name="Line 40"/>
          <p:cNvSpPr>
            <a:spLocks noChangeShapeType="1"/>
          </p:cNvSpPr>
          <p:nvPr/>
        </p:nvSpPr>
        <p:spPr bwMode="auto">
          <a:xfrm>
            <a:off x="2921000" y="3481388"/>
            <a:ext cx="677863"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1" name="Oval 41"/>
          <p:cNvSpPr>
            <a:spLocks noChangeArrowheads="1"/>
          </p:cNvSpPr>
          <p:nvPr/>
        </p:nvSpPr>
        <p:spPr bwMode="auto">
          <a:xfrm>
            <a:off x="2286000" y="4822825"/>
            <a:ext cx="1084263" cy="411163"/>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2" name="Oval 42"/>
          <p:cNvSpPr>
            <a:spLocks noChangeArrowheads="1"/>
          </p:cNvSpPr>
          <p:nvPr/>
        </p:nvSpPr>
        <p:spPr bwMode="auto">
          <a:xfrm>
            <a:off x="2281238" y="4668838"/>
            <a:ext cx="1084262" cy="411162"/>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3" name="Oval 43"/>
          <p:cNvSpPr>
            <a:spLocks noChangeArrowheads="1"/>
          </p:cNvSpPr>
          <p:nvPr/>
        </p:nvSpPr>
        <p:spPr bwMode="auto">
          <a:xfrm>
            <a:off x="2286000" y="4525963"/>
            <a:ext cx="1084263" cy="411162"/>
          </a:xfrm>
          <a:prstGeom prst="ellipse">
            <a:avLst/>
          </a:prstGeom>
          <a:solidFill>
            <a:schemeClr val="accent2">
              <a:lumMod val="75000"/>
            </a:schemeClr>
          </a:solidFill>
          <a:ln w="12700">
            <a:solidFill>
              <a:schemeClr val="tx1"/>
            </a:solidFill>
            <a:round/>
            <a:headEnd/>
            <a:tailEnd/>
          </a:ln>
          <a:effectLst/>
          <a:extLst/>
        </p:spPr>
        <p:txBody>
          <a:bodyPr wrap="none" lIns="90488" tIns="44450" rIns="90488" bIns="44450" anchor="ctr"/>
          <a:lstStyle/>
          <a:p>
            <a:pPr algn="ctr">
              <a:defRPr/>
            </a:pPr>
            <a:r>
              <a:rPr lang="en-US" sz="1600" b="1" i="1" dirty="0">
                <a:solidFill>
                  <a:schemeClr val="bg1"/>
                </a:solidFill>
                <a:cs typeface="+mn-cs"/>
              </a:rPr>
              <a:t>Data</a:t>
            </a:r>
          </a:p>
          <a:p>
            <a:pPr algn="ctr">
              <a:defRPr/>
            </a:pPr>
            <a:r>
              <a:rPr lang="en-US" sz="1600" b="1" i="1" dirty="0">
                <a:solidFill>
                  <a:schemeClr val="bg1"/>
                </a:solidFill>
                <a:cs typeface="+mn-cs"/>
              </a:rPr>
              <a:t>Warehouse</a:t>
            </a:r>
          </a:p>
        </p:txBody>
      </p:sp>
      <p:sp>
        <p:nvSpPr>
          <p:cNvPr id="20524" name="Line 44"/>
          <p:cNvSpPr>
            <a:spLocks noChangeShapeType="1"/>
          </p:cNvSpPr>
          <p:nvPr/>
        </p:nvSpPr>
        <p:spPr bwMode="auto">
          <a:xfrm>
            <a:off x="6510338" y="1835150"/>
            <a:ext cx="609600" cy="1042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5" name="Line 45"/>
          <p:cNvSpPr>
            <a:spLocks noChangeShapeType="1"/>
          </p:cNvSpPr>
          <p:nvPr/>
        </p:nvSpPr>
        <p:spPr bwMode="auto">
          <a:xfrm>
            <a:off x="7280275" y="3228975"/>
            <a:ext cx="6350" cy="2268538"/>
          </a:xfrm>
          <a:prstGeom prst="line">
            <a:avLst/>
          </a:prstGeom>
          <a:noFill/>
          <a:ln w="12700">
            <a:solidFill>
              <a:schemeClr val="tx2"/>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6" name="Line 46"/>
          <p:cNvSpPr>
            <a:spLocks noChangeShapeType="1"/>
          </p:cNvSpPr>
          <p:nvPr/>
        </p:nvSpPr>
        <p:spPr bwMode="auto">
          <a:xfrm flipV="1">
            <a:off x="2054225" y="5454650"/>
            <a:ext cx="5246688" cy="23813"/>
          </a:xfrm>
          <a:prstGeom prst="line">
            <a:avLst/>
          </a:prstGeom>
          <a:noFill/>
          <a:ln w="12700">
            <a:solidFill>
              <a:schemeClr val="tx2"/>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7" name="Line 47"/>
          <p:cNvSpPr>
            <a:spLocks noChangeShapeType="1"/>
          </p:cNvSpPr>
          <p:nvPr/>
        </p:nvSpPr>
        <p:spPr bwMode="auto">
          <a:xfrm flipH="1">
            <a:off x="5448300" y="4017963"/>
            <a:ext cx="26988" cy="1425575"/>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8" name="Rectangle 48"/>
          <p:cNvSpPr>
            <a:spLocks noChangeArrowheads="1"/>
          </p:cNvSpPr>
          <p:nvPr/>
        </p:nvSpPr>
        <p:spPr bwMode="auto">
          <a:xfrm>
            <a:off x="6489700" y="3595688"/>
            <a:ext cx="42863" cy="2555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29" name="Rectangle 49"/>
          <p:cNvSpPr>
            <a:spLocks noChangeArrowheads="1"/>
          </p:cNvSpPr>
          <p:nvPr/>
        </p:nvSpPr>
        <p:spPr bwMode="auto">
          <a:xfrm>
            <a:off x="557213" y="5940425"/>
            <a:ext cx="13938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Data Sources</a:t>
            </a:r>
          </a:p>
        </p:txBody>
      </p:sp>
      <p:sp>
        <p:nvSpPr>
          <p:cNvPr id="20530" name="Rectangle 50"/>
          <p:cNvSpPr>
            <a:spLocks noChangeArrowheads="1"/>
          </p:cNvSpPr>
          <p:nvPr/>
        </p:nvSpPr>
        <p:spPr bwMode="auto">
          <a:xfrm>
            <a:off x="5738813" y="3940175"/>
            <a:ext cx="1209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Patterns &amp; </a:t>
            </a:r>
          </a:p>
          <a:p>
            <a:pPr>
              <a:defRPr/>
            </a:pPr>
            <a:r>
              <a:rPr lang="en-US" sz="1800">
                <a:cs typeface="+mn-cs"/>
              </a:rPr>
              <a:t>Models</a:t>
            </a:r>
          </a:p>
        </p:txBody>
      </p:sp>
      <p:sp>
        <p:nvSpPr>
          <p:cNvPr id="20531" name="Rectangle 51"/>
          <p:cNvSpPr>
            <a:spLocks noChangeArrowheads="1"/>
          </p:cNvSpPr>
          <p:nvPr/>
        </p:nvSpPr>
        <p:spPr bwMode="auto">
          <a:xfrm>
            <a:off x="3890963" y="4492625"/>
            <a:ext cx="1539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Prepared Data </a:t>
            </a:r>
          </a:p>
        </p:txBody>
      </p:sp>
      <p:sp>
        <p:nvSpPr>
          <p:cNvPr id="20532" name="Rectangle 52"/>
          <p:cNvSpPr>
            <a:spLocks noChangeArrowheads="1"/>
          </p:cNvSpPr>
          <p:nvPr/>
        </p:nvSpPr>
        <p:spPr bwMode="auto">
          <a:xfrm>
            <a:off x="2176463" y="5178425"/>
            <a:ext cx="13874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1800" dirty="0">
                <a:cs typeface="+mn-cs"/>
              </a:rPr>
              <a:t>Consolidated</a:t>
            </a:r>
          </a:p>
          <a:p>
            <a:pPr algn="ctr">
              <a:defRPr/>
            </a:pPr>
            <a:r>
              <a:rPr lang="en-US" sz="1800" dirty="0">
                <a:cs typeface="+mn-cs"/>
              </a:rPr>
              <a:t>Data</a:t>
            </a:r>
          </a:p>
        </p:txBody>
      </p:sp>
      <p:sp>
        <p:nvSpPr>
          <p:cNvPr id="20533" name="Line 53"/>
          <p:cNvSpPr>
            <a:spLocks noChangeShapeType="1"/>
          </p:cNvSpPr>
          <p:nvPr/>
        </p:nvSpPr>
        <p:spPr bwMode="auto">
          <a:xfrm flipH="1">
            <a:off x="3657600" y="4624388"/>
            <a:ext cx="23813" cy="811212"/>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54" name="Picture 53"/>
          <p:cNvPicPr>
            <a:picLocks noChangeAspect="1"/>
          </p:cNvPicPr>
          <p:nvPr/>
        </p:nvPicPr>
        <p:blipFill>
          <a:blip r:embed="rId3"/>
          <a:stretch>
            <a:fillRect/>
          </a:stretch>
        </p:blipFill>
        <p:spPr>
          <a:xfrm>
            <a:off x="3865762" y="3624001"/>
            <a:ext cx="1295001" cy="787923"/>
          </a:xfrm>
          <a:prstGeom prst="rect">
            <a:avLst/>
          </a:prstGeom>
        </p:spPr>
      </p:pic>
    </p:spTree>
    <p:extLst>
      <p:ext uri="{BB962C8B-B14F-4D97-AF65-F5344CB8AC3E}">
        <p14:creationId xmlns:p14="http://schemas.microsoft.com/office/powerpoint/2010/main" val="388289428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defRPr/>
            </a:pPr>
            <a:r>
              <a:rPr lang="en-US" dirty="0" smtClean="0">
                <a:cs typeface="+mj-cs"/>
              </a:rPr>
              <a:t>Data Preparation</a:t>
            </a:r>
          </a:p>
        </p:txBody>
      </p:sp>
      <p:sp>
        <p:nvSpPr>
          <p:cNvPr id="53251" name="Rectangle 3"/>
          <p:cNvSpPr>
            <a:spLocks noGrp="1" noChangeArrowheads="1"/>
          </p:cNvSpPr>
          <p:nvPr>
            <p:ph type="body" idx="1"/>
          </p:nvPr>
        </p:nvSpPr>
        <p:spPr>
          <a:xfrm>
            <a:off x="1014413" y="1360488"/>
            <a:ext cx="7772400" cy="4114800"/>
          </a:xfrm>
        </p:spPr>
        <p:txBody>
          <a:bodyPr>
            <a:normAutofit fontScale="92500" lnSpcReduction="20000"/>
          </a:bodyPr>
          <a:lstStyle/>
          <a:p>
            <a:pPr>
              <a:lnSpc>
                <a:spcPct val="90000"/>
              </a:lnSpc>
              <a:defRPr/>
            </a:pPr>
            <a:r>
              <a:rPr lang="en-US" sz="2800" dirty="0" smtClean="0">
                <a:cs typeface="+mn-cs"/>
              </a:rPr>
              <a:t>Generate a set of examples</a:t>
            </a:r>
          </a:p>
          <a:p>
            <a:pPr lvl="1">
              <a:lnSpc>
                <a:spcPct val="90000"/>
              </a:lnSpc>
              <a:buSzPct val="75000"/>
              <a:defRPr/>
            </a:pPr>
            <a:r>
              <a:rPr lang="en-US" sz="2400" dirty="0" smtClean="0"/>
              <a:t>choose sampling method</a:t>
            </a:r>
          </a:p>
          <a:p>
            <a:pPr lvl="1">
              <a:lnSpc>
                <a:spcPct val="90000"/>
              </a:lnSpc>
              <a:buSzPct val="75000"/>
              <a:defRPr/>
            </a:pPr>
            <a:r>
              <a:rPr lang="en-US" sz="2400" dirty="0" smtClean="0"/>
              <a:t>consider sample complexity</a:t>
            </a:r>
          </a:p>
          <a:p>
            <a:pPr lvl="1">
              <a:lnSpc>
                <a:spcPct val="90000"/>
              </a:lnSpc>
              <a:buSzPct val="75000"/>
              <a:defRPr/>
            </a:pPr>
            <a:r>
              <a:rPr lang="en-US" sz="2400" dirty="0" smtClean="0"/>
              <a:t>deal with volume bias issues</a:t>
            </a:r>
          </a:p>
          <a:p>
            <a:pPr>
              <a:lnSpc>
                <a:spcPct val="90000"/>
              </a:lnSpc>
              <a:defRPr/>
            </a:pPr>
            <a:r>
              <a:rPr lang="en-US" sz="2800" dirty="0" smtClean="0">
                <a:cs typeface="+mn-cs"/>
              </a:rPr>
              <a:t>Reduce attribute dimensionality</a:t>
            </a:r>
          </a:p>
          <a:p>
            <a:pPr lvl="1">
              <a:lnSpc>
                <a:spcPct val="90000"/>
              </a:lnSpc>
              <a:buSzPct val="75000"/>
              <a:defRPr/>
            </a:pPr>
            <a:r>
              <a:rPr lang="en-US" sz="2400" dirty="0" smtClean="0"/>
              <a:t>remove redundant and/or correlating attributes</a:t>
            </a:r>
            <a:endParaRPr lang="en-US" dirty="0" smtClean="0"/>
          </a:p>
          <a:p>
            <a:pPr lvl="1">
              <a:lnSpc>
                <a:spcPct val="90000"/>
              </a:lnSpc>
              <a:buSzPct val="75000"/>
              <a:defRPr/>
            </a:pPr>
            <a:r>
              <a:rPr lang="en-US" sz="2400" dirty="0" smtClean="0"/>
              <a:t>combine attributes (sum, multiply, difference)</a:t>
            </a:r>
          </a:p>
          <a:p>
            <a:pPr>
              <a:lnSpc>
                <a:spcPct val="90000"/>
              </a:lnSpc>
              <a:defRPr/>
            </a:pPr>
            <a:r>
              <a:rPr lang="en-US" sz="2800" dirty="0" smtClean="0">
                <a:cs typeface="+mn-cs"/>
              </a:rPr>
              <a:t>Reduce attribute value ranges</a:t>
            </a:r>
          </a:p>
          <a:p>
            <a:pPr lvl="1">
              <a:lnSpc>
                <a:spcPct val="90000"/>
              </a:lnSpc>
              <a:buSzPct val="75000"/>
              <a:defRPr/>
            </a:pPr>
            <a:r>
              <a:rPr lang="en-US" sz="2400" dirty="0" smtClean="0"/>
              <a:t>group symbolic discrete values</a:t>
            </a:r>
          </a:p>
          <a:p>
            <a:pPr lvl="1">
              <a:lnSpc>
                <a:spcPct val="90000"/>
              </a:lnSpc>
              <a:buSzPct val="75000"/>
              <a:defRPr/>
            </a:pPr>
            <a:r>
              <a:rPr lang="en-US" sz="2400" dirty="0" smtClean="0"/>
              <a:t>quantize continuous numeric values</a:t>
            </a:r>
          </a:p>
          <a:p>
            <a:pPr>
              <a:lnSpc>
                <a:spcPct val="90000"/>
              </a:lnSpc>
              <a:defRPr/>
            </a:pPr>
            <a:r>
              <a:rPr lang="en-US" sz="2800" dirty="0" smtClean="0">
                <a:solidFill>
                  <a:schemeClr val="accent2"/>
                </a:solidFill>
                <a:cs typeface="+mn-cs"/>
              </a:rPr>
              <a:t>OLAP and visualization tools play key role (Han calls this </a:t>
            </a:r>
            <a:r>
              <a:rPr lang="en-US" sz="2800" dirty="0" smtClean="0">
                <a:solidFill>
                  <a:schemeClr val="tx2"/>
                </a:solidFill>
                <a:cs typeface="+mn-cs"/>
              </a:rPr>
              <a:t>descriptive data mining</a:t>
            </a:r>
            <a:r>
              <a:rPr lang="en-US" sz="2800" dirty="0" smtClean="0">
                <a:solidFill>
                  <a:schemeClr val="accent2"/>
                </a:solidFill>
                <a:cs typeface="+mn-cs"/>
              </a:rPr>
              <a:t>)</a:t>
            </a:r>
          </a:p>
        </p:txBody>
      </p:sp>
    </p:spTree>
    <p:extLst>
      <p:ext uri="{BB962C8B-B14F-4D97-AF65-F5344CB8AC3E}">
        <p14:creationId xmlns:p14="http://schemas.microsoft.com/office/powerpoint/2010/main" val="40678893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dirty="0"/>
              <a:t>Data Preparation</a:t>
            </a:r>
            <a:endParaRPr lang="en-US" dirty="0" smtClean="0">
              <a:cs typeface="+mj-cs"/>
            </a:endParaRPr>
          </a:p>
        </p:txBody>
      </p:sp>
      <p:sp>
        <p:nvSpPr>
          <p:cNvPr id="55299" name="Rectangle 3"/>
          <p:cNvSpPr>
            <a:spLocks noGrp="1" noChangeArrowheads="1"/>
          </p:cNvSpPr>
          <p:nvPr>
            <p:ph type="body" idx="1"/>
          </p:nvPr>
        </p:nvSpPr>
        <p:spPr>
          <a:xfrm>
            <a:off x="762000" y="1485900"/>
            <a:ext cx="7772400" cy="4114800"/>
          </a:xfrm>
        </p:spPr>
        <p:txBody>
          <a:bodyPr>
            <a:normAutofit lnSpcReduction="10000"/>
          </a:bodyPr>
          <a:lstStyle/>
          <a:p>
            <a:pPr>
              <a:lnSpc>
                <a:spcPct val="90000"/>
              </a:lnSpc>
              <a:defRPr/>
            </a:pPr>
            <a:r>
              <a:rPr lang="en-US" smtClean="0">
                <a:cs typeface="+mn-cs"/>
              </a:rPr>
              <a:t>Transform data</a:t>
            </a:r>
          </a:p>
          <a:p>
            <a:pPr lvl="1">
              <a:lnSpc>
                <a:spcPct val="90000"/>
              </a:lnSpc>
              <a:buSzPct val="75000"/>
              <a:defRPr/>
            </a:pPr>
            <a:r>
              <a:rPr lang="en-US" sz="2400" smtClean="0"/>
              <a:t>decorrelate and normalize values </a:t>
            </a:r>
          </a:p>
          <a:p>
            <a:pPr lvl="1">
              <a:lnSpc>
                <a:spcPct val="90000"/>
              </a:lnSpc>
              <a:buSzPct val="75000"/>
              <a:defRPr/>
            </a:pPr>
            <a:r>
              <a:rPr lang="en-US" sz="2400" smtClean="0"/>
              <a:t>map time-series data to static representation</a:t>
            </a:r>
          </a:p>
          <a:p>
            <a:pPr>
              <a:lnSpc>
                <a:spcPct val="90000"/>
              </a:lnSpc>
              <a:defRPr/>
            </a:pPr>
            <a:r>
              <a:rPr lang="en-US" smtClean="0">
                <a:cs typeface="+mn-cs"/>
              </a:rPr>
              <a:t>Encode data </a:t>
            </a:r>
          </a:p>
          <a:p>
            <a:pPr lvl="1">
              <a:lnSpc>
                <a:spcPct val="90000"/>
              </a:lnSpc>
              <a:buSzPct val="75000"/>
              <a:defRPr/>
            </a:pPr>
            <a:r>
              <a:rPr lang="en-US" sz="2400" smtClean="0"/>
              <a:t>representation must be appropriately for the Data Mining tool which will be used </a:t>
            </a:r>
          </a:p>
          <a:p>
            <a:pPr lvl="1">
              <a:lnSpc>
                <a:spcPct val="90000"/>
              </a:lnSpc>
              <a:buSzPct val="75000"/>
              <a:defRPr/>
            </a:pPr>
            <a:r>
              <a:rPr lang="en-US" sz="2400" smtClean="0"/>
              <a:t>continue to reduce attribute dimensionality where possible without loss of information</a:t>
            </a:r>
          </a:p>
          <a:p>
            <a:pPr>
              <a:lnSpc>
                <a:spcPct val="90000"/>
              </a:lnSpc>
              <a:defRPr/>
            </a:pPr>
            <a:r>
              <a:rPr lang="en-US" sz="2800" smtClean="0">
                <a:solidFill>
                  <a:schemeClr val="accent2"/>
                </a:solidFill>
                <a:cs typeface="+mn-cs"/>
              </a:rPr>
              <a:t>OLAP and visualization tools as well as transformation and encoding software</a:t>
            </a:r>
          </a:p>
        </p:txBody>
      </p:sp>
    </p:spTree>
    <p:extLst>
      <p:ext uri="{BB962C8B-B14F-4D97-AF65-F5344CB8AC3E}">
        <p14:creationId xmlns:p14="http://schemas.microsoft.com/office/powerpoint/2010/main" val="399835786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en-US" dirty="0" smtClean="0">
                <a:cs typeface="+mj-cs"/>
              </a:rPr>
              <a:t>OLAP: </a:t>
            </a:r>
            <a:r>
              <a:rPr lang="en-US" sz="3600" dirty="0" smtClean="0">
                <a:cs typeface="+mj-cs"/>
              </a:rPr>
              <a:t>On-Line Analytical Processing</a:t>
            </a:r>
            <a:endParaRPr lang="en-US" dirty="0" smtClean="0">
              <a:cs typeface="+mj-cs"/>
            </a:endParaRPr>
          </a:p>
        </p:txBody>
      </p:sp>
      <p:sp>
        <p:nvSpPr>
          <p:cNvPr id="148483" name="Rectangle 3"/>
          <p:cNvSpPr>
            <a:spLocks noGrp="1" noChangeArrowheads="1"/>
          </p:cNvSpPr>
          <p:nvPr>
            <p:ph type="body" sz="half" idx="2"/>
          </p:nvPr>
        </p:nvSpPr>
        <p:spPr>
          <a:xfrm>
            <a:off x="4343400" y="1600200"/>
            <a:ext cx="4800600" cy="4267200"/>
          </a:xfrm>
        </p:spPr>
        <p:txBody>
          <a:bodyPr/>
          <a:lstStyle/>
          <a:p>
            <a:pPr>
              <a:buFont typeface="Wingdings" charset="0"/>
              <a:buNone/>
              <a:defRPr/>
            </a:pPr>
            <a:r>
              <a:rPr lang="en-US" sz="2800" smtClean="0">
                <a:solidFill>
                  <a:schemeClr val="accent2"/>
                </a:solidFill>
                <a:cs typeface="+mn-cs"/>
              </a:rPr>
              <a:t>OLAP Functionality</a:t>
            </a:r>
            <a:endParaRPr lang="en-US" sz="2000" smtClean="0">
              <a:cs typeface="+mn-cs"/>
            </a:endParaRPr>
          </a:p>
          <a:p>
            <a:pPr>
              <a:defRPr/>
            </a:pPr>
            <a:r>
              <a:rPr lang="en-US" sz="2400" smtClean="0">
                <a:cs typeface="+mn-cs"/>
              </a:rPr>
              <a:t>Dimension selection </a:t>
            </a:r>
          </a:p>
          <a:p>
            <a:pPr lvl="1">
              <a:defRPr/>
            </a:pPr>
            <a:r>
              <a:rPr lang="en-US" sz="2000" smtClean="0"/>
              <a:t>slice &amp; dice</a:t>
            </a:r>
          </a:p>
          <a:p>
            <a:pPr>
              <a:defRPr/>
            </a:pPr>
            <a:r>
              <a:rPr lang="en-US" sz="2400" smtClean="0">
                <a:cs typeface="+mn-cs"/>
              </a:rPr>
              <a:t>Rotation</a:t>
            </a:r>
            <a:endParaRPr lang="en-US" sz="2000" smtClean="0">
              <a:cs typeface="+mn-cs"/>
            </a:endParaRPr>
          </a:p>
          <a:p>
            <a:pPr lvl="1">
              <a:defRPr/>
            </a:pPr>
            <a:r>
              <a:rPr lang="en-US" sz="1800" smtClean="0"/>
              <a:t>allows change in perspective</a:t>
            </a:r>
          </a:p>
          <a:p>
            <a:pPr>
              <a:defRPr/>
            </a:pPr>
            <a:r>
              <a:rPr lang="en-US" sz="2400" smtClean="0">
                <a:cs typeface="+mn-cs"/>
              </a:rPr>
              <a:t>Filtration</a:t>
            </a:r>
            <a:r>
              <a:rPr lang="en-US" sz="2000" smtClean="0">
                <a:cs typeface="+mn-cs"/>
              </a:rPr>
              <a:t> </a:t>
            </a:r>
          </a:p>
          <a:p>
            <a:pPr lvl="1">
              <a:defRPr/>
            </a:pPr>
            <a:r>
              <a:rPr lang="en-US" sz="2000" smtClean="0"/>
              <a:t>value range selection</a:t>
            </a:r>
            <a:endParaRPr lang="en-US" sz="1800" smtClean="0"/>
          </a:p>
          <a:p>
            <a:pPr>
              <a:defRPr/>
            </a:pPr>
            <a:r>
              <a:rPr lang="en-US" sz="2400" smtClean="0">
                <a:cs typeface="+mn-cs"/>
              </a:rPr>
              <a:t>Hierarchies</a:t>
            </a:r>
          </a:p>
          <a:p>
            <a:pPr lvl="1">
              <a:buSzPct val="75000"/>
              <a:defRPr/>
            </a:pPr>
            <a:r>
              <a:rPr lang="en-US" sz="2000" smtClean="0"/>
              <a:t>drill-downs to lower levels </a:t>
            </a:r>
          </a:p>
          <a:p>
            <a:pPr lvl="1">
              <a:buSzPct val="75000"/>
              <a:defRPr/>
            </a:pPr>
            <a:r>
              <a:rPr lang="en-US" sz="2000" smtClean="0"/>
              <a:t>roll-ups to higher levels</a:t>
            </a:r>
          </a:p>
        </p:txBody>
      </p:sp>
      <p:grpSp>
        <p:nvGrpSpPr>
          <p:cNvPr id="63491" name="Group 4"/>
          <p:cNvGrpSpPr>
            <a:grpSpLocks/>
          </p:cNvGrpSpPr>
          <p:nvPr/>
        </p:nvGrpSpPr>
        <p:grpSpPr bwMode="auto">
          <a:xfrm>
            <a:off x="914400" y="1828800"/>
            <a:ext cx="2925763" cy="3822700"/>
            <a:chOff x="576" y="1152"/>
            <a:chExt cx="1843" cy="2408"/>
          </a:xfrm>
        </p:grpSpPr>
        <p:sp>
          <p:nvSpPr>
            <p:cNvPr id="148485" name="Rectangle 5"/>
            <p:cNvSpPr>
              <a:spLocks noChangeArrowheads="1"/>
            </p:cNvSpPr>
            <p:nvPr/>
          </p:nvSpPr>
          <p:spPr bwMode="auto">
            <a:xfrm>
              <a:off x="1001" y="1652"/>
              <a:ext cx="766" cy="916"/>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86" name="Freeform 6"/>
            <p:cNvSpPr>
              <a:spLocks/>
            </p:cNvSpPr>
            <p:nvPr/>
          </p:nvSpPr>
          <p:spPr bwMode="auto">
            <a:xfrm>
              <a:off x="616" y="1652"/>
              <a:ext cx="383" cy="1377"/>
            </a:xfrm>
            <a:custGeom>
              <a:avLst/>
              <a:gdLst>
                <a:gd name="T0" fmla="*/ 160 w 161"/>
                <a:gd name="T1" fmla="*/ 0 h 358"/>
                <a:gd name="T2" fmla="*/ 160 w 161"/>
                <a:gd name="T3" fmla="*/ 238 h 358"/>
                <a:gd name="T4" fmla="*/ 0 w 161"/>
                <a:gd name="T5" fmla="*/ 357 h 358"/>
                <a:gd name="T6" fmla="*/ 0 w 161"/>
                <a:gd name="T7" fmla="*/ 119 h 358"/>
                <a:gd name="T8" fmla="*/ 160 w 161"/>
                <a:gd name="T9" fmla="*/ 0 h 358"/>
              </a:gdLst>
              <a:ahLst/>
              <a:cxnLst>
                <a:cxn ang="0">
                  <a:pos x="T0" y="T1"/>
                </a:cxn>
                <a:cxn ang="0">
                  <a:pos x="T2" y="T3"/>
                </a:cxn>
                <a:cxn ang="0">
                  <a:pos x="T4" y="T5"/>
                </a:cxn>
                <a:cxn ang="0">
                  <a:pos x="T6" y="T7"/>
                </a:cxn>
                <a:cxn ang="0">
                  <a:pos x="T8" y="T9"/>
                </a:cxn>
              </a:cxnLst>
              <a:rect l="0" t="0" r="r" b="b"/>
              <a:pathLst>
                <a:path w="161" h="358">
                  <a:moveTo>
                    <a:pt x="160" y="0"/>
                  </a:moveTo>
                  <a:lnTo>
                    <a:pt x="160" y="238"/>
                  </a:lnTo>
                  <a:lnTo>
                    <a:pt x="0" y="357"/>
                  </a:lnTo>
                  <a:lnTo>
                    <a:pt x="0" y="119"/>
                  </a:lnTo>
                  <a:lnTo>
                    <a:pt x="160" y="0"/>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7" name="Freeform 7"/>
            <p:cNvSpPr>
              <a:spLocks/>
            </p:cNvSpPr>
            <p:nvPr/>
          </p:nvSpPr>
          <p:spPr bwMode="auto">
            <a:xfrm>
              <a:off x="633" y="2633"/>
              <a:ext cx="1151" cy="458"/>
            </a:xfrm>
            <a:custGeom>
              <a:avLst/>
              <a:gdLst>
                <a:gd name="T0" fmla="*/ 0 w 484"/>
                <a:gd name="T1" fmla="*/ 118 h 119"/>
                <a:gd name="T2" fmla="*/ 161 w 484"/>
                <a:gd name="T3" fmla="*/ 0 h 119"/>
                <a:gd name="T4" fmla="*/ 483 w 484"/>
                <a:gd name="T5" fmla="*/ 0 h 119"/>
                <a:gd name="T6" fmla="*/ 322 w 484"/>
                <a:gd name="T7" fmla="*/ 118 h 119"/>
                <a:gd name="T8" fmla="*/ 0 w 484"/>
                <a:gd name="T9" fmla="*/ 118 h 119"/>
              </a:gdLst>
              <a:ahLst/>
              <a:cxnLst>
                <a:cxn ang="0">
                  <a:pos x="T0" y="T1"/>
                </a:cxn>
                <a:cxn ang="0">
                  <a:pos x="T2" y="T3"/>
                </a:cxn>
                <a:cxn ang="0">
                  <a:pos x="T4" y="T5"/>
                </a:cxn>
                <a:cxn ang="0">
                  <a:pos x="T6" y="T7"/>
                </a:cxn>
                <a:cxn ang="0">
                  <a:pos x="T8" y="T9"/>
                </a:cxn>
              </a:cxnLst>
              <a:rect l="0" t="0" r="r" b="b"/>
              <a:pathLst>
                <a:path w="484" h="119">
                  <a:moveTo>
                    <a:pt x="0" y="118"/>
                  </a:moveTo>
                  <a:lnTo>
                    <a:pt x="161" y="0"/>
                  </a:lnTo>
                  <a:lnTo>
                    <a:pt x="483" y="0"/>
                  </a:lnTo>
                  <a:lnTo>
                    <a:pt x="322" y="118"/>
                  </a:lnTo>
                  <a:lnTo>
                    <a:pt x="0" y="118"/>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8" name="Freeform 8"/>
            <p:cNvSpPr>
              <a:spLocks/>
            </p:cNvSpPr>
            <p:nvPr/>
          </p:nvSpPr>
          <p:spPr bwMode="auto">
            <a:xfrm>
              <a:off x="616" y="2575"/>
              <a:ext cx="1151" cy="458"/>
            </a:xfrm>
            <a:custGeom>
              <a:avLst/>
              <a:gdLst>
                <a:gd name="T0" fmla="*/ 0 w 484"/>
                <a:gd name="T1" fmla="*/ 118 h 119"/>
                <a:gd name="T2" fmla="*/ 161 w 484"/>
                <a:gd name="T3" fmla="*/ 0 h 119"/>
                <a:gd name="T4" fmla="*/ 483 w 484"/>
                <a:gd name="T5" fmla="*/ 0 h 119"/>
                <a:gd name="T6" fmla="*/ 322 w 484"/>
                <a:gd name="T7" fmla="*/ 118 h 119"/>
                <a:gd name="T8" fmla="*/ 0 w 484"/>
                <a:gd name="T9" fmla="*/ 118 h 119"/>
              </a:gdLst>
              <a:ahLst/>
              <a:cxnLst>
                <a:cxn ang="0">
                  <a:pos x="T0" y="T1"/>
                </a:cxn>
                <a:cxn ang="0">
                  <a:pos x="T2" y="T3"/>
                </a:cxn>
                <a:cxn ang="0">
                  <a:pos x="T4" y="T5"/>
                </a:cxn>
                <a:cxn ang="0">
                  <a:pos x="T6" y="T7"/>
                </a:cxn>
                <a:cxn ang="0">
                  <a:pos x="T8" y="T9"/>
                </a:cxn>
              </a:cxnLst>
              <a:rect l="0" t="0" r="r" b="b"/>
              <a:pathLst>
                <a:path w="484" h="119">
                  <a:moveTo>
                    <a:pt x="0" y="118"/>
                  </a:moveTo>
                  <a:lnTo>
                    <a:pt x="161" y="0"/>
                  </a:lnTo>
                  <a:lnTo>
                    <a:pt x="483" y="0"/>
                  </a:lnTo>
                  <a:lnTo>
                    <a:pt x="322" y="118"/>
                  </a:lnTo>
                  <a:lnTo>
                    <a:pt x="0" y="118"/>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89" name="Freeform 9"/>
            <p:cNvSpPr>
              <a:spLocks/>
            </p:cNvSpPr>
            <p:nvPr/>
          </p:nvSpPr>
          <p:spPr bwMode="auto">
            <a:xfrm>
              <a:off x="683" y="2633"/>
              <a:ext cx="1037" cy="400"/>
            </a:xfrm>
            <a:custGeom>
              <a:avLst/>
              <a:gdLst>
                <a:gd name="T0" fmla="*/ 140 w 436"/>
                <a:gd name="T1" fmla="*/ 0 h 104"/>
                <a:gd name="T2" fmla="*/ 435 w 436"/>
                <a:gd name="T3" fmla="*/ 0 h 104"/>
                <a:gd name="T4" fmla="*/ 295 w 436"/>
                <a:gd name="T5" fmla="*/ 103 h 104"/>
                <a:gd name="T6" fmla="*/ 0 w 436"/>
                <a:gd name="T7" fmla="*/ 103 h 104"/>
                <a:gd name="T8" fmla="*/ 140 w 436"/>
                <a:gd name="T9" fmla="*/ 0 h 104"/>
              </a:gdLst>
              <a:ahLst/>
              <a:cxnLst>
                <a:cxn ang="0">
                  <a:pos x="T0" y="T1"/>
                </a:cxn>
                <a:cxn ang="0">
                  <a:pos x="T2" y="T3"/>
                </a:cxn>
                <a:cxn ang="0">
                  <a:pos x="T4" y="T5"/>
                </a:cxn>
                <a:cxn ang="0">
                  <a:pos x="T6" y="T7"/>
                </a:cxn>
                <a:cxn ang="0">
                  <a:pos x="T8" y="T9"/>
                </a:cxn>
              </a:cxnLst>
              <a:rect l="0" t="0" r="r" b="b"/>
              <a:pathLst>
                <a:path w="436" h="104">
                  <a:moveTo>
                    <a:pt x="140" y="0"/>
                  </a:moveTo>
                  <a:lnTo>
                    <a:pt x="435" y="0"/>
                  </a:lnTo>
                  <a:lnTo>
                    <a:pt x="295" y="103"/>
                  </a:lnTo>
                  <a:lnTo>
                    <a:pt x="0" y="103"/>
                  </a:lnTo>
                  <a:lnTo>
                    <a:pt x="140" y="0"/>
                  </a:lnTo>
                </a:path>
              </a:pathLst>
            </a:custGeom>
            <a:solidFill>
              <a:srgbClr val="0066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490" name="Rectangle 10"/>
            <p:cNvSpPr>
              <a:spLocks noChangeArrowheads="1"/>
            </p:cNvSpPr>
            <p:nvPr/>
          </p:nvSpPr>
          <p:spPr bwMode="auto">
            <a:xfrm>
              <a:off x="1013" y="167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1" name="Rectangle 11"/>
            <p:cNvSpPr>
              <a:spLocks noChangeArrowheads="1"/>
            </p:cNvSpPr>
            <p:nvPr/>
          </p:nvSpPr>
          <p:spPr bwMode="auto">
            <a:xfrm>
              <a:off x="1527" y="167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2" name="Rectangle 12"/>
            <p:cNvSpPr>
              <a:spLocks noChangeArrowheads="1"/>
            </p:cNvSpPr>
            <p:nvPr/>
          </p:nvSpPr>
          <p:spPr bwMode="auto">
            <a:xfrm>
              <a:off x="1527" y="2291"/>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3" name="Rectangle 13"/>
            <p:cNvSpPr>
              <a:spLocks noChangeArrowheads="1"/>
            </p:cNvSpPr>
            <p:nvPr/>
          </p:nvSpPr>
          <p:spPr bwMode="auto">
            <a:xfrm>
              <a:off x="1013" y="2291"/>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4" name="Rectangle 14"/>
            <p:cNvSpPr>
              <a:spLocks noChangeArrowheads="1"/>
            </p:cNvSpPr>
            <p:nvPr/>
          </p:nvSpPr>
          <p:spPr bwMode="auto">
            <a:xfrm>
              <a:off x="1272" y="1672"/>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5" name="Rectangle 15"/>
            <p:cNvSpPr>
              <a:spLocks noChangeArrowheads="1"/>
            </p:cNvSpPr>
            <p:nvPr/>
          </p:nvSpPr>
          <p:spPr bwMode="auto">
            <a:xfrm>
              <a:off x="1527" y="198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6" name="Rectangle 16"/>
            <p:cNvSpPr>
              <a:spLocks noChangeArrowheads="1"/>
            </p:cNvSpPr>
            <p:nvPr/>
          </p:nvSpPr>
          <p:spPr bwMode="auto">
            <a:xfrm>
              <a:off x="1272" y="1983"/>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7" name="Rectangle 17"/>
            <p:cNvSpPr>
              <a:spLocks noChangeArrowheads="1"/>
            </p:cNvSpPr>
            <p:nvPr/>
          </p:nvSpPr>
          <p:spPr bwMode="auto">
            <a:xfrm>
              <a:off x="1013" y="198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8" name="Rectangle 18"/>
            <p:cNvSpPr>
              <a:spLocks noChangeArrowheads="1"/>
            </p:cNvSpPr>
            <p:nvPr/>
          </p:nvSpPr>
          <p:spPr bwMode="auto">
            <a:xfrm>
              <a:off x="1272" y="2291"/>
              <a:ext cx="234"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499" name="Freeform 19"/>
            <p:cNvSpPr>
              <a:spLocks/>
            </p:cNvSpPr>
            <p:nvPr/>
          </p:nvSpPr>
          <p:spPr bwMode="auto">
            <a:xfrm>
              <a:off x="616" y="1964"/>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0" name="Freeform 20"/>
            <p:cNvSpPr>
              <a:spLocks/>
            </p:cNvSpPr>
            <p:nvPr/>
          </p:nvSpPr>
          <p:spPr bwMode="auto">
            <a:xfrm>
              <a:off x="747" y="1810"/>
              <a:ext cx="123"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1" name="Freeform 21"/>
            <p:cNvSpPr>
              <a:spLocks/>
            </p:cNvSpPr>
            <p:nvPr/>
          </p:nvSpPr>
          <p:spPr bwMode="auto">
            <a:xfrm>
              <a:off x="875" y="1652"/>
              <a:ext cx="124"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2" name="Freeform 22"/>
            <p:cNvSpPr>
              <a:spLocks/>
            </p:cNvSpPr>
            <p:nvPr/>
          </p:nvSpPr>
          <p:spPr bwMode="auto">
            <a:xfrm>
              <a:off x="616" y="2579"/>
              <a:ext cx="124"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3" name="Freeform 23"/>
            <p:cNvSpPr>
              <a:spLocks/>
            </p:cNvSpPr>
            <p:nvPr/>
          </p:nvSpPr>
          <p:spPr bwMode="auto">
            <a:xfrm>
              <a:off x="747" y="2425"/>
              <a:ext cx="123" cy="462"/>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4" name="Freeform 24"/>
            <p:cNvSpPr>
              <a:spLocks/>
            </p:cNvSpPr>
            <p:nvPr/>
          </p:nvSpPr>
          <p:spPr bwMode="auto">
            <a:xfrm>
              <a:off x="875" y="2272"/>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5" name="Freeform 25"/>
            <p:cNvSpPr>
              <a:spLocks/>
            </p:cNvSpPr>
            <p:nvPr/>
          </p:nvSpPr>
          <p:spPr bwMode="auto">
            <a:xfrm>
              <a:off x="616" y="2272"/>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6" name="Freeform 26"/>
            <p:cNvSpPr>
              <a:spLocks/>
            </p:cNvSpPr>
            <p:nvPr/>
          </p:nvSpPr>
          <p:spPr bwMode="auto">
            <a:xfrm>
              <a:off x="747" y="2118"/>
              <a:ext cx="123"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7" name="Freeform 27"/>
            <p:cNvSpPr>
              <a:spLocks/>
            </p:cNvSpPr>
            <p:nvPr/>
          </p:nvSpPr>
          <p:spPr bwMode="auto">
            <a:xfrm>
              <a:off x="875" y="1964"/>
              <a:ext cx="124" cy="461"/>
            </a:xfrm>
            <a:custGeom>
              <a:avLst/>
              <a:gdLst>
                <a:gd name="T0" fmla="*/ 0 w 52"/>
                <a:gd name="T1" fmla="*/ 39 h 120"/>
                <a:gd name="T2" fmla="*/ 0 w 52"/>
                <a:gd name="T3" fmla="*/ 119 h 120"/>
                <a:gd name="T4" fmla="*/ 51 w 52"/>
                <a:gd name="T5" fmla="*/ 79 h 120"/>
                <a:gd name="T6" fmla="*/ 51 w 52"/>
                <a:gd name="T7" fmla="*/ 0 h 120"/>
                <a:gd name="T8" fmla="*/ 0 w 52"/>
                <a:gd name="T9" fmla="*/ 39 h 120"/>
              </a:gdLst>
              <a:ahLst/>
              <a:cxnLst>
                <a:cxn ang="0">
                  <a:pos x="T0" y="T1"/>
                </a:cxn>
                <a:cxn ang="0">
                  <a:pos x="T2" y="T3"/>
                </a:cxn>
                <a:cxn ang="0">
                  <a:pos x="T4" y="T5"/>
                </a:cxn>
                <a:cxn ang="0">
                  <a:pos x="T6" y="T7"/>
                </a:cxn>
                <a:cxn ang="0">
                  <a:pos x="T8" y="T9"/>
                </a:cxn>
              </a:cxnLst>
              <a:rect l="0" t="0" r="r" b="b"/>
              <a:pathLst>
                <a:path w="52" h="120">
                  <a:moveTo>
                    <a:pt x="0" y="39"/>
                  </a:moveTo>
                  <a:lnTo>
                    <a:pt x="0" y="119"/>
                  </a:lnTo>
                  <a:lnTo>
                    <a:pt x="51" y="79"/>
                  </a:lnTo>
                  <a:lnTo>
                    <a:pt x="51"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8" name="Freeform 28"/>
            <p:cNvSpPr>
              <a:spLocks/>
            </p:cNvSpPr>
            <p:nvPr/>
          </p:nvSpPr>
          <p:spPr bwMode="auto">
            <a:xfrm>
              <a:off x="616" y="2891"/>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09" name="Freeform 29"/>
            <p:cNvSpPr>
              <a:spLocks/>
            </p:cNvSpPr>
            <p:nvPr/>
          </p:nvSpPr>
          <p:spPr bwMode="auto">
            <a:xfrm>
              <a:off x="747" y="2737"/>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0" name="Freeform 30"/>
            <p:cNvSpPr>
              <a:spLocks/>
            </p:cNvSpPr>
            <p:nvPr/>
          </p:nvSpPr>
          <p:spPr bwMode="auto">
            <a:xfrm>
              <a:off x="1130" y="2579"/>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1" name="Freeform 31"/>
            <p:cNvSpPr>
              <a:spLocks/>
            </p:cNvSpPr>
            <p:nvPr/>
          </p:nvSpPr>
          <p:spPr bwMode="auto">
            <a:xfrm>
              <a:off x="875" y="2579"/>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2" name="Freeform 32"/>
            <p:cNvSpPr>
              <a:spLocks/>
            </p:cNvSpPr>
            <p:nvPr/>
          </p:nvSpPr>
          <p:spPr bwMode="auto">
            <a:xfrm>
              <a:off x="1130" y="2891"/>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3" name="Freeform 33"/>
            <p:cNvSpPr>
              <a:spLocks/>
            </p:cNvSpPr>
            <p:nvPr/>
          </p:nvSpPr>
          <p:spPr bwMode="auto">
            <a:xfrm>
              <a:off x="1261" y="2737"/>
              <a:ext cx="382"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4" name="Freeform 34"/>
            <p:cNvSpPr>
              <a:spLocks/>
            </p:cNvSpPr>
            <p:nvPr/>
          </p:nvSpPr>
          <p:spPr bwMode="auto">
            <a:xfrm>
              <a:off x="1004" y="2737"/>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5" name="Freeform 35"/>
            <p:cNvSpPr>
              <a:spLocks/>
            </p:cNvSpPr>
            <p:nvPr/>
          </p:nvSpPr>
          <p:spPr bwMode="auto">
            <a:xfrm>
              <a:off x="875" y="2891"/>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6" name="Freeform 36"/>
            <p:cNvSpPr>
              <a:spLocks/>
            </p:cNvSpPr>
            <p:nvPr/>
          </p:nvSpPr>
          <p:spPr bwMode="auto">
            <a:xfrm>
              <a:off x="1387" y="2579"/>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7" name="Freeform 37"/>
            <p:cNvSpPr>
              <a:spLocks/>
            </p:cNvSpPr>
            <p:nvPr/>
          </p:nvSpPr>
          <p:spPr bwMode="auto">
            <a:xfrm>
              <a:off x="1387" y="1964"/>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8" name="Freeform 38"/>
            <p:cNvSpPr>
              <a:spLocks/>
            </p:cNvSpPr>
            <p:nvPr/>
          </p:nvSpPr>
          <p:spPr bwMode="auto">
            <a:xfrm>
              <a:off x="1517" y="1810"/>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19" name="Freeform 39"/>
            <p:cNvSpPr>
              <a:spLocks/>
            </p:cNvSpPr>
            <p:nvPr/>
          </p:nvSpPr>
          <p:spPr bwMode="auto">
            <a:xfrm>
              <a:off x="1643" y="1652"/>
              <a:ext cx="127"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0" name="Freeform 40"/>
            <p:cNvSpPr>
              <a:spLocks/>
            </p:cNvSpPr>
            <p:nvPr/>
          </p:nvSpPr>
          <p:spPr bwMode="auto">
            <a:xfrm>
              <a:off x="1387" y="2579"/>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1" name="Freeform 41"/>
            <p:cNvSpPr>
              <a:spLocks/>
            </p:cNvSpPr>
            <p:nvPr/>
          </p:nvSpPr>
          <p:spPr bwMode="auto">
            <a:xfrm>
              <a:off x="1517" y="2425"/>
              <a:ext cx="126" cy="462"/>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2" name="Freeform 42"/>
            <p:cNvSpPr>
              <a:spLocks/>
            </p:cNvSpPr>
            <p:nvPr/>
          </p:nvSpPr>
          <p:spPr bwMode="auto">
            <a:xfrm>
              <a:off x="1643" y="2272"/>
              <a:ext cx="127"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3" name="Freeform 43"/>
            <p:cNvSpPr>
              <a:spLocks/>
            </p:cNvSpPr>
            <p:nvPr/>
          </p:nvSpPr>
          <p:spPr bwMode="auto">
            <a:xfrm>
              <a:off x="1387" y="2272"/>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4" name="Freeform 44"/>
            <p:cNvSpPr>
              <a:spLocks/>
            </p:cNvSpPr>
            <p:nvPr/>
          </p:nvSpPr>
          <p:spPr bwMode="auto">
            <a:xfrm>
              <a:off x="1517" y="2118"/>
              <a:ext cx="126"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5" name="Freeform 45"/>
            <p:cNvSpPr>
              <a:spLocks/>
            </p:cNvSpPr>
            <p:nvPr/>
          </p:nvSpPr>
          <p:spPr bwMode="auto">
            <a:xfrm>
              <a:off x="1643" y="1964"/>
              <a:ext cx="127" cy="461"/>
            </a:xfrm>
            <a:custGeom>
              <a:avLst/>
              <a:gdLst>
                <a:gd name="T0" fmla="*/ 0 w 53"/>
                <a:gd name="T1" fmla="*/ 39 h 120"/>
                <a:gd name="T2" fmla="*/ 0 w 53"/>
                <a:gd name="T3" fmla="*/ 119 h 120"/>
                <a:gd name="T4" fmla="*/ 52 w 53"/>
                <a:gd name="T5" fmla="*/ 79 h 120"/>
                <a:gd name="T6" fmla="*/ 52 w 53"/>
                <a:gd name="T7" fmla="*/ 0 h 120"/>
                <a:gd name="T8" fmla="*/ 0 w 53"/>
                <a:gd name="T9" fmla="*/ 39 h 120"/>
              </a:gdLst>
              <a:ahLst/>
              <a:cxnLst>
                <a:cxn ang="0">
                  <a:pos x="T0" y="T1"/>
                </a:cxn>
                <a:cxn ang="0">
                  <a:pos x="T2" y="T3"/>
                </a:cxn>
                <a:cxn ang="0">
                  <a:pos x="T4" y="T5"/>
                </a:cxn>
                <a:cxn ang="0">
                  <a:pos x="T6" y="T7"/>
                </a:cxn>
                <a:cxn ang="0">
                  <a:pos x="T8" y="T9"/>
                </a:cxn>
              </a:cxnLst>
              <a:rect l="0" t="0" r="r" b="b"/>
              <a:pathLst>
                <a:path w="53" h="120">
                  <a:moveTo>
                    <a:pt x="0" y="39"/>
                  </a:moveTo>
                  <a:lnTo>
                    <a:pt x="0" y="119"/>
                  </a:lnTo>
                  <a:lnTo>
                    <a:pt x="52" y="79"/>
                  </a:lnTo>
                  <a:lnTo>
                    <a:pt x="52" y="0"/>
                  </a:lnTo>
                  <a:lnTo>
                    <a:pt x="0" y="39"/>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26" name="Rectangle 46"/>
            <p:cNvSpPr>
              <a:spLocks noChangeArrowheads="1"/>
            </p:cNvSpPr>
            <p:nvPr/>
          </p:nvSpPr>
          <p:spPr bwMode="auto">
            <a:xfrm>
              <a:off x="628"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7" name="Rectangle 47"/>
            <p:cNvSpPr>
              <a:spLocks noChangeArrowheads="1"/>
            </p:cNvSpPr>
            <p:nvPr/>
          </p:nvSpPr>
          <p:spPr bwMode="auto">
            <a:xfrm>
              <a:off x="1142"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8" name="Rectangle 48"/>
            <p:cNvSpPr>
              <a:spLocks noChangeArrowheads="1"/>
            </p:cNvSpPr>
            <p:nvPr/>
          </p:nvSpPr>
          <p:spPr bwMode="auto">
            <a:xfrm>
              <a:off x="1142"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29" name="Rectangle 49"/>
            <p:cNvSpPr>
              <a:spLocks noChangeArrowheads="1"/>
            </p:cNvSpPr>
            <p:nvPr/>
          </p:nvSpPr>
          <p:spPr bwMode="auto">
            <a:xfrm>
              <a:off x="628"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0" name="Rectangle 50"/>
            <p:cNvSpPr>
              <a:spLocks noChangeArrowheads="1"/>
            </p:cNvSpPr>
            <p:nvPr/>
          </p:nvSpPr>
          <p:spPr bwMode="auto">
            <a:xfrm>
              <a:off x="887" y="2133"/>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1" name="Rectangle 51"/>
            <p:cNvSpPr>
              <a:spLocks noChangeArrowheads="1"/>
            </p:cNvSpPr>
            <p:nvPr/>
          </p:nvSpPr>
          <p:spPr bwMode="auto">
            <a:xfrm>
              <a:off x="1142"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2" name="Rectangle 52"/>
            <p:cNvSpPr>
              <a:spLocks noChangeArrowheads="1"/>
            </p:cNvSpPr>
            <p:nvPr/>
          </p:nvSpPr>
          <p:spPr bwMode="auto">
            <a:xfrm>
              <a:off x="887"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3" name="Rectangle 53"/>
            <p:cNvSpPr>
              <a:spLocks noChangeArrowheads="1"/>
            </p:cNvSpPr>
            <p:nvPr/>
          </p:nvSpPr>
          <p:spPr bwMode="auto">
            <a:xfrm>
              <a:off x="628" y="2445"/>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4" name="Rectangle 54"/>
            <p:cNvSpPr>
              <a:spLocks noChangeArrowheads="1"/>
            </p:cNvSpPr>
            <p:nvPr/>
          </p:nvSpPr>
          <p:spPr bwMode="auto">
            <a:xfrm>
              <a:off x="887" y="2752"/>
              <a:ext cx="233" cy="269"/>
            </a:xfrm>
            <a:prstGeom prst="rect">
              <a:avLst/>
            </a:prstGeom>
            <a:solidFill>
              <a:srgbClr val="0066FF"/>
            </a:solidFill>
            <a:ln w="12699">
              <a:solidFill>
                <a:srgbClr val="7EC85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spcBef>
                  <a:spcPct val="50000"/>
                </a:spcBef>
                <a:defRPr/>
              </a:pPr>
              <a:endParaRPr lang="en-US">
                <a:cs typeface="+mn-cs"/>
              </a:endParaRPr>
            </a:p>
          </p:txBody>
        </p:sp>
        <p:sp>
          <p:nvSpPr>
            <p:cNvPr id="148535" name="Freeform 55"/>
            <p:cNvSpPr>
              <a:spLocks/>
            </p:cNvSpPr>
            <p:nvPr/>
          </p:nvSpPr>
          <p:spPr bwMode="auto">
            <a:xfrm>
              <a:off x="616" y="1964"/>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6" name="Freeform 56"/>
            <p:cNvSpPr>
              <a:spLocks/>
            </p:cNvSpPr>
            <p:nvPr/>
          </p:nvSpPr>
          <p:spPr bwMode="auto">
            <a:xfrm>
              <a:off x="747" y="1810"/>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7" name="Freeform 57"/>
            <p:cNvSpPr>
              <a:spLocks/>
            </p:cNvSpPr>
            <p:nvPr/>
          </p:nvSpPr>
          <p:spPr bwMode="auto">
            <a:xfrm>
              <a:off x="1130" y="1652"/>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8" name="Freeform 58"/>
            <p:cNvSpPr>
              <a:spLocks/>
            </p:cNvSpPr>
            <p:nvPr/>
          </p:nvSpPr>
          <p:spPr bwMode="auto">
            <a:xfrm>
              <a:off x="875" y="1652"/>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39" name="Freeform 59"/>
            <p:cNvSpPr>
              <a:spLocks/>
            </p:cNvSpPr>
            <p:nvPr/>
          </p:nvSpPr>
          <p:spPr bwMode="auto">
            <a:xfrm>
              <a:off x="1130" y="1964"/>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0" name="Freeform 60"/>
            <p:cNvSpPr>
              <a:spLocks/>
            </p:cNvSpPr>
            <p:nvPr/>
          </p:nvSpPr>
          <p:spPr bwMode="auto">
            <a:xfrm>
              <a:off x="1261" y="1810"/>
              <a:ext cx="382"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1" name="Freeform 61"/>
            <p:cNvSpPr>
              <a:spLocks/>
            </p:cNvSpPr>
            <p:nvPr/>
          </p:nvSpPr>
          <p:spPr bwMode="auto">
            <a:xfrm>
              <a:off x="1004" y="1810"/>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2" name="Freeform 62"/>
            <p:cNvSpPr>
              <a:spLocks/>
            </p:cNvSpPr>
            <p:nvPr/>
          </p:nvSpPr>
          <p:spPr bwMode="auto">
            <a:xfrm>
              <a:off x="875" y="1964"/>
              <a:ext cx="383" cy="150"/>
            </a:xfrm>
            <a:custGeom>
              <a:avLst/>
              <a:gdLst>
                <a:gd name="T0" fmla="*/ 53 w 161"/>
                <a:gd name="T1" fmla="*/ 0 h 39"/>
                <a:gd name="T2" fmla="*/ 0 w 161"/>
                <a:gd name="T3" fmla="*/ 38 h 39"/>
                <a:gd name="T4" fmla="*/ 107 w 161"/>
                <a:gd name="T5" fmla="*/ 38 h 39"/>
                <a:gd name="T6" fmla="*/ 160 w 161"/>
                <a:gd name="T7" fmla="*/ 0 h 39"/>
                <a:gd name="T8" fmla="*/ 53 w 161"/>
                <a:gd name="T9" fmla="*/ 0 h 39"/>
              </a:gdLst>
              <a:ahLst/>
              <a:cxnLst>
                <a:cxn ang="0">
                  <a:pos x="T0" y="T1"/>
                </a:cxn>
                <a:cxn ang="0">
                  <a:pos x="T2" y="T3"/>
                </a:cxn>
                <a:cxn ang="0">
                  <a:pos x="T4" y="T5"/>
                </a:cxn>
                <a:cxn ang="0">
                  <a:pos x="T6" y="T7"/>
                </a:cxn>
                <a:cxn ang="0">
                  <a:pos x="T8" y="T9"/>
                </a:cxn>
              </a:cxnLst>
              <a:rect l="0" t="0" r="r" b="b"/>
              <a:pathLst>
                <a:path w="161" h="39">
                  <a:moveTo>
                    <a:pt x="53" y="0"/>
                  </a:moveTo>
                  <a:lnTo>
                    <a:pt x="0" y="38"/>
                  </a:lnTo>
                  <a:lnTo>
                    <a:pt x="107" y="38"/>
                  </a:lnTo>
                  <a:lnTo>
                    <a:pt x="160" y="0"/>
                  </a:lnTo>
                  <a:lnTo>
                    <a:pt x="53"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3" name="Freeform 63"/>
            <p:cNvSpPr>
              <a:spLocks/>
            </p:cNvSpPr>
            <p:nvPr/>
          </p:nvSpPr>
          <p:spPr bwMode="auto">
            <a:xfrm>
              <a:off x="1387" y="1652"/>
              <a:ext cx="383" cy="150"/>
            </a:xfrm>
            <a:custGeom>
              <a:avLst/>
              <a:gdLst>
                <a:gd name="T0" fmla="*/ 160 w 161"/>
                <a:gd name="T1" fmla="*/ 0 h 39"/>
                <a:gd name="T2" fmla="*/ 107 w 161"/>
                <a:gd name="T3" fmla="*/ 38 h 39"/>
                <a:gd name="T4" fmla="*/ 0 w 161"/>
                <a:gd name="T5" fmla="*/ 38 h 39"/>
                <a:gd name="T6" fmla="*/ 53 w 161"/>
                <a:gd name="T7" fmla="*/ 0 h 39"/>
                <a:gd name="T8" fmla="*/ 160 w 161"/>
                <a:gd name="T9" fmla="*/ 0 h 39"/>
              </a:gdLst>
              <a:ahLst/>
              <a:cxnLst>
                <a:cxn ang="0">
                  <a:pos x="T0" y="T1"/>
                </a:cxn>
                <a:cxn ang="0">
                  <a:pos x="T2" y="T3"/>
                </a:cxn>
                <a:cxn ang="0">
                  <a:pos x="T4" y="T5"/>
                </a:cxn>
                <a:cxn ang="0">
                  <a:pos x="T6" y="T7"/>
                </a:cxn>
                <a:cxn ang="0">
                  <a:pos x="T8" y="T9"/>
                </a:cxn>
              </a:cxnLst>
              <a:rect l="0" t="0" r="r" b="b"/>
              <a:pathLst>
                <a:path w="161" h="39">
                  <a:moveTo>
                    <a:pt x="160" y="0"/>
                  </a:moveTo>
                  <a:lnTo>
                    <a:pt x="107" y="38"/>
                  </a:lnTo>
                  <a:lnTo>
                    <a:pt x="0" y="38"/>
                  </a:lnTo>
                  <a:lnTo>
                    <a:pt x="53" y="0"/>
                  </a:lnTo>
                  <a:lnTo>
                    <a:pt x="160" y="0"/>
                  </a:lnTo>
                </a:path>
              </a:pathLst>
            </a:custGeom>
            <a:solidFill>
              <a:srgbClr val="0066FF"/>
            </a:solidFill>
            <a:ln w="12699" cap="rnd" cmpd="sng">
              <a:solidFill>
                <a:srgbClr val="7EC85B"/>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8544" name="Rectangle 64"/>
            <p:cNvSpPr>
              <a:spLocks noChangeArrowheads="1"/>
            </p:cNvSpPr>
            <p:nvPr/>
          </p:nvSpPr>
          <p:spPr bwMode="auto">
            <a:xfrm>
              <a:off x="576" y="2182"/>
              <a:ext cx="849"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defTabSz="762000">
                <a:lnSpc>
                  <a:spcPct val="80000"/>
                </a:lnSpc>
                <a:defRPr/>
              </a:pPr>
              <a:r>
                <a:rPr lang="en-US" sz="2000" b="1">
                  <a:solidFill>
                    <a:srgbClr val="FFFFFF"/>
                  </a:solidFill>
                  <a:latin typeface="Arial" charset="0"/>
                  <a:cs typeface="+mn-cs"/>
                </a:rPr>
                <a:t/>
              </a:r>
              <a:br>
                <a:rPr lang="en-US" sz="2000" b="1">
                  <a:solidFill>
                    <a:srgbClr val="FFFFFF"/>
                  </a:solidFill>
                  <a:latin typeface="Arial" charset="0"/>
                  <a:cs typeface="+mn-cs"/>
                </a:rPr>
              </a:br>
              <a:r>
                <a:rPr lang="en-US" b="1">
                  <a:solidFill>
                    <a:srgbClr val="000000"/>
                  </a:solidFill>
                  <a:latin typeface="Arial" charset="0"/>
                  <a:cs typeface="+mn-cs"/>
                </a:rPr>
                <a:t>OLAP</a:t>
              </a:r>
            </a:p>
            <a:p>
              <a:pPr algn="ctr" defTabSz="762000">
                <a:lnSpc>
                  <a:spcPct val="80000"/>
                </a:lnSpc>
                <a:defRPr/>
              </a:pPr>
              <a:r>
                <a:rPr lang="en-US" b="1">
                  <a:solidFill>
                    <a:srgbClr val="000000"/>
                  </a:solidFill>
                  <a:latin typeface="Arial" charset="0"/>
                  <a:cs typeface="+mn-cs"/>
                </a:rPr>
                <a:t>cube</a:t>
              </a:r>
              <a:endParaRPr lang="en-US" b="1">
                <a:solidFill>
                  <a:srgbClr val="FFFFFF"/>
                </a:solidFill>
                <a:latin typeface="Arial" charset="0"/>
                <a:cs typeface="+mn-cs"/>
              </a:endParaRPr>
            </a:p>
          </p:txBody>
        </p:sp>
        <p:sp>
          <p:nvSpPr>
            <p:cNvPr id="148545" name="Rectangle 65"/>
            <p:cNvSpPr>
              <a:spLocks noChangeArrowheads="1"/>
            </p:cNvSpPr>
            <p:nvPr/>
          </p:nvSpPr>
          <p:spPr bwMode="auto">
            <a:xfrm>
              <a:off x="1584" y="2758"/>
              <a:ext cx="785"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b="1">
                  <a:cs typeface="+mn-cs"/>
                </a:rPr>
                <a:t>Year </a:t>
              </a:r>
            </a:p>
            <a:p>
              <a:pPr>
                <a:defRPr/>
              </a:pPr>
              <a:r>
                <a:rPr lang="en-US" sz="2000" b="1">
                  <a:cs typeface="+mn-cs"/>
                </a:rPr>
                <a:t>by Month</a:t>
              </a:r>
              <a:endParaRPr lang="en-US" sz="1800" b="1">
                <a:cs typeface="+mn-cs"/>
              </a:endParaRPr>
            </a:p>
          </p:txBody>
        </p:sp>
        <p:sp>
          <p:nvSpPr>
            <p:cNvPr id="148546" name="Rectangle 66"/>
            <p:cNvSpPr>
              <a:spLocks noChangeArrowheads="1"/>
            </p:cNvSpPr>
            <p:nvPr/>
          </p:nvSpPr>
          <p:spPr bwMode="auto">
            <a:xfrm>
              <a:off x="576" y="3120"/>
              <a:ext cx="1314"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b="1">
                  <a:cs typeface="+mn-cs"/>
                </a:rPr>
                <a:t>Product Class</a:t>
              </a:r>
            </a:p>
            <a:p>
              <a:pPr>
                <a:defRPr/>
              </a:pPr>
              <a:r>
                <a:rPr lang="en-US" sz="2000" b="1">
                  <a:cs typeface="+mn-cs"/>
                </a:rPr>
                <a:t>by Product Name</a:t>
              </a:r>
              <a:endParaRPr lang="en-US" sz="1800" b="1">
                <a:cs typeface="+mn-cs"/>
              </a:endParaRPr>
            </a:p>
          </p:txBody>
        </p:sp>
        <p:sp>
          <p:nvSpPr>
            <p:cNvPr id="148547" name="Rectangle 67"/>
            <p:cNvSpPr>
              <a:spLocks noChangeArrowheads="1"/>
            </p:cNvSpPr>
            <p:nvPr/>
          </p:nvSpPr>
          <p:spPr bwMode="auto">
            <a:xfrm>
              <a:off x="1825" y="1846"/>
              <a:ext cx="594"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2000" b="1">
                  <a:cs typeface="+mn-cs"/>
                </a:rPr>
                <a:t>Sales</a:t>
              </a:r>
            </a:p>
            <a:p>
              <a:pPr algn="ctr">
                <a:defRPr/>
              </a:pPr>
              <a:r>
                <a:rPr lang="en-US" sz="2000" b="1">
                  <a:cs typeface="+mn-cs"/>
                </a:rPr>
                <a:t>Region</a:t>
              </a:r>
              <a:endParaRPr lang="en-US" sz="1800" b="1">
                <a:cs typeface="+mn-cs"/>
              </a:endParaRPr>
            </a:p>
          </p:txBody>
        </p:sp>
        <p:sp>
          <p:nvSpPr>
            <p:cNvPr id="148548" name="Text Box 68"/>
            <p:cNvSpPr txBox="1">
              <a:spLocks noChangeArrowheads="1"/>
            </p:cNvSpPr>
            <p:nvPr/>
          </p:nvSpPr>
          <p:spPr bwMode="auto">
            <a:xfrm>
              <a:off x="662" y="1152"/>
              <a:ext cx="11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Profit Values</a:t>
              </a:r>
            </a:p>
          </p:txBody>
        </p:sp>
        <p:sp>
          <p:nvSpPr>
            <p:cNvPr id="148549" name="AutoShape 69"/>
            <p:cNvSpPr>
              <a:spLocks noChangeArrowheads="1"/>
            </p:cNvSpPr>
            <p:nvPr/>
          </p:nvSpPr>
          <p:spPr bwMode="auto">
            <a:xfrm>
              <a:off x="1008" y="1414"/>
              <a:ext cx="144" cy="624"/>
            </a:xfrm>
            <a:prstGeom prst="downArrow">
              <a:avLst>
                <a:gd name="adj1" fmla="val 50000"/>
                <a:gd name="adj2" fmla="val 108333"/>
              </a:avLst>
            </a:prstGeom>
            <a:solidFill>
              <a:srgbClr val="FFFF00"/>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201449261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defRPr/>
            </a:pPr>
            <a:r>
              <a:rPr lang="en-US" dirty="0"/>
              <a:t>OLAP: On-Line Analytical </a:t>
            </a:r>
            <a:r>
              <a:rPr lang="en-US" dirty="0" smtClean="0"/>
              <a:t>Processing</a:t>
            </a:r>
            <a:endParaRPr lang="en-US" dirty="0" smtClean="0">
              <a:cs typeface="+mj-cs"/>
            </a:endParaRPr>
          </a:p>
        </p:txBody>
      </p:sp>
      <p:pic>
        <p:nvPicPr>
          <p:cNvPr id="2" name="Picture 1"/>
          <p:cNvPicPr>
            <a:picLocks noChangeAspect="1"/>
          </p:cNvPicPr>
          <p:nvPr/>
        </p:nvPicPr>
        <p:blipFill>
          <a:blip r:embed="rId3"/>
          <a:stretch>
            <a:fillRect/>
          </a:stretch>
        </p:blipFill>
        <p:spPr>
          <a:xfrm>
            <a:off x="1628440" y="1388093"/>
            <a:ext cx="6297310" cy="4453904"/>
          </a:xfrm>
          <a:prstGeom prst="rect">
            <a:avLst/>
          </a:prstGeom>
        </p:spPr>
      </p:pic>
      <p:sp>
        <p:nvSpPr>
          <p:cNvPr id="3" name="TextBox 2"/>
          <p:cNvSpPr txBox="1"/>
          <p:nvPr/>
        </p:nvSpPr>
        <p:spPr>
          <a:xfrm>
            <a:off x="556846" y="2715846"/>
            <a:ext cx="877163" cy="1200329"/>
          </a:xfrm>
          <a:prstGeom prst="rect">
            <a:avLst/>
          </a:prstGeom>
          <a:noFill/>
        </p:spPr>
        <p:txBody>
          <a:bodyPr wrap="none" rtlCol="0">
            <a:spAutoFit/>
          </a:bodyPr>
          <a:lstStyle/>
          <a:p>
            <a:r>
              <a:rPr lang="en-US" dirty="0"/>
              <a:t>IBM </a:t>
            </a:r>
            <a:endParaRPr lang="en-US" dirty="0" smtClean="0"/>
          </a:p>
          <a:p>
            <a:r>
              <a:rPr lang="en-US" dirty="0" err="1" smtClean="0"/>
              <a:t>Cognos</a:t>
            </a:r>
            <a:r>
              <a:rPr lang="en-US" dirty="0" smtClean="0"/>
              <a:t> </a:t>
            </a:r>
          </a:p>
          <a:p>
            <a:r>
              <a:rPr lang="en-US" dirty="0" smtClean="0"/>
              <a:t>Insight</a:t>
            </a:r>
            <a:r>
              <a:rPr lang="en-US" dirty="0"/>
              <a:t/>
            </a:r>
            <a:br>
              <a:rPr lang="en-US" dirty="0"/>
            </a:br>
            <a:endParaRPr lang="en-US" dirty="0"/>
          </a:p>
        </p:txBody>
      </p:sp>
    </p:spTree>
    <p:extLst>
      <p:ext uri="{BB962C8B-B14F-4D97-AF65-F5344CB8AC3E}">
        <p14:creationId xmlns:p14="http://schemas.microsoft.com/office/powerpoint/2010/main" val="82373518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7011" y="106484"/>
            <a:ext cx="7778750" cy="1104900"/>
          </a:xfrm>
        </p:spPr>
        <p:txBody>
          <a:bodyPr/>
          <a:lstStyle/>
          <a:p>
            <a:pPr>
              <a:defRPr/>
            </a:pPr>
            <a:r>
              <a:rPr lang="en-US" dirty="0" smtClean="0">
                <a:cs typeface="+mj-cs"/>
              </a:rPr>
              <a:t>The Data Mining Process</a:t>
            </a:r>
          </a:p>
        </p:txBody>
      </p:sp>
      <p:sp>
        <p:nvSpPr>
          <p:cNvPr id="20483" name="AutoShape 3"/>
          <p:cNvSpPr>
            <a:spLocks noChangeArrowheads="1"/>
          </p:cNvSpPr>
          <p:nvPr/>
        </p:nvSpPr>
        <p:spPr bwMode="auto">
          <a:xfrm>
            <a:off x="2212975" y="2749550"/>
            <a:ext cx="1998663" cy="709613"/>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solidFill>
                  <a:schemeClr val="bg1">
                    <a:lumMod val="50000"/>
                  </a:schemeClr>
                </a:solidFill>
                <a:cs typeface="+mn-cs"/>
              </a:rPr>
              <a:t>Data Preparation</a:t>
            </a:r>
            <a:endParaRPr lang="en-US" dirty="0">
              <a:solidFill>
                <a:schemeClr val="bg1">
                  <a:lumMod val="50000"/>
                </a:schemeClr>
              </a:solidFill>
              <a:cs typeface="+mn-cs"/>
            </a:endParaRPr>
          </a:p>
        </p:txBody>
      </p:sp>
      <p:sp>
        <p:nvSpPr>
          <p:cNvPr id="20484" name="AutoShape 4"/>
          <p:cNvSpPr>
            <a:spLocks noChangeArrowheads="1"/>
          </p:cNvSpPr>
          <p:nvPr/>
        </p:nvSpPr>
        <p:spPr bwMode="auto">
          <a:xfrm>
            <a:off x="4124325" y="1890713"/>
            <a:ext cx="2024063"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400" b="1" dirty="0" smtClean="0">
                <a:solidFill>
                  <a:srgbClr val="0000FF"/>
                </a:solidFill>
              </a:rPr>
              <a:t>Visualization </a:t>
            </a:r>
            <a:endParaRPr lang="en-US" sz="2400" b="1" dirty="0">
              <a:solidFill>
                <a:srgbClr val="0000FF"/>
              </a:solidFill>
            </a:endParaRPr>
          </a:p>
          <a:p>
            <a:pPr algn="ctr">
              <a:defRPr/>
            </a:pPr>
            <a:r>
              <a:rPr lang="en-US" sz="2400" b="1" dirty="0" smtClean="0">
                <a:solidFill>
                  <a:srgbClr val="0000FF"/>
                </a:solidFill>
              </a:rPr>
              <a:t>&amp; Modeling</a:t>
            </a:r>
            <a:endParaRPr lang="en-US" sz="2400" b="1" dirty="0">
              <a:solidFill>
                <a:srgbClr val="0000FF"/>
              </a:solidFill>
            </a:endParaRPr>
          </a:p>
        </p:txBody>
      </p:sp>
      <p:sp>
        <p:nvSpPr>
          <p:cNvPr id="20485" name="AutoShape 5"/>
          <p:cNvSpPr>
            <a:spLocks noChangeArrowheads="1"/>
          </p:cNvSpPr>
          <p:nvPr/>
        </p:nvSpPr>
        <p:spPr bwMode="auto">
          <a:xfrm>
            <a:off x="6107113" y="1057275"/>
            <a:ext cx="2009775" cy="73977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solidFill>
                  <a:schemeClr val="bg1">
                    <a:lumMod val="50000"/>
                  </a:schemeClr>
                </a:solidFill>
              </a:rPr>
              <a:t>Evaluation &amp;</a:t>
            </a:r>
            <a:endParaRPr lang="en-US" dirty="0">
              <a:solidFill>
                <a:schemeClr val="bg1">
                  <a:lumMod val="50000"/>
                </a:schemeClr>
              </a:solidFill>
            </a:endParaRPr>
          </a:p>
          <a:p>
            <a:pPr algn="ctr">
              <a:defRPr/>
            </a:pPr>
            <a:r>
              <a:rPr lang="en-US" dirty="0" smtClean="0">
                <a:solidFill>
                  <a:schemeClr val="bg1">
                    <a:lumMod val="50000"/>
                  </a:schemeClr>
                </a:solidFill>
              </a:rPr>
              <a:t>Interpretation </a:t>
            </a:r>
            <a:endParaRPr lang="en-US" dirty="0">
              <a:solidFill>
                <a:schemeClr val="bg1">
                  <a:lumMod val="50000"/>
                </a:schemeClr>
              </a:solidFill>
            </a:endParaRPr>
          </a:p>
        </p:txBody>
      </p:sp>
      <p:sp>
        <p:nvSpPr>
          <p:cNvPr id="20486" name="AutoShape 6"/>
          <p:cNvSpPr>
            <a:spLocks noChangeArrowheads="1"/>
          </p:cNvSpPr>
          <p:nvPr/>
        </p:nvSpPr>
        <p:spPr bwMode="auto">
          <a:xfrm>
            <a:off x="387350" y="3689350"/>
            <a:ext cx="2082800"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a:solidFill>
                  <a:schemeClr val="bg1">
                    <a:lumMod val="50000"/>
                  </a:schemeClr>
                </a:solidFill>
              </a:rPr>
              <a:t>Data </a:t>
            </a:r>
            <a:r>
              <a:rPr lang="en-US" dirty="0" smtClean="0">
                <a:solidFill>
                  <a:schemeClr val="bg1">
                    <a:lumMod val="50000"/>
                  </a:schemeClr>
                </a:solidFill>
              </a:rPr>
              <a:t>Consolidation</a:t>
            </a:r>
          </a:p>
          <a:p>
            <a:pPr algn="ctr">
              <a:defRPr/>
            </a:pPr>
            <a:r>
              <a:rPr lang="en-US" dirty="0" smtClean="0">
                <a:solidFill>
                  <a:schemeClr val="bg1">
                    <a:lumMod val="50000"/>
                  </a:schemeClr>
                </a:solidFill>
              </a:rPr>
              <a:t>&amp; Warehousing </a:t>
            </a:r>
            <a:endParaRPr lang="en-US" dirty="0">
              <a:solidFill>
                <a:schemeClr val="bg1">
                  <a:lumMod val="50000"/>
                </a:schemeClr>
              </a:solidFill>
            </a:endParaRPr>
          </a:p>
        </p:txBody>
      </p:sp>
      <p:sp>
        <p:nvSpPr>
          <p:cNvPr id="20487" name="Oval 7"/>
          <p:cNvSpPr>
            <a:spLocks noChangeArrowheads="1"/>
          </p:cNvSpPr>
          <p:nvPr/>
        </p:nvSpPr>
        <p:spPr bwMode="auto">
          <a:xfrm>
            <a:off x="544513" y="5470525"/>
            <a:ext cx="604837"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8" name="Oval 8"/>
          <p:cNvSpPr>
            <a:spLocks noChangeArrowheads="1"/>
          </p:cNvSpPr>
          <p:nvPr/>
        </p:nvSpPr>
        <p:spPr bwMode="auto">
          <a:xfrm>
            <a:off x="549275" y="5372100"/>
            <a:ext cx="604838"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9" name="Oval 9"/>
          <p:cNvSpPr>
            <a:spLocks noChangeArrowheads="1"/>
          </p:cNvSpPr>
          <p:nvPr/>
        </p:nvSpPr>
        <p:spPr bwMode="auto">
          <a:xfrm>
            <a:off x="1111250" y="5456238"/>
            <a:ext cx="604838" cy="192087"/>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0" name="Oval 10"/>
          <p:cNvSpPr>
            <a:spLocks noChangeArrowheads="1"/>
          </p:cNvSpPr>
          <p:nvPr/>
        </p:nvSpPr>
        <p:spPr bwMode="auto">
          <a:xfrm>
            <a:off x="1125538" y="5356225"/>
            <a:ext cx="604837" cy="192088"/>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1" name="Oval 11"/>
          <p:cNvSpPr>
            <a:spLocks noChangeArrowheads="1"/>
          </p:cNvSpPr>
          <p:nvPr/>
        </p:nvSpPr>
        <p:spPr bwMode="auto">
          <a:xfrm>
            <a:off x="1166813" y="5749925"/>
            <a:ext cx="604837"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2" name="Oval 12"/>
          <p:cNvSpPr>
            <a:spLocks noChangeArrowheads="1"/>
          </p:cNvSpPr>
          <p:nvPr/>
        </p:nvSpPr>
        <p:spPr bwMode="auto">
          <a:xfrm>
            <a:off x="1158875" y="5661025"/>
            <a:ext cx="604838"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3" name="Line 13"/>
          <p:cNvSpPr>
            <a:spLocks noChangeShapeType="1"/>
          </p:cNvSpPr>
          <p:nvPr/>
        </p:nvSpPr>
        <p:spPr bwMode="auto">
          <a:xfrm>
            <a:off x="2287588" y="4760913"/>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4" name="Line 14"/>
          <p:cNvSpPr>
            <a:spLocks noChangeShapeType="1"/>
          </p:cNvSpPr>
          <p:nvPr/>
        </p:nvSpPr>
        <p:spPr bwMode="auto">
          <a:xfrm>
            <a:off x="3368187" y="4790587"/>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6" name="Line 16"/>
          <p:cNvSpPr>
            <a:spLocks noChangeShapeType="1"/>
          </p:cNvSpPr>
          <p:nvPr/>
        </p:nvSpPr>
        <p:spPr bwMode="auto">
          <a:xfrm>
            <a:off x="4097338" y="3943350"/>
            <a:ext cx="896937"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7" name="Line 17"/>
          <p:cNvSpPr>
            <a:spLocks noChangeShapeType="1"/>
          </p:cNvSpPr>
          <p:nvPr/>
        </p:nvSpPr>
        <p:spPr bwMode="auto">
          <a:xfrm>
            <a:off x="4089400" y="4060825"/>
            <a:ext cx="89693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9" name="Line 19"/>
          <p:cNvSpPr>
            <a:spLocks noChangeShapeType="1"/>
          </p:cNvSpPr>
          <p:nvPr/>
        </p:nvSpPr>
        <p:spPr bwMode="auto">
          <a:xfrm>
            <a:off x="4108450" y="4332288"/>
            <a:ext cx="86201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0" name="Line 20"/>
          <p:cNvSpPr>
            <a:spLocks noChangeShapeType="1"/>
          </p:cNvSpPr>
          <p:nvPr/>
        </p:nvSpPr>
        <p:spPr bwMode="auto">
          <a:xfrm>
            <a:off x="4276725" y="3870325"/>
            <a:ext cx="1588" cy="525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1" name="Line 21"/>
          <p:cNvSpPr>
            <a:spLocks noChangeShapeType="1"/>
          </p:cNvSpPr>
          <p:nvPr/>
        </p:nvSpPr>
        <p:spPr bwMode="auto">
          <a:xfrm>
            <a:off x="4513263" y="3878263"/>
            <a:ext cx="1587"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2" name="Line 22"/>
          <p:cNvSpPr>
            <a:spLocks noChangeShapeType="1"/>
          </p:cNvSpPr>
          <p:nvPr/>
        </p:nvSpPr>
        <p:spPr bwMode="auto">
          <a:xfrm>
            <a:off x="4791075" y="3859213"/>
            <a:ext cx="1588"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3" name="Rectangle 23"/>
          <p:cNvSpPr>
            <a:spLocks noChangeArrowheads="1"/>
          </p:cNvSpPr>
          <p:nvPr/>
        </p:nvSpPr>
        <p:spPr bwMode="auto">
          <a:xfrm>
            <a:off x="5730875" y="3160713"/>
            <a:ext cx="1257300" cy="731837"/>
          </a:xfrm>
          <a:prstGeom prst="rect">
            <a:avLst/>
          </a:prstGeom>
          <a:solidFill>
            <a:schemeClr val="accent1">
              <a:lumMod val="60000"/>
              <a:lumOff val="4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20504" name="Line 24"/>
          <p:cNvSpPr>
            <a:spLocks noChangeShapeType="1"/>
          </p:cNvSpPr>
          <p:nvPr/>
        </p:nvSpPr>
        <p:spPr bwMode="auto">
          <a:xfrm>
            <a:off x="5976938" y="3275013"/>
            <a:ext cx="0" cy="58737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5" name="Line 25"/>
          <p:cNvSpPr>
            <a:spLocks noChangeShapeType="1"/>
          </p:cNvSpPr>
          <p:nvPr/>
        </p:nvSpPr>
        <p:spPr bwMode="auto">
          <a:xfrm flipH="1">
            <a:off x="5830888" y="3829050"/>
            <a:ext cx="1039812" cy="158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6" name="AutoShape 26"/>
          <p:cNvSpPr>
            <a:spLocks noChangeArrowheads="1"/>
          </p:cNvSpPr>
          <p:nvPr/>
        </p:nvSpPr>
        <p:spPr bwMode="auto">
          <a:xfrm>
            <a:off x="6291263" y="33480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7" name="AutoShape 27"/>
          <p:cNvSpPr>
            <a:spLocks noChangeArrowheads="1"/>
          </p:cNvSpPr>
          <p:nvPr/>
        </p:nvSpPr>
        <p:spPr bwMode="auto">
          <a:xfrm>
            <a:off x="6238875" y="3476625"/>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8" name="AutoShape 28"/>
          <p:cNvSpPr>
            <a:spLocks noChangeArrowheads="1"/>
          </p:cNvSpPr>
          <p:nvPr/>
        </p:nvSpPr>
        <p:spPr bwMode="auto">
          <a:xfrm>
            <a:off x="6515100" y="34115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9" name="AutoShape 29"/>
          <p:cNvSpPr>
            <a:spLocks noChangeArrowheads="1"/>
          </p:cNvSpPr>
          <p:nvPr/>
        </p:nvSpPr>
        <p:spPr bwMode="auto">
          <a:xfrm>
            <a:off x="6462713" y="3702050"/>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0" name="Arc 30"/>
          <p:cNvSpPr>
            <a:spLocks/>
          </p:cNvSpPr>
          <p:nvPr/>
        </p:nvSpPr>
        <p:spPr bwMode="auto">
          <a:xfrm>
            <a:off x="5905500" y="3282950"/>
            <a:ext cx="873125" cy="555625"/>
          </a:xfrm>
          <a:custGeom>
            <a:avLst/>
            <a:gdLst>
              <a:gd name="G0" fmla="+- 159 0 0"/>
              <a:gd name="G1" fmla="+- 62 0 0"/>
              <a:gd name="G2" fmla="+- 21600 0 0"/>
              <a:gd name="T0" fmla="*/ 21759 w 21759"/>
              <a:gd name="T1" fmla="*/ 0 h 21662"/>
              <a:gd name="T2" fmla="*/ 0 w 21759"/>
              <a:gd name="T3" fmla="*/ 21661 h 21662"/>
              <a:gd name="T4" fmla="*/ 159 w 21759"/>
              <a:gd name="T5" fmla="*/ 62 h 21662"/>
            </a:gdLst>
            <a:ahLst/>
            <a:cxnLst>
              <a:cxn ang="0">
                <a:pos x="T0" y="T1"/>
              </a:cxn>
              <a:cxn ang="0">
                <a:pos x="T2" y="T3"/>
              </a:cxn>
              <a:cxn ang="0">
                <a:pos x="T4" y="T5"/>
              </a:cxn>
            </a:cxnLst>
            <a:rect l="0" t="0" r="r" b="b"/>
            <a:pathLst>
              <a:path w="21759" h="21662" fill="none" extrusionOk="0">
                <a:moveTo>
                  <a:pt x="21758" y="0"/>
                </a:moveTo>
                <a:cubicBezTo>
                  <a:pt x="21758" y="20"/>
                  <a:pt x="21759" y="41"/>
                  <a:pt x="21759" y="62"/>
                </a:cubicBezTo>
                <a:cubicBezTo>
                  <a:pt x="21759" y="11991"/>
                  <a:pt x="12088" y="21662"/>
                  <a:pt x="159" y="21662"/>
                </a:cubicBezTo>
                <a:cubicBezTo>
                  <a:pt x="105" y="21661"/>
                  <a:pt x="52" y="21661"/>
                  <a:pt x="-1" y="21661"/>
                </a:cubicBezTo>
              </a:path>
              <a:path w="21759" h="21662" stroke="0" extrusionOk="0">
                <a:moveTo>
                  <a:pt x="21758" y="0"/>
                </a:moveTo>
                <a:cubicBezTo>
                  <a:pt x="21758" y="20"/>
                  <a:pt x="21759" y="41"/>
                  <a:pt x="21759" y="62"/>
                </a:cubicBezTo>
                <a:cubicBezTo>
                  <a:pt x="21759" y="11991"/>
                  <a:pt x="12088" y="21662"/>
                  <a:pt x="159" y="21662"/>
                </a:cubicBezTo>
                <a:cubicBezTo>
                  <a:pt x="105" y="21661"/>
                  <a:pt x="52" y="21661"/>
                  <a:pt x="-1" y="21661"/>
                </a:cubicBezTo>
                <a:lnTo>
                  <a:pt x="159" y="62"/>
                </a:lnTo>
                <a:close/>
              </a:path>
            </a:pathLst>
          </a:custGeom>
          <a:noFill/>
          <a:ln w="12700" cap="rnd">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1" name="AutoShape 31"/>
          <p:cNvSpPr>
            <a:spLocks noChangeArrowheads="1"/>
          </p:cNvSpPr>
          <p:nvPr/>
        </p:nvSpPr>
        <p:spPr bwMode="auto">
          <a:xfrm>
            <a:off x="7448550" y="2281238"/>
            <a:ext cx="1370013" cy="650875"/>
          </a:xfrm>
          <a:prstGeom prst="plus">
            <a:avLst>
              <a:gd name="adj" fmla="val 24968"/>
            </a:avLst>
          </a:prstGeom>
          <a:solidFill>
            <a:srgbClr val="FFFF00"/>
          </a:solidFill>
          <a:ln w="12700">
            <a:solidFill>
              <a:schemeClr val="tx2"/>
            </a:solidFill>
            <a:miter lim="800000"/>
            <a:headEnd/>
            <a:tailEnd/>
          </a:ln>
          <a:effectLst/>
          <a:extLst/>
        </p:spPr>
        <p:txBody>
          <a:bodyPr wrap="none" lIns="90488" tIns="44450" rIns="90488" bIns="44450" anchor="ctr"/>
          <a:lstStyle/>
          <a:p>
            <a:pPr algn="ctr">
              <a:defRPr/>
            </a:pPr>
            <a:r>
              <a:rPr lang="en-US" sz="2000">
                <a:solidFill>
                  <a:srgbClr val="414141"/>
                </a:solidFill>
                <a:cs typeface="+mn-cs"/>
              </a:rPr>
              <a:t>Knowledge</a:t>
            </a:r>
          </a:p>
        </p:txBody>
      </p:sp>
      <p:sp>
        <p:nvSpPr>
          <p:cNvPr id="20512" name="Rectangle 32"/>
          <p:cNvSpPr>
            <a:spLocks noChangeArrowheads="1"/>
          </p:cNvSpPr>
          <p:nvPr/>
        </p:nvSpPr>
        <p:spPr bwMode="auto">
          <a:xfrm>
            <a:off x="6051550" y="3252788"/>
            <a:ext cx="90488"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3" name="Rectangle 33"/>
          <p:cNvSpPr>
            <a:spLocks noChangeArrowheads="1"/>
          </p:cNvSpPr>
          <p:nvPr/>
        </p:nvSpPr>
        <p:spPr bwMode="auto">
          <a:xfrm>
            <a:off x="6110288" y="3314700"/>
            <a:ext cx="149542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sz="1400" dirty="0">
                <a:cs typeface="+mn-cs"/>
              </a:rPr>
              <a:t>p(x)=0.02</a:t>
            </a:r>
          </a:p>
        </p:txBody>
      </p:sp>
      <p:sp>
        <p:nvSpPr>
          <p:cNvPr id="20514" name="AutoShape 34"/>
          <p:cNvSpPr>
            <a:spLocks noChangeArrowheads="1"/>
          </p:cNvSpPr>
          <p:nvPr/>
        </p:nvSpPr>
        <p:spPr bwMode="auto">
          <a:xfrm rot="19860000">
            <a:off x="1819275" y="5153025"/>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5" name="AutoShape 35"/>
          <p:cNvSpPr>
            <a:spLocks noChangeArrowheads="1"/>
          </p:cNvSpPr>
          <p:nvPr/>
        </p:nvSpPr>
        <p:spPr bwMode="auto">
          <a:xfrm rot="19860000">
            <a:off x="3459163" y="4333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6" name="AutoShape 36"/>
          <p:cNvSpPr>
            <a:spLocks noChangeArrowheads="1"/>
          </p:cNvSpPr>
          <p:nvPr/>
        </p:nvSpPr>
        <p:spPr bwMode="auto">
          <a:xfrm rot="19860000">
            <a:off x="5199063" y="3571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7" name="AutoShape 37"/>
          <p:cNvSpPr>
            <a:spLocks noChangeArrowheads="1"/>
          </p:cNvSpPr>
          <p:nvPr/>
        </p:nvSpPr>
        <p:spPr bwMode="auto">
          <a:xfrm rot="19860000">
            <a:off x="6985000" y="2806700"/>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8" name="Line 38"/>
          <p:cNvSpPr>
            <a:spLocks noChangeShapeType="1"/>
          </p:cNvSpPr>
          <p:nvPr/>
        </p:nvSpPr>
        <p:spPr bwMode="auto">
          <a:xfrm>
            <a:off x="1422400" y="4441825"/>
            <a:ext cx="496888" cy="769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9" name="Line 39"/>
          <p:cNvSpPr>
            <a:spLocks noChangeShapeType="1"/>
          </p:cNvSpPr>
          <p:nvPr/>
        </p:nvSpPr>
        <p:spPr bwMode="auto">
          <a:xfrm>
            <a:off x="4738688" y="2679700"/>
            <a:ext cx="601662" cy="969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0" name="Line 40"/>
          <p:cNvSpPr>
            <a:spLocks noChangeShapeType="1"/>
          </p:cNvSpPr>
          <p:nvPr/>
        </p:nvSpPr>
        <p:spPr bwMode="auto">
          <a:xfrm>
            <a:off x="2921000" y="3481388"/>
            <a:ext cx="677863"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1" name="Oval 41"/>
          <p:cNvSpPr>
            <a:spLocks noChangeArrowheads="1"/>
          </p:cNvSpPr>
          <p:nvPr/>
        </p:nvSpPr>
        <p:spPr bwMode="auto">
          <a:xfrm>
            <a:off x="2286000" y="4822825"/>
            <a:ext cx="1084263" cy="411163"/>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2" name="Oval 42"/>
          <p:cNvSpPr>
            <a:spLocks noChangeArrowheads="1"/>
          </p:cNvSpPr>
          <p:nvPr/>
        </p:nvSpPr>
        <p:spPr bwMode="auto">
          <a:xfrm>
            <a:off x="2281238" y="4668838"/>
            <a:ext cx="1084262" cy="411162"/>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3" name="Oval 43"/>
          <p:cNvSpPr>
            <a:spLocks noChangeArrowheads="1"/>
          </p:cNvSpPr>
          <p:nvPr/>
        </p:nvSpPr>
        <p:spPr bwMode="auto">
          <a:xfrm>
            <a:off x="2286000" y="4525963"/>
            <a:ext cx="1084263" cy="411162"/>
          </a:xfrm>
          <a:prstGeom prst="ellipse">
            <a:avLst/>
          </a:prstGeom>
          <a:solidFill>
            <a:schemeClr val="accent2">
              <a:lumMod val="75000"/>
            </a:schemeClr>
          </a:solidFill>
          <a:ln w="12700">
            <a:solidFill>
              <a:schemeClr val="tx1"/>
            </a:solidFill>
            <a:round/>
            <a:headEnd/>
            <a:tailEnd/>
          </a:ln>
          <a:effectLst/>
          <a:extLst/>
        </p:spPr>
        <p:txBody>
          <a:bodyPr wrap="none" lIns="90488" tIns="44450" rIns="90488" bIns="44450" anchor="ctr"/>
          <a:lstStyle/>
          <a:p>
            <a:pPr algn="ctr">
              <a:defRPr/>
            </a:pPr>
            <a:r>
              <a:rPr lang="en-US" sz="1600" b="1" i="1" dirty="0">
                <a:solidFill>
                  <a:schemeClr val="bg1"/>
                </a:solidFill>
                <a:cs typeface="+mn-cs"/>
              </a:rPr>
              <a:t>Data</a:t>
            </a:r>
          </a:p>
          <a:p>
            <a:pPr algn="ctr">
              <a:defRPr/>
            </a:pPr>
            <a:r>
              <a:rPr lang="en-US" sz="1600" b="1" i="1" dirty="0">
                <a:solidFill>
                  <a:schemeClr val="bg1"/>
                </a:solidFill>
                <a:cs typeface="+mn-cs"/>
              </a:rPr>
              <a:t>Warehouse</a:t>
            </a:r>
          </a:p>
        </p:txBody>
      </p:sp>
      <p:sp>
        <p:nvSpPr>
          <p:cNvPr id="20524" name="Line 44"/>
          <p:cNvSpPr>
            <a:spLocks noChangeShapeType="1"/>
          </p:cNvSpPr>
          <p:nvPr/>
        </p:nvSpPr>
        <p:spPr bwMode="auto">
          <a:xfrm>
            <a:off x="6510338" y="1835150"/>
            <a:ext cx="609600" cy="1042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5" name="Line 45"/>
          <p:cNvSpPr>
            <a:spLocks noChangeShapeType="1"/>
          </p:cNvSpPr>
          <p:nvPr/>
        </p:nvSpPr>
        <p:spPr bwMode="auto">
          <a:xfrm>
            <a:off x="7280275" y="3228975"/>
            <a:ext cx="6350" cy="2268538"/>
          </a:xfrm>
          <a:prstGeom prst="line">
            <a:avLst/>
          </a:prstGeom>
          <a:noFill/>
          <a:ln w="12700">
            <a:solidFill>
              <a:schemeClr val="tx2"/>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6" name="Line 46"/>
          <p:cNvSpPr>
            <a:spLocks noChangeShapeType="1"/>
          </p:cNvSpPr>
          <p:nvPr/>
        </p:nvSpPr>
        <p:spPr bwMode="auto">
          <a:xfrm flipV="1">
            <a:off x="2054225" y="5454650"/>
            <a:ext cx="5246688" cy="23813"/>
          </a:xfrm>
          <a:prstGeom prst="line">
            <a:avLst/>
          </a:prstGeom>
          <a:noFill/>
          <a:ln w="12700">
            <a:solidFill>
              <a:schemeClr val="tx2"/>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7" name="Line 47"/>
          <p:cNvSpPr>
            <a:spLocks noChangeShapeType="1"/>
          </p:cNvSpPr>
          <p:nvPr/>
        </p:nvSpPr>
        <p:spPr bwMode="auto">
          <a:xfrm flipH="1">
            <a:off x="5448300" y="4017963"/>
            <a:ext cx="26988" cy="1425575"/>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8" name="Rectangle 48"/>
          <p:cNvSpPr>
            <a:spLocks noChangeArrowheads="1"/>
          </p:cNvSpPr>
          <p:nvPr/>
        </p:nvSpPr>
        <p:spPr bwMode="auto">
          <a:xfrm>
            <a:off x="6489700" y="3595688"/>
            <a:ext cx="42863" cy="2555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29" name="Rectangle 49"/>
          <p:cNvSpPr>
            <a:spLocks noChangeArrowheads="1"/>
          </p:cNvSpPr>
          <p:nvPr/>
        </p:nvSpPr>
        <p:spPr bwMode="auto">
          <a:xfrm>
            <a:off x="557213" y="5940425"/>
            <a:ext cx="13938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Data Sources</a:t>
            </a:r>
          </a:p>
        </p:txBody>
      </p:sp>
      <p:sp>
        <p:nvSpPr>
          <p:cNvPr id="20530" name="Rectangle 50"/>
          <p:cNvSpPr>
            <a:spLocks noChangeArrowheads="1"/>
          </p:cNvSpPr>
          <p:nvPr/>
        </p:nvSpPr>
        <p:spPr bwMode="auto">
          <a:xfrm>
            <a:off x="5738813" y="3940175"/>
            <a:ext cx="1209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Patterns &amp; </a:t>
            </a:r>
          </a:p>
          <a:p>
            <a:pPr>
              <a:defRPr/>
            </a:pPr>
            <a:r>
              <a:rPr lang="en-US" sz="1800">
                <a:cs typeface="+mn-cs"/>
              </a:rPr>
              <a:t>Models</a:t>
            </a:r>
          </a:p>
        </p:txBody>
      </p:sp>
      <p:sp>
        <p:nvSpPr>
          <p:cNvPr id="20531" name="Rectangle 51"/>
          <p:cNvSpPr>
            <a:spLocks noChangeArrowheads="1"/>
          </p:cNvSpPr>
          <p:nvPr/>
        </p:nvSpPr>
        <p:spPr bwMode="auto">
          <a:xfrm>
            <a:off x="3890963" y="4492625"/>
            <a:ext cx="1539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Prepared Data </a:t>
            </a:r>
          </a:p>
        </p:txBody>
      </p:sp>
      <p:sp>
        <p:nvSpPr>
          <p:cNvPr id="20532" name="Rectangle 52"/>
          <p:cNvSpPr>
            <a:spLocks noChangeArrowheads="1"/>
          </p:cNvSpPr>
          <p:nvPr/>
        </p:nvSpPr>
        <p:spPr bwMode="auto">
          <a:xfrm>
            <a:off x="2176463" y="5178425"/>
            <a:ext cx="13874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1800" dirty="0">
                <a:cs typeface="+mn-cs"/>
              </a:rPr>
              <a:t>Consolidated</a:t>
            </a:r>
          </a:p>
          <a:p>
            <a:pPr algn="ctr">
              <a:defRPr/>
            </a:pPr>
            <a:r>
              <a:rPr lang="en-US" sz="1800" dirty="0">
                <a:cs typeface="+mn-cs"/>
              </a:rPr>
              <a:t>Data</a:t>
            </a:r>
          </a:p>
        </p:txBody>
      </p:sp>
      <p:sp>
        <p:nvSpPr>
          <p:cNvPr id="20533" name="Line 53"/>
          <p:cNvSpPr>
            <a:spLocks noChangeShapeType="1"/>
          </p:cNvSpPr>
          <p:nvPr/>
        </p:nvSpPr>
        <p:spPr bwMode="auto">
          <a:xfrm flipH="1">
            <a:off x="3657600" y="4624388"/>
            <a:ext cx="23813" cy="811212"/>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54" name="Picture 53"/>
          <p:cNvPicPr>
            <a:picLocks noChangeAspect="1"/>
          </p:cNvPicPr>
          <p:nvPr/>
        </p:nvPicPr>
        <p:blipFill>
          <a:blip r:embed="rId3"/>
          <a:stretch>
            <a:fillRect/>
          </a:stretch>
        </p:blipFill>
        <p:spPr>
          <a:xfrm>
            <a:off x="3865762" y="3624001"/>
            <a:ext cx="1295001" cy="787923"/>
          </a:xfrm>
          <a:prstGeom prst="rect">
            <a:avLst/>
          </a:prstGeom>
        </p:spPr>
      </p:pic>
    </p:spTree>
    <p:extLst>
      <p:ext uri="{BB962C8B-B14F-4D97-AF65-F5344CB8AC3E}">
        <p14:creationId xmlns:p14="http://schemas.microsoft.com/office/powerpoint/2010/main" val="187312124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Visualization</a:t>
            </a:r>
            <a:endParaRPr lang="en-CA" dirty="0"/>
          </a:p>
        </p:txBody>
      </p:sp>
      <p:sp>
        <p:nvSpPr>
          <p:cNvPr id="3" name="Content Placeholder 2"/>
          <p:cNvSpPr>
            <a:spLocks noGrp="1"/>
          </p:cNvSpPr>
          <p:nvPr>
            <p:ph idx="1"/>
          </p:nvPr>
        </p:nvSpPr>
        <p:spPr/>
        <p:txBody>
          <a:bodyPr>
            <a:normAutofit/>
          </a:bodyPr>
          <a:lstStyle/>
          <a:p>
            <a:pPr marL="0" indent="0">
              <a:buNone/>
            </a:pPr>
            <a:r>
              <a:rPr lang="en-CA" sz="2400" i="1" dirty="0"/>
              <a:t>“A picture is worth a thousand words” </a:t>
            </a:r>
            <a:r>
              <a:rPr lang="en-CA" sz="2400" dirty="0"/>
              <a:t>– Arthur </a:t>
            </a:r>
            <a:r>
              <a:rPr lang="en-CA" sz="2400" dirty="0" smtClean="0"/>
              <a:t>Brisbane [1911]</a:t>
            </a:r>
            <a:endParaRPr lang="en-CA" sz="2400" dirty="0"/>
          </a:p>
          <a:p>
            <a:pPr marL="0" indent="0">
              <a:buNone/>
            </a:pPr>
            <a:endParaRPr lang="en-CA" sz="2400" i="1" dirty="0" smtClean="0"/>
          </a:p>
          <a:p>
            <a:pPr marL="0" indent="0">
              <a:buNone/>
            </a:pPr>
            <a:r>
              <a:rPr lang="en-CA" sz="2400" i="1" dirty="0" smtClean="0"/>
              <a:t>“The </a:t>
            </a:r>
            <a:r>
              <a:rPr lang="en-CA" sz="2400" i="1" dirty="0"/>
              <a:t>greatest value of a picture is when it forces us to notice what we never expected to </a:t>
            </a:r>
            <a:r>
              <a:rPr lang="en-CA" sz="2400" i="1" dirty="0" smtClean="0"/>
              <a:t>see” </a:t>
            </a:r>
            <a:r>
              <a:rPr lang="en-CA" sz="2400" dirty="0"/>
              <a:t>– </a:t>
            </a:r>
            <a:r>
              <a:rPr lang="en-CA" sz="2400" dirty="0" smtClean="0"/>
              <a:t>John </a:t>
            </a:r>
            <a:r>
              <a:rPr lang="en-CA" sz="2400" dirty="0" err="1"/>
              <a:t>Tukey</a:t>
            </a:r>
            <a:endParaRPr lang="en-CA" sz="2400" dirty="0"/>
          </a:p>
          <a:p>
            <a:pPr marL="0" indent="0">
              <a:buNone/>
            </a:pPr>
            <a:endParaRPr lang="en-CA" sz="2400" i="1" dirty="0" smtClean="0"/>
          </a:p>
          <a:p>
            <a:pPr marL="0" indent="0">
              <a:buNone/>
            </a:pPr>
            <a:r>
              <a:rPr lang="en-CA" sz="2400" i="1" dirty="0" smtClean="0"/>
              <a:t>“Visual analytics can lead to discoveries that neither a computer nor a human could make alone” </a:t>
            </a:r>
            <a:r>
              <a:rPr lang="en-CA" sz="2400" dirty="0" smtClean="0"/>
              <a:t>– Jean-Daniel </a:t>
            </a:r>
            <a:r>
              <a:rPr lang="en-CA" sz="2400" dirty="0" err="1" smtClean="0"/>
              <a:t>Fekete</a:t>
            </a:r>
            <a:endParaRPr lang="en-CA" sz="2400" dirty="0"/>
          </a:p>
          <a:p>
            <a:pPr marL="0" indent="0">
              <a:buNone/>
            </a:pPr>
            <a:endParaRPr lang="en-CA" sz="2400" dirty="0" smtClean="0"/>
          </a:p>
          <a:p>
            <a:endParaRPr lang="en-CA" sz="2800" dirty="0"/>
          </a:p>
        </p:txBody>
      </p:sp>
      <p:sp>
        <p:nvSpPr>
          <p:cNvPr id="4" name="Footer Placeholder 3"/>
          <p:cNvSpPr>
            <a:spLocks noGrp="1"/>
          </p:cNvSpPr>
          <p:nvPr>
            <p:ph type="ftr" sz="quarter" idx="11"/>
          </p:nvPr>
        </p:nvSpPr>
        <p:spPr/>
        <p:txBody>
          <a:bodyPr/>
          <a:lstStyle/>
          <a:p>
            <a:r>
              <a:rPr lang="en-CA" smtClean="0"/>
              <a:t>Big Data, Saint John, NB</a:t>
            </a:r>
            <a:endParaRPr lang="en-CA" dirty="0"/>
          </a:p>
        </p:txBody>
      </p:sp>
      <p:sp>
        <p:nvSpPr>
          <p:cNvPr id="5" name="Slide Number Placeholder 4"/>
          <p:cNvSpPr>
            <a:spLocks noGrp="1"/>
          </p:cNvSpPr>
          <p:nvPr>
            <p:ph type="sldNum" sz="quarter" idx="12"/>
          </p:nvPr>
        </p:nvSpPr>
        <p:spPr/>
        <p:txBody>
          <a:bodyPr/>
          <a:lstStyle/>
          <a:p>
            <a:fld id="{BB9BB4E0-3251-45DC-8F8E-7614F75D4F46}" type="slidenum">
              <a:rPr lang="en-CA" smtClean="0"/>
              <a:t>36</a:t>
            </a:fld>
            <a:endParaRPr lang="en-CA"/>
          </a:p>
        </p:txBody>
      </p:sp>
      <p:sp>
        <p:nvSpPr>
          <p:cNvPr id="6" name="TextBox 5"/>
          <p:cNvSpPr txBox="1"/>
          <p:nvPr/>
        </p:nvSpPr>
        <p:spPr>
          <a:xfrm>
            <a:off x="5667458" y="5710019"/>
            <a:ext cx="3107266" cy="646331"/>
          </a:xfrm>
          <a:prstGeom prst="rect">
            <a:avLst/>
          </a:prstGeom>
          <a:noFill/>
        </p:spPr>
        <p:txBody>
          <a:bodyPr wrap="none" rtlCol="0">
            <a:spAutoFit/>
          </a:bodyPr>
          <a:lstStyle/>
          <a:p>
            <a:r>
              <a:rPr lang="en-CA" dirty="0"/>
              <a:t>[slide courtesy of Stan </a:t>
            </a:r>
            <a:r>
              <a:rPr lang="en-CA" dirty="0" err="1"/>
              <a:t>Matwin</a:t>
            </a:r>
            <a:r>
              <a:rPr lang="en-CA" dirty="0"/>
              <a:t>] </a:t>
            </a:r>
          </a:p>
          <a:p>
            <a:endParaRPr lang="en-US" dirty="0"/>
          </a:p>
        </p:txBody>
      </p:sp>
    </p:spTree>
    <p:extLst>
      <p:ext uri="{BB962C8B-B14F-4D97-AF65-F5344CB8AC3E}">
        <p14:creationId xmlns:p14="http://schemas.microsoft.com/office/powerpoint/2010/main" val="2011909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makes for a good </a:t>
            </a:r>
            <a:br>
              <a:rPr lang="en-CA" dirty="0" smtClean="0"/>
            </a:br>
            <a:r>
              <a:rPr lang="en-CA" dirty="0" smtClean="0"/>
              <a:t>Data </a:t>
            </a:r>
            <a:r>
              <a:rPr lang="en-CA" dirty="0"/>
              <a:t>V</a:t>
            </a:r>
            <a:r>
              <a:rPr lang="en-CA" dirty="0" smtClean="0"/>
              <a:t>isualization?</a:t>
            </a:r>
            <a:endParaRPr lang="en-CA" dirty="0"/>
          </a:p>
        </p:txBody>
      </p:sp>
      <p:sp>
        <p:nvSpPr>
          <p:cNvPr id="3" name="Content Placeholder 2"/>
          <p:cNvSpPr>
            <a:spLocks noGrp="1"/>
          </p:cNvSpPr>
          <p:nvPr>
            <p:ph idx="1"/>
          </p:nvPr>
        </p:nvSpPr>
        <p:spPr/>
        <p:txBody>
          <a:bodyPr>
            <a:normAutofit/>
          </a:bodyPr>
          <a:lstStyle/>
          <a:p>
            <a:r>
              <a:rPr lang="en-CA" sz="2800" dirty="0"/>
              <a:t>Graphical representation of data </a:t>
            </a:r>
            <a:endParaRPr lang="en-CA" sz="2800" dirty="0" smtClean="0"/>
          </a:p>
          <a:p>
            <a:r>
              <a:rPr lang="en-CA" sz="2800" dirty="0" smtClean="0"/>
              <a:t>View </a:t>
            </a:r>
            <a:r>
              <a:rPr lang="en-CA" sz="2800" dirty="0"/>
              <a:t>of relationships between data</a:t>
            </a:r>
          </a:p>
          <a:p>
            <a:r>
              <a:rPr lang="en-CA" sz="2800" dirty="0" smtClean="0"/>
              <a:t>The </a:t>
            </a:r>
            <a:r>
              <a:rPr lang="en-CA" sz="2800" dirty="0"/>
              <a:t>right abstraction of the data </a:t>
            </a:r>
          </a:p>
          <a:p>
            <a:r>
              <a:rPr lang="en-CA" sz="2800" dirty="0" smtClean="0"/>
              <a:t>Allows us to explore the data</a:t>
            </a:r>
            <a:endParaRPr lang="en-CA" sz="2800" dirty="0"/>
          </a:p>
          <a:p>
            <a:r>
              <a:rPr lang="en-CA" sz="2800" i="1" dirty="0" smtClean="0"/>
              <a:t>Communicates – Informative</a:t>
            </a:r>
            <a:endParaRPr lang="en-CA" sz="2800" dirty="0" smtClean="0"/>
          </a:p>
          <a:p>
            <a:r>
              <a:rPr lang="en-CA" sz="2800" i="1" dirty="0" smtClean="0"/>
              <a:t>Elegant </a:t>
            </a:r>
            <a:r>
              <a:rPr lang="en-CA" sz="2800" i="1" dirty="0"/>
              <a:t>- Simple</a:t>
            </a:r>
          </a:p>
          <a:p>
            <a:r>
              <a:rPr lang="en-CA" sz="2800" i="1" dirty="0"/>
              <a:t>Aesthetically pleasing</a:t>
            </a:r>
            <a:endParaRPr lang="en-CA" sz="2800" dirty="0"/>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CA" smtClean="0"/>
              <a:t>Big Data, Saint John, NB</a:t>
            </a:r>
            <a:endParaRPr lang="en-CA"/>
          </a:p>
        </p:txBody>
      </p:sp>
      <p:sp>
        <p:nvSpPr>
          <p:cNvPr id="5" name="Slide Number Placeholder 4"/>
          <p:cNvSpPr>
            <a:spLocks noGrp="1"/>
          </p:cNvSpPr>
          <p:nvPr>
            <p:ph type="sldNum" sz="quarter" idx="12"/>
          </p:nvPr>
        </p:nvSpPr>
        <p:spPr/>
        <p:txBody>
          <a:bodyPr/>
          <a:lstStyle/>
          <a:p>
            <a:fld id="{BB9BB4E0-3251-45DC-8F8E-7614F75D4F46}" type="slidenum">
              <a:rPr lang="en-CA" smtClean="0"/>
              <a:t>37</a:t>
            </a:fld>
            <a:endParaRPr lang="en-CA"/>
          </a:p>
        </p:txBody>
      </p:sp>
      <p:pic>
        <p:nvPicPr>
          <p:cNvPr id="7" name="Picture 6"/>
          <p:cNvPicPr>
            <a:picLocks noChangeAspect="1"/>
          </p:cNvPicPr>
          <p:nvPr/>
        </p:nvPicPr>
        <p:blipFill>
          <a:blip r:embed="rId2"/>
          <a:stretch>
            <a:fillRect/>
          </a:stretch>
        </p:blipFill>
        <p:spPr>
          <a:xfrm>
            <a:off x="5880939" y="2999153"/>
            <a:ext cx="1199573" cy="2677719"/>
          </a:xfrm>
          <a:prstGeom prst="rect">
            <a:avLst/>
          </a:prstGeom>
        </p:spPr>
      </p:pic>
      <p:pic>
        <p:nvPicPr>
          <p:cNvPr id="8" name="Picture 7"/>
          <p:cNvPicPr>
            <a:picLocks noChangeAspect="1"/>
          </p:cNvPicPr>
          <p:nvPr/>
        </p:nvPicPr>
        <p:blipFill>
          <a:blip r:embed="rId3"/>
          <a:stretch>
            <a:fillRect/>
          </a:stretch>
        </p:blipFill>
        <p:spPr>
          <a:xfrm>
            <a:off x="6506314" y="1600200"/>
            <a:ext cx="2300402" cy="1115646"/>
          </a:xfrm>
          <a:prstGeom prst="rect">
            <a:avLst/>
          </a:prstGeom>
        </p:spPr>
      </p:pic>
    </p:spTree>
    <p:extLst>
      <p:ext uri="{BB962C8B-B14F-4D97-AF65-F5344CB8AC3E}">
        <p14:creationId xmlns:p14="http://schemas.microsoft.com/office/powerpoint/2010/main" val="2832879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Clouds</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38</a:t>
            </a:fld>
            <a:endParaRPr lang="en-US"/>
          </a:p>
        </p:txBody>
      </p:sp>
      <p:pic>
        <p:nvPicPr>
          <p:cNvPr id="5" name="Picture 4"/>
          <p:cNvPicPr>
            <a:picLocks noChangeAspect="1"/>
          </p:cNvPicPr>
          <p:nvPr/>
        </p:nvPicPr>
        <p:blipFill>
          <a:blip r:embed="rId2"/>
          <a:stretch>
            <a:fillRect/>
          </a:stretch>
        </p:blipFill>
        <p:spPr>
          <a:xfrm>
            <a:off x="4517626" y="2958261"/>
            <a:ext cx="4169174" cy="3051877"/>
          </a:xfrm>
          <a:prstGeom prst="rect">
            <a:avLst/>
          </a:prstGeom>
        </p:spPr>
      </p:pic>
      <p:pic>
        <p:nvPicPr>
          <p:cNvPr id="6" name="Picture 5"/>
          <p:cNvPicPr>
            <a:picLocks noChangeAspect="1"/>
          </p:cNvPicPr>
          <p:nvPr/>
        </p:nvPicPr>
        <p:blipFill>
          <a:blip r:embed="rId3"/>
          <a:stretch>
            <a:fillRect/>
          </a:stretch>
        </p:blipFill>
        <p:spPr>
          <a:xfrm>
            <a:off x="369602" y="1329715"/>
            <a:ext cx="4747197" cy="3066562"/>
          </a:xfrm>
          <a:prstGeom prst="rect">
            <a:avLst/>
          </a:prstGeom>
        </p:spPr>
      </p:pic>
    </p:spTree>
    <p:extLst>
      <p:ext uri="{BB962C8B-B14F-4D97-AF65-F5344CB8AC3E}">
        <p14:creationId xmlns:p14="http://schemas.microsoft.com/office/powerpoint/2010/main" val="1103615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of the USA</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39</a:t>
            </a:fld>
            <a:endParaRPr lang="en-US"/>
          </a:p>
        </p:txBody>
      </p:sp>
      <p:pic>
        <p:nvPicPr>
          <p:cNvPr id="8" name="Picture 7"/>
          <p:cNvPicPr>
            <a:picLocks noChangeAspect="1"/>
          </p:cNvPicPr>
          <p:nvPr/>
        </p:nvPicPr>
        <p:blipFill>
          <a:blip r:embed="rId2"/>
          <a:stretch>
            <a:fillRect/>
          </a:stretch>
        </p:blipFill>
        <p:spPr>
          <a:xfrm>
            <a:off x="1586855" y="1417638"/>
            <a:ext cx="6283037" cy="4370808"/>
          </a:xfrm>
          <a:prstGeom prst="rect">
            <a:avLst/>
          </a:prstGeom>
        </p:spPr>
      </p:pic>
      <p:sp>
        <p:nvSpPr>
          <p:cNvPr id="9" name="TextBox 8"/>
          <p:cNvSpPr txBox="1"/>
          <p:nvPr/>
        </p:nvSpPr>
        <p:spPr>
          <a:xfrm>
            <a:off x="4765355" y="5799302"/>
            <a:ext cx="2364950" cy="369332"/>
          </a:xfrm>
          <a:prstGeom prst="rect">
            <a:avLst/>
          </a:prstGeom>
          <a:noFill/>
        </p:spPr>
        <p:txBody>
          <a:bodyPr wrap="none" rtlCol="0">
            <a:spAutoFit/>
          </a:bodyPr>
          <a:lstStyle/>
          <a:p>
            <a:r>
              <a:rPr lang="en-US" dirty="0" smtClean="0"/>
              <a:t>Source: Time Magazine</a:t>
            </a:r>
            <a:endParaRPr lang="en-US" dirty="0"/>
          </a:p>
        </p:txBody>
      </p:sp>
    </p:spTree>
    <p:extLst>
      <p:ext uri="{BB962C8B-B14F-4D97-AF65-F5344CB8AC3E}">
        <p14:creationId xmlns:p14="http://schemas.microsoft.com/office/powerpoint/2010/main" val="521215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449263"/>
            <a:ext cx="7772400" cy="5665787"/>
          </a:xfrm>
        </p:spPr>
        <p:txBody>
          <a:bodyPr/>
          <a:lstStyle/>
          <a:p>
            <a:pPr algn="ctr">
              <a:defRPr/>
            </a:pPr>
            <a:r>
              <a:rPr lang="en-US" sz="3600" dirty="0" smtClean="0">
                <a:cs typeface="+mj-cs"/>
              </a:rPr>
              <a:t/>
            </a:r>
            <a:br>
              <a:rPr lang="en-US" sz="3600" dirty="0" smtClean="0">
                <a:cs typeface="+mj-cs"/>
              </a:rPr>
            </a:br>
            <a:r>
              <a:rPr lang="ja-JP" altLang="en-US" sz="3600" dirty="0" smtClean="0">
                <a:latin typeface="Arial"/>
                <a:cs typeface="+mj-cs"/>
              </a:rPr>
              <a:t>“</a:t>
            </a:r>
            <a:r>
              <a:rPr lang="en-US" sz="3600" dirty="0" smtClean="0">
                <a:cs typeface="+mj-cs"/>
              </a:rPr>
              <a:t>We are drowning in information, but starving for knowledge.</a:t>
            </a:r>
            <a:r>
              <a:rPr lang="ja-JP" altLang="en-US" sz="3600" dirty="0" smtClean="0">
                <a:latin typeface="Arial"/>
                <a:cs typeface="+mj-cs"/>
              </a:rPr>
              <a:t>”</a:t>
            </a:r>
            <a:r>
              <a:rPr lang="en-US" sz="3600" dirty="0" smtClean="0">
                <a:cs typeface="+mj-cs"/>
              </a:rPr>
              <a:t> </a:t>
            </a:r>
            <a:r>
              <a:rPr lang="en-US" sz="2000" b="0" dirty="0" smtClean="0">
                <a:solidFill>
                  <a:schemeClr val="tx1"/>
                </a:solidFill>
                <a:cs typeface="+mj-cs"/>
              </a:rPr>
              <a:t>John </a:t>
            </a:r>
            <a:r>
              <a:rPr lang="en-US" sz="2000" b="0" dirty="0" err="1" smtClean="0">
                <a:solidFill>
                  <a:schemeClr val="tx1"/>
                </a:solidFill>
                <a:cs typeface="+mj-cs"/>
              </a:rPr>
              <a:t>Naisbett</a:t>
            </a:r>
            <a:r>
              <a:rPr lang="en-US" sz="2000" b="0" dirty="0" smtClean="0">
                <a:solidFill>
                  <a:schemeClr val="tx1"/>
                </a:solidFill>
                <a:cs typeface="+mj-cs"/>
              </a:rPr>
              <a:t/>
            </a:r>
            <a:br>
              <a:rPr lang="en-US" sz="2000" b="0" dirty="0" smtClean="0">
                <a:solidFill>
                  <a:schemeClr val="tx1"/>
                </a:solidFill>
                <a:cs typeface="+mj-cs"/>
              </a:rPr>
            </a:br>
            <a:r>
              <a:rPr lang="en-US" sz="2000" b="0" dirty="0" smtClean="0">
                <a:solidFill>
                  <a:schemeClr val="tx1"/>
                </a:solidFill>
                <a:cs typeface="+mj-cs"/>
              </a:rPr>
              <a:t>                                                                                Megatrends, 1988</a:t>
            </a:r>
            <a:br>
              <a:rPr lang="en-US" sz="2000" b="0" dirty="0" smtClean="0">
                <a:solidFill>
                  <a:schemeClr val="tx1"/>
                </a:solidFill>
                <a:cs typeface="+mj-cs"/>
              </a:rPr>
            </a:br>
            <a:r>
              <a:rPr lang="en-US" sz="2000" dirty="0" smtClean="0">
                <a:solidFill>
                  <a:schemeClr val="tx1"/>
                </a:solidFill>
                <a:cs typeface="+mj-cs"/>
              </a:rPr>
              <a:t/>
            </a:r>
            <a:br>
              <a:rPr lang="en-US" sz="2000" dirty="0" smtClean="0">
                <a:solidFill>
                  <a:schemeClr val="tx1"/>
                </a:solidFill>
                <a:cs typeface="+mj-cs"/>
              </a:rPr>
            </a:br>
            <a:r>
              <a:rPr lang="en-US" sz="2000" dirty="0" smtClean="0">
                <a:solidFill>
                  <a:schemeClr val="tx1"/>
                </a:solidFill>
                <a:cs typeface="+mj-cs"/>
              </a:rPr>
              <a:t/>
            </a:r>
            <a:br>
              <a:rPr lang="en-US" sz="2000" dirty="0" smtClean="0">
                <a:solidFill>
                  <a:schemeClr val="tx1"/>
                </a:solidFill>
                <a:cs typeface="+mj-cs"/>
              </a:rPr>
            </a:br>
            <a:r>
              <a:rPr lang="en-US" sz="2000" dirty="0" smtClean="0">
                <a:solidFill>
                  <a:schemeClr val="tx1"/>
                </a:solidFill>
                <a:cs typeface="+mj-cs"/>
              </a:rPr>
              <a:t/>
            </a:r>
            <a:br>
              <a:rPr lang="en-US" sz="2000" dirty="0" smtClean="0">
                <a:solidFill>
                  <a:schemeClr val="tx1"/>
                </a:solidFill>
                <a:cs typeface="+mj-cs"/>
              </a:rPr>
            </a:br>
            <a:r>
              <a:rPr lang="en-US" sz="2800" b="0" dirty="0" smtClean="0">
                <a:solidFill>
                  <a:schemeClr val="tx1"/>
                </a:solidFill>
                <a:cs typeface="+mj-cs"/>
              </a:rPr>
              <a:t>Data Analytics:</a:t>
            </a:r>
            <a:br>
              <a:rPr lang="en-US" sz="2800" b="0" dirty="0" smtClean="0">
                <a:solidFill>
                  <a:schemeClr val="tx1"/>
                </a:solidFill>
                <a:cs typeface="+mj-cs"/>
              </a:rPr>
            </a:br>
            <a:r>
              <a:rPr lang="en-US" sz="2800" b="0" dirty="0" smtClean="0">
                <a:solidFill>
                  <a:schemeClr val="tx1"/>
                </a:solidFill>
                <a:cs typeface="+mj-cs"/>
              </a:rPr>
              <a:t>Data Warehousing, Data Mining, </a:t>
            </a:r>
            <a:br>
              <a:rPr lang="en-US" sz="2800" b="0" dirty="0" smtClean="0">
                <a:solidFill>
                  <a:schemeClr val="tx1"/>
                </a:solidFill>
                <a:cs typeface="+mj-cs"/>
              </a:rPr>
            </a:br>
            <a:r>
              <a:rPr lang="en-US" sz="2800" b="0" dirty="0" smtClean="0">
                <a:solidFill>
                  <a:schemeClr val="tx1"/>
                </a:solidFill>
                <a:cs typeface="+mj-cs"/>
              </a:rPr>
              <a:t>Data Visualization </a:t>
            </a:r>
          </a:p>
        </p:txBody>
      </p:sp>
      <p:sp>
        <p:nvSpPr>
          <p:cNvPr id="12292" name="AutoShape 4"/>
          <p:cNvSpPr>
            <a:spLocks noChangeArrowheads="1"/>
          </p:cNvSpPr>
          <p:nvPr/>
        </p:nvSpPr>
        <p:spPr bwMode="auto">
          <a:xfrm rot="16200000" flipH="1">
            <a:off x="4521200" y="3446463"/>
            <a:ext cx="431800" cy="317500"/>
          </a:xfrm>
          <a:prstGeom prst="rightArrow">
            <a:avLst>
              <a:gd name="adj1" fmla="val 75000"/>
              <a:gd name="adj2" fmla="val 68044"/>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50782226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Homicide in Canada</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40</a:t>
            </a:fld>
            <a:endParaRPr lang="en-US"/>
          </a:p>
        </p:txBody>
      </p:sp>
      <p:pic>
        <p:nvPicPr>
          <p:cNvPr id="5" name="Picture 4"/>
          <p:cNvPicPr>
            <a:picLocks noChangeAspect="1"/>
          </p:cNvPicPr>
          <p:nvPr/>
        </p:nvPicPr>
        <p:blipFill>
          <a:blip r:embed="rId2"/>
          <a:stretch>
            <a:fillRect/>
          </a:stretch>
        </p:blipFill>
        <p:spPr>
          <a:xfrm>
            <a:off x="1161487" y="1276689"/>
            <a:ext cx="7322509" cy="4802425"/>
          </a:xfrm>
          <a:prstGeom prst="rect">
            <a:avLst/>
          </a:prstGeom>
        </p:spPr>
      </p:pic>
    </p:spTree>
    <p:extLst>
      <p:ext uri="{BB962C8B-B14F-4D97-AF65-F5344CB8AC3E}">
        <p14:creationId xmlns:p14="http://schemas.microsoft.com/office/powerpoint/2010/main" val="2802090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Ture</a:t>
            </a:r>
            <a:r>
              <a:rPr lang="en-US" dirty="0" smtClean="0"/>
              <a:t> Size of Africa</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41</a:t>
            </a:fld>
            <a:endParaRPr lang="en-US"/>
          </a:p>
        </p:txBody>
      </p:sp>
      <p:pic>
        <p:nvPicPr>
          <p:cNvPr id="5" name="Picture 4"/>
          <p:cNvPicPr>
            <a:picLocks noChangeAspect="1"/>
          </p:cNvPicPr>
          <p:nvPr/>
        </p:nvPicPr>
        <p:blipFill>
          <a:blip r:embed="rId2"/>
          <a:stretch>
            <a:fillRect/>
          </a:stretch>
        </p:blipFill>
        <p:spPr>
          <a:xfrm>
            <a:off x="1252750" y="437472"/>
            <a:ext cx="6421751" cy="6041459"/>
          </a:xfrm>
          <a:prstGeom prst="rect">
            <a:avLst/>
          </a:prstGeom>
        </p:spPr>
      </p:pic>
      <p:sp>
        <p:nvSpPr>
          <p:cNvPr id="3" name="TextBox 2"/>
          <p:cNvSpPr txBox="1"/>
          <p:nvPr/>
        </p:nvSpPr>
        <p:spPr>
          <a:xfrm>
            <a:off x="1391545" y="6292278"/>
            <a:ext cx="5728649" cy="307777"/>
          </a:xfrm>
          <a:prstGeom prst="rect">
            <a:avLst/>
          </a:prstGeom>
          <a:noFill/>
        </p:spPr>
        <p:txBody>
          <a:bodyPr wrap="square" rtlCol="0">
            <a:spAutoFit/>
          </a:bodyPr>
          <a:lstStyle/>
          <a:p>
            <a:r>
              <a:rPr lang="en-CA" sz="1400" dirty="0" smtClean="0"/>
              <a:t>Source: </a:t>
            </a:r>
            <a:r>
              <a:rPr lang="en-CA" sz="1400" dirty="0" smtClean="0">
                <a:hlinkClick r:id="rId3"/>
              </a:rPr>
              <a:t>http</a:t>
            </a:r>
            <a:r>
              <a:rPr lang="en-CA" sz="1400" dirty="0">
                <a:hlinkClick r:id="rId3"/>
              </a:rPr>
              <a:t>://flowingdata.com/2010/10/18/true-size-of-africa</a:t>
            </a:r>
            <a:r>
              <a:rPr lang="en-CA" sz="1400" dirty="0" smtClean="0">
                <a:hlinkClick r:id="rId3"/>
              </a:rPr>
              <a:t>/</a:t>
            </a:r>
            <a:r>
              <a:rPr lang="en-CA" sz="1400" dirty="0" smtClean="0"/>
              <a:t> [</a:t>
            </a:r>
            <a:r>
              <a:rPr lang="en-CA" sz="1400" dirty="0"/>
              <a:t>Kai Kruse]</a:t>
            </a:r>
            <a:endParaRPr lang="en-US" sz="1400" dirty="0"/>
          </a:p>
        </p:txBody>
      </p:sp>
    </p:spTree>
    <p:extLst>
      <p:ext uri="{BB962C8B-B14F-4D97-AF65-F5344CB8AC3E}">
        <p14:creationId xmlns:p14="http://schemas.microsoft.com/office/powerpoint/2010/main" val="2075897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New Yorkers Complain About</a:t>
            </a:r>
          </a:p>
        </p:txBody>
      </p:sp>
      <p:sp>
        <p:nvSpPr>
          <p:cNvPr id="4" name="Slide Number Placeholder 3"/>
          <p:cNvSpPr>
            <a:spLocks noGrp="1"/>
          </p:cNvSpPr>
          <p:nvPr>
            <p:ph type="sldNum" sz="quarter" idx="12"/>
          </p:nvPr>
        </p:nvSpPr>
        <p:spPr/>
        <p:txBody>
          <a:bodyPr/>
          <a:lstStyle/>
          <a:p>
            <a:fld id="{59790D55-8B75-9D46-8838-66AE432182BA}" type="slidenum">
              <a:rPr lang="en-US" smtClean="0"/>
              <a:t>42</a:t>
            </a:fld>
            <a:endParaRPr lang="en-US"/>
          </a:p>
        </p:txBody>
      </p:sp>
      <p:sp>
        <p:nvSpPr>
          <p:cNvPr id="9" name="TextBox 8"/>
          <p:cNvSpPr txBox="1"/>
          <p:nvPr/>
        </p:nvSpPr>
        <p:spPr>
          <a:xfrm>
            <a:off x="4297175" y="5799302"/>
            <a:ext cx="4115467" cy="369332"/>
          </a:xfrm>
          <a:prstGeom prst="rect">
            <a:avLst/>
          </a:prstGeom>
          <a:noFill/>
        </p:spPr>
        <p:txBody>
          <a:bodyPr wrap="none" rtlCol="0">
            <a:spAutoFit/>
          </a:bodyPr>
          <a:lstStyle/>
          <a:p>
            <a:r>
              <a:rPr lang="en-US" dirty="0" smtClean="0"/>
              <a:t>Source: Wired - NY 311, 50,000 </a:t>
            </a:r>
            <a:r>
              <a:rPr lang="en-US" dirty="0"/>
              <a:t>calls a day </a:t>
            </a:r>
          </a:p>
        </p:txBody>
      </p:sp>
      <p:pic>
        <p:nvPicPr>
          <p:cNvPr id="3" name="Picture 2"/>
          <p:cNvPicPr>
            <a:picLocks noChangeAspect="1"/>
          </p:cNvPicPr>
          <p:nvPr/>
        </p:nvPicPr>
        <p:blipFill>
          <a:blip r:embed="rId2"/>
          <a:stretch>
            <a:fillRect/>
          </a:stretch>
        </p:blipFill>
        <p:spPr>
          <a:xfrm>
            <a:off x="965199" y="1092200"/>
            <a:ext cx="7447443" cy="4811992"/>
          </a:xfrm>
          <a:prstGeom prst="rect">
            <a:avLst/>
          </a:prstGeom>
        </p:spPr>
      </p:pic>
    </p:spTree>
    <p:extLst>
      <p:ext uri="{BB962C8B-B14F-4D97-AF65-F5344CB8AC3E}">
        <p14:creationId xmlns:p14="http://schemas.microsoft.com/office/powerpoint/2010/main" val="40061525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 Map</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43</a:t>
            </a:fld>
            <a:endParaRPr lang="en-US"/>
          </a:p>
        </p:txBody>
      </p:sp>
      <p:pic>
        <p:nvPicPr>
          <p:cNvPr id="5" name="Picture 4"/>
          <p:cNvPicPr>
            <a:picLocks noChangeAspect="1"/>
          </p:cNvPicPr>
          <p:nvPr/>
        </p:nvPicPr>
        <p:blipFill>
          <a:blip r:embed="rId2"/>
          <a:stretch>
            <a:fillRect/>
          </a:stretch>
        </p:blipFill>
        <p:spPr>
          <a:xfrm>
            <a:off x="1381507" y="1319310"/>
            <a:ext cx="6159500" cy="4053288"/>
          </a:xfrm>
          <a:prstGeom prst="rect">
            <a:avLst/>
          </a:prstGeom>
        </p:spPr>
      </p:pic>
      <p:sp>
        <p:nvSpPr>
          <p:cNvPr id="3" name="TextBox 2"/>
          <p:cNvSpPr txBox="1"/>
          <p:nvPr/>
        </p:nvSpPr>
        <p:spPr>
          <a:xfrm>
            <a:off x="3077308" y="5372598"/>
            <a:ext cx="5364081" cy="923330"/>
          </a:xfrm>
          <a:prstGeom prst="rect">
            <a:avLst/>
          </a:prstGeom>
          <a:noFill/>
        </p:spPr>
        <p:txBody>
          <a:bodyPr wrap="none" rtlCol="0">
            <a:spAutoFit/>
          </a:bodyPr>
          <a:lstStyle/>
          <a:p>
            <a:pPr lvl="1"/>
            <a:r>
              <a:rPr lang="en-US" dirty="0"/>
              <a:t>Source</a:t>
            </a:r>
            <a:r>
              <a:rPr lang="en-US" dirty="0" smtClean="0"/>
              <a:t>:  </a:t>
            </a:r>
            <a:r>
              <a:rPr lang="en-CA" dirty="0" smtClean="0">
                <a:hlinkClick r:id="rId3"/>
              </a:rPr>
              <a:t>http</a:t>
            </a:r>
            <a:r>
              <a:rPr lang="en-CA" dirty="0">
                <a:hlinkClick r:id="rId3"/>
              </a:rPr>
              <a:t>://hint.fm/wind/</a:t>
            </a:r>
            <a:r>
              <a:rPr lang="en-CA" dirty="0"/>
              <a:t> </a:t>
            </a:r>
            <a:r>
              <a:rPr lang="en-CA" dirty="0" smtClean="0"/>
              <a:t> </a:t>
            </a:r>
            <a:r>
              <a:rPr lang="en-CA" dirty="0"/>
              <a:t>[Martin Wattenberg</a:t>
            </a:r>
            <a:r>
              <a:rPr lang="en-CA" dirty="0" smtClean="0"/>
              <a:t>]</a:t>
            </a:r>
            <a:endParaRPr lang="en-CA" dirty="0"/>
          </a:p>
          <a:p>
            <a:pPr lvl="1"/>
            <a:r>
              <a:rPr lang="en-CA" dirty="0"/>
              <a:t>Data from the National Digital Forecast Database</a:t>
            </a:r>
          </a:p>
          <a:p>
            <a:endParaRPr lang="en-US" dirty="0"/>
          </a:p>
        </p:txBody>
      </p:sp>
    </p:spTree>
    <p:extLst>
      <p:ext uri="{BB962C8B-B14F-4D97-AF65-F5344CB8AC3E}">
        <p14:creationId xmlns:p14="http://schemas.microsoft.com/office/powerpoint/2010/main" val="6927484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Geography of Hate</a:t>
            </a:r>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44</a:t>
            </a:fld>
            <a:endParaRPr lang="en-US"/>
          </a:p>
        </p:txBody>
      </p:sp>
      <p:sp>
        <p:nvSpPr>
          <p:cNvPr id="9" name="TextBox 8"/>
          <p:cNvSpPr txBox="1"/>
          <p:nvPr/>
        </p:nvSpPr>
        <p:spPr>
          <a:xfrm>
            <a:off x="1591523" y="5799302"/>
            <a:ext cx="6754035" cy="646331"/>
          </a:xfrm>
          <a:prstGeom prst="rect">
            <a:avLst/>
          </a:prstGeom>
          <a:noFill/>
        </p:spPr>
        <p:txBody>
          <a:bodyPr wrap="none" rtlCol="0">
            <a:spAutoFit/>
          </a:bodyPr>
          <a:lstStyle/>
          <a:p>
            <a:r>
              <a:rPr lang="en-US" dirty="0" smtClean="0"/>
              <a:t>Source</a:t>
            </a:r>
            <a:r>
              <a:rPr lang="en-US" dirty="0"/>
              <a:t>: </a:t>
            </a:r>
            <a:r>
              <a:rPr lang="en-US" dirty="0">
                <a:hlinkClick r:id="rId2"/>
              </a:rPr>
              <a:t>http://users.humboldt.edu/mstephens/hate/hate_map.html</a:t>
            </a:r>
            <a:r>
              <a:rPr lang="en-US" dirty="0" smtClean="0">
                <a:hlinkClick r:id="rId2"/>
              </a:rPr>
              <a:t>#</a:t>
            </a:r>
            <a:endParaRPr lang="en-US" dirty="0" smtClean="0"/>
          </a:p>
          <a:p>
            <a:endParaRPr lang="en-US" dirty="0"/>
          </a:p>
        </p:txBody>
      </p:sp>
      <p:pic>
        <p:nvPicPr>
          <p:cNvPr id="5" name="Picture 4"/>
          <p:cNvPicPr>
            <a:picLocks noChangeAspect="1"/>
          </p:cNvPicPr>
          <p:nvPr/>
        </p:nvPicPr>
        <p:blipFill>
          <a:blip r:embed="rId3"/>
          <a:stretch>
            <a:fillRect/>
          </a:stretch>
        </p:blipFill>
        <p:spPr>
          <a:xfrm>
            <a:off x="1115944" y="1780761"/>
            <a:ext cx="6349448" cy="3539868"/>
          </a:xfrm>
          <a:prstGeom prst="rect">
            <a:avLst/>
          </a:prstGeom>
        </p:spPr>
      </p:pic>
    </p:spTree>
    <p:extLst>
      <p:ext uri="{BB962C8B-B14F-4D97-AF65-F5344CB8AC3E}">
        <p14:creationId xmlns:p14="http://schemas.microsoft.com/office/powerpoint/2010/main" val="692748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7011" y="106484"/>
            <a:ext cx="7778750" cy="1104900"/>
          </a:xfrm>
        </p:spPr>
        <p:txBody>
          <a:bodyPr/>
          <a:lstStyle/>
          <a:p>
            <a:pPr>
              <a:defRPr/>
            </a:pPr>
            <a:r>
              <a:rPr lang="en-US" dirty="0" smtClean="0">
                <a:cs typeface="+mj-cs"/>
              </a:rPr>
              <a:t>The Data Mining Process</a:t>
            </a:r>
          </a:p>
        </p:txBody>
      </p:sp>
      <p:sp>
        <p:nvSpPr>
          <p:cNvPr id="20483" name="AutoShape 3"/>
          <p:cNvSpPr>
            <a:spLocks noChangeArrowheads="1"/>
          </p:cNvSpPr>
          <p:nvPr/>
        </p:nvSpPr>
        <p:spPr bwMode="auto">
          <a:xfrm>
            <a:off x="2212975" y="2749550"/>
            <a:ext cx="1998663" cy="709613"/>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solidFill>
                  <a:schemeClr val="bg1">
                    <a:lumMod val="50000"/>
                  </a:schemeClr>
                </a:solidFill>
                <a:cs typeface="+mn-cs"/>
              </a:rPr>
              <a:t>Data Preparation</a:t>
            </a:r>
            <a:endParaRPr lang="en-US" dirty="0">
              <a:solidFill>
                <a:schemeClr val="bg1">
                  <a:lumMod val="50000"/>
                </a:schemeClr>
              </a:solidFill>
              <a:cs typeface="+mn-cs"/>
            </a:endParaRPr>
          </a:p>
        </p:txBody>
      </p:sp>
      <p:sp>
        <p:nvSpPr>
          <p:cNvPr id="20484" name="AutoShape 4"/>
          <p:cNvSpPr>
            <a:spLocks noChangeArrowheads="1"/>
          </p:cNvSpPr>
          <p:nvPr/>
        </p:nvSpPr>
        <p:spPr bwMode="auto">
          <a:xfrm>
            <a:off x="4124325" y="1890713"/>
            <a:ext cx="2024063"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400" b="1" dirty="0" smtClean="0">
                <a:solidFill>
                  <a:srgbClr val="0000FF"/>
                </a:solidFill>
              </a:rPr>
              <a:t>Visualization </a:t>
            </a:r>
            <a:endParaRPr lang="en-US" sz="2400" b="1" dirty="0">
              <a:solidFill>
                <a:srgbClr val="0000FF"/>
              </a:solidFill>
            </a:endParaRPr>
          </a:p>
          <a:p>
            <a:pPr algn="ctr">
              <a:defRPr/>
            </a:pPr>
            <a:r>
              <a:rPr lang="en-US" sz="2400" b="1" dirty="0" smtClean="0">
                <a:solidFill>
                  <a:srgbClr val="0000FF"/>
                </a:solidFill>
              </a:rPr>
              <a:t>&amp; Modeling</a:t>
            </a:r>
            <a:endParaRPr lang="en-US" sz="2400" b="1" dirty="0">
              <a:solidFill>
                <a:srgbClr val="0000FF"/>
              </a:solidFill>
            </a:endParaRPr>
          </a:p>
        </p:txBody>
      </p:sp>
      <p:sp>
        <p:nvSpPr>
          <p:cNvPr id="20485" name="AutoShape 5"/>
          <p:cNvSpPr>
            <a:spLocks noChangeArrowheads="1"/>
          </p:cNvSpPr>
          <p:nvPr/>
        </p:nvSpPr>
        <p:spPr bwMode="auto">
          <a:xfrm>
            <a:off x="6107113" y="1057275"/>
            <a:ext cx="2009775" cy="73977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solidFill>
                  <a:schemeClr val="bg1">
                    <a:lumMod val="50000"/>
                  </a:schemeClr>
                </a:solidFill>
              </a:rPr>
              <a:t>Evaluation &amp;</a:t>
            </a:r>
            <a:endParaRPr lang="en-US" dirty="0">
              <a:solidFill>
                <a:schemeClr val="bg1">
                  <a:lumMod val="50000"/>
                </a:schemeClr>
              </a:solidFill>
            </a:endParaRPr>
          </a:p>
          <a:p>
            <a:pPr algn="ctr">
              <a:defRPr/>
            </a:pPr>
            <a:r>
              <a:rPr lang="en-US" dirty="0" smtClean="0">
                <a:solidFill>
                  <a:schemeClr val="bg1">
                    <a:lumMod val="50000"/>
                  </a:schemeClr>
                </a:solidFill>
              </a:rPr>
              <a:t>Interpretation </a:t>
            </a:r>
            <a:endParaRPr lang="en-US" dirty="0">
              <a:solidFill>
                <a:schemeClr val="bg1">
                  <a:lumMod val="50000"/>
                </a:schemeClr>
              </a:solidFill>
            </a:endParaRPr>
          </a:p>
        </p:txBody>
      </p:sp>
      <p:sp>
        <p:nvSpPr>
          <p:cNvPr id="20486" name="AutoShape 6"/>
          <p:cNvSpPr>
            <a:spLocks noChangeArrowheads="1"/>
          </p:cNvSpPr>
          <p:nvPr/>
        </p:nvSpPr>
        <p:spPr bwMode="auto">
          <a:xfrm>
            <a:off x="387350" y="3689350"/>
            <a:ext cx="2082800"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a:solidFill>
                  <a:schemeClr val="bg1">
                    <a:lumMod val="50000"/>
                  </a:schemeClr>
                </a:solidFill>
              </a:rPr>
              <a:t>Data </a:t>
            </a:r>
            <a:r>
              <a:rPr lang="en-US" dirty="0" smtClean="0">
                <a:solidFill>
                  <a:schemeClr val="bg1">
                    <a:lumMod val="50000"/>
                  </a:schemeClr>
                </a:solidFill>
              </a:rPr>
              <a:t>Consolidation</a:t>
            </a:r>
          </a:p>
          <a:p>
            <a:pPr algn="ctr">
              <a:defRPr/>
            </a:pPr>
            <a:r>
              <a:rPr lang="en-US" dirty="0" smtClean="0">
                <a:solidFill>
                  <a:schemeClr val="bg1">
                    <a:lumMod val="50000"/>
                  </a:schemeClr>
                </a:solidFill>
              </a:rPr>
              <a:t>&amp; Warehousing </a:t>
            </a:r>
            <a:endParaRPr lang="en-US" dirty="0">
              <a:solidFill>
                <a:schemeClr val="bg1">
                  <a:lumMod val="50000"/>
                </a:schemeClr>
              </a:solidFill>
            </a:endParaRPr>
          </a:p>
        </p:txBody>
      </p:sp>
      <p:sp>
        <p:nvSpPr>
          <p:cNvPr id="20487" name="Oval 7"/>
          <p:cNvSpPr>
            <a:spLocks noChangeArrowheads="1"/>
          </p:cNvSpPr>
          <p:nvPr/>
        </p:nvSpPr>
        <p:spPr bwMode="auto">
          <a:xfrm>
            <a:off x="544513" y="5470525"/>
            <a:ext cx="604837"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8" name="Oval 8"/>
          <p:cNvSpPr>
            <a:spLocks noChangeArrowheads="1"/>
          </p:cNvSpPr>
          <p:nvPr/>
        </p:nvSpPr>
        <p:spPr bwMode="auto">
          <a:xfrm>
            <a:off x="549275" y="5372100"/>
            <a:ext cx="604838"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9" name="Oval 9"/>
          <p:cNvSpPr>
            <a:spLocks noChangeArrowheads="1"/>
          </p:cNvSpPr>
          <p:nvPr/>
        </p:nvSpPr>
        <p:spPr bwMode="auto">
          <a:xfrm>
            <a:off x="1111250" y="5456238"/>
            <a:ext cx="604838" cy="192087"/>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0" name="Oval 10"/>
          <p:cNvSpPr>
            <a:spLocks noChangeArrowheads="1"/>
          </p:cNvSpPr>
          <p:nvPr/>
        </p:nvSpPr>
        <p:spPr bwMode="auto">
          <a:xfrm>
            <a:off x="1125538" y="5356225"/>
            <a:ext cx="604837" cy="192088"/>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1" name="Oval 11"/>
          <p:cNvSpPr>
            <a:spLocks noChangeArrowheads="1"/>
          </p:cNvSpPr>
          <p:nvPr/>
        </p:nvSpPr>
        <p:spPr bwMode="auto">
          <a:xfrm>
            <a:off x="1166813" y="5749925"/>
            <a:ext cx="604837"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2" name="Oval 12"/>
          <p:cNvSpPr>
            <a:spLocks noChangeArrowheads="1"/>
          </p:cNvSpPr>
          <p:nvPr/>
        </p:nvSpPr>
        <p:spPr bwMode="auto">
          <a:xfrm>
            <a:off x="1158875" y="5661025"/>
            <a:ext cx="604838"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3" name="Line 13"/>
          <p:cNvSpPr>
            <a:spLocks noChangeShapeType="1"/>
          </p:cNvSpPr>
          <p:nvPr/>
        </p:nvSpPr>
        <p:spPr bwMode="auto">
          <a:xfrm>
            <a:off x="2287588" y="4760913"/>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4" name="Line 14"/>
          <p:cNvSpPr>
            <a:spLocks noChangeShapeType="1"/>
          </p:cNvSpPr>
          <p:nvPr/>
        </p:nvSpPr>
        <p:spPr bwMode="auto">
          <a:xfrm>
            <a:off x="3368187" y="4790587"/>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6" name="Line 16"/>
          <p:cNvSpPr>
            <a:spLocks noChangeShapeType="1"/>
          </p:cNvSpPr>
          <p:nvPr/>
        </p:nvSpPr>
        <p:spPr bwMode="auto">
          <a:xfrm>
            <a:off x="4097338" y="3943350"/>
            <a:ext cx="896937"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7" name="Line 17"/>
          <p:cNvSpPr>
            <a:spLocks noChangeShapeType="1"/>
          </p:cNvSpPr>
          <p:nvPr/>
        </p:nvSpPr>
        <p:spPr bwMode="auto">
          <a:xfrm>
            <a:off x="4089400" y="4060825"/>
            <a:ext cx="89693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9" name="Line 19"/>
          <p:cNvSpPr>
            <a:spLocks noChangeShapeType="1"/>
          </p:cNvSpPr>
          <p:nvPr/>
        </p:nvSpPr>
        <p:spPr bwMode="auto">
          <a:xfrm>
            <a:off x="4108450" y="4332288"/>
            <a:ext cx="86201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0" name="Line 20"/>
          <p:cNvSpPr>
            <a:spLocks noChangeShapeType="1"/>
          </p:cNvSpPr>
          <p:nvPr/>
        </p:nvSpPr>
        <p:spPr bwMode="auto">
          <a:xfrm>
            <a:off x="4276725" y="3870325"/>
            <a:ext cx="1588" cy="525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1" name="Line 21"/>
          <p:cNvSpPr>
            <a:spLocks noChangeShapeType="1"/>
          </p:cNvSpPr>
          <p:nvPr/>
        </p:nvSpPr>
        <p:spPr bwMode="auto">
          <a:xfrm>
            <a:off x="4513263" y="3878263"/>
            <a:ext cx="1587"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2" name="Line 22"/>
          <p:cNvSpPr>
            <a:spLocks noChangeShapeType="1"/>
          </p:cNvSpPr>
          <p:nvPr/>
        </p:nvSpPr>
        <p:spPr bwMode="auto">
          <a:xfrm>
            <a:off x="4791075" y="3859213"/>
            <a:ext cx="1588"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3" name="Rectangle 23"/>
          <p:cNvSpPr>
            <a:spLocks noChangeArrowheads="1"/>
          </p:cNvSpPr>
          <p:nvPr/>
        </p:nvSpPr>
        <p:spPr bwMode="auto">
          <a:xfrm>
            <a:off x="5730875" y="3160713"/>
            <a:ext cx="1257300" cy="731837"/>
          </a:xfrm>
          <a:prstGeom prst="rect">
            <a:avLst/>
          </a:prstGeom>
          <a:solidFill>
            <a:schemeClr val="accent1">
              <a:lumMod val="60000"/>
              <a:lumOff val="4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20504" name="Line 24"/>
          <p:cNvSpPr>
            <a:spLocks noChangeShapeType="1"/>
          </p:cNvSpPr>
          <p:nvPr/>
        </p:nvSpPr>
        <p:spPr bwMode="auto">
          <a:xfrm>
            <a:off x="5976938" y="3275013"/>
            <a:ext cx="0" cy="58737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5" name="Line 25"/>
          <p:cNvSpPr>
            <a:spLocks noChangeShapeType="1"/>
          </p:cNvSpPr>
          <p:nvPr/>
        </p:nvSpPr>
        <p:spPr bwMode="auto">
          <a:xfrm flipH="1">
            <a:off x="5830888" y="3829050"/>
            <a:ext cx="1039812" cy="158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6" name="AutoShape 26"/>
          <p:cNvSpPr>
            <a:spLocks noChangeArrowheads="1"/>
          </p:cNvSpPr>
          <p:nvPr/>
        </p:nvSpPr>
        <p:spPr bwMode="auto">
          <a:xfrm>
            <a:off x="6291263" y="33480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7" name="AutoShape 27"/>
          <p:cNvSpPr>
            <a:spLocks noChangeArrowheads="1"/>
          </p:cNvSpPr>
          <p:nvPr/>
        </p:nvSpPr>
        <p:spPr bwMode="auto">
          <a:xfrm>
            <a:off x="6238875" y="3476625"/>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8" name="AutoShape 28"/>
          <p:cNvSpPr>
            <a:spLocks noChangeArrowheads="1"/>
          </p:cNvSpPr>
          <p:nvPr/>
        </p:nvSpPr>
        <p:spPr bwMode="auto">
          <a:xfrm>
            <a:off x="6515100" y="34115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9" name="AutoShape 29"/>
          <p:cNvSpPr>
            <a:spLocks noChangeArrowheads="1"/>
          </p:cNvSpPr>
          <p:nvPr/>
        </p:nvSpPr>
        <p:spPr bwMode="auto">
          <a:xfrm>
            <a:off x="6462713" y="3702050"/>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0" name="Arc 30"/>
          <p:cNvSpPr>
            <a:spLocks/>
          </p:cNvSpPr>
          <p:nvPr/>
        </p:nvSpPr>
        <p:spPr bwMode="auto">
          <a:xfrm>
            <a:off x="5905500" y="3282950"/>
            <a:ext cx="873125" cy="555625"/>
          </a:xfrm>
          <a:custGeom>
            <a:avLst/>
            <a:gdLst>
              <a:gd name="G0" fmla="+- 159 0 0"/>
              <a:gd name="G1" fmla="+- 62 0 0"/>
              <a:gd name="G2" fmla="+- 21600 0 0"/>
              <a:gd name="T0" fmla="*/ 21759 w 21759"/>
              <a:gd name="T1" fmla="*/ 0 h 21662"/>
              <a:gd name="T2" fmla="*/ 0 w 21759"/>
              <a:gd name="T3" fmla="*/ 21661 h 21662"/>
              <a:gd name="T4" fmla="*/ 159 w 21759"/>
              <a:gd name="T5" fmla="*/ 62 h 21662"/>
            </a:gdLst>
            <a:ahLst/>
            <a:cxnLst>
              <a:cxn ang="0">
                <a:pos x="T0" y="T1"/>
              </a:cxn>
              <a:cxn ang="0">
                <a:pos x="T2" y="T3"/>
              </a:cxn>
              <a:cxn ang="0">
                <a:pos x="T4" y="T5"/>
              </a:cxn>
            </a:cxnLst>
            <a:rect l="0" t="0" r="r" b="b"/>
            <a:pathLst>
              <a:path w="21759" h="21662" fill="none" extrusionOk="0">
                <a:moveTo>
                  <a:pt x="21758" y="0"/>
                </a:moveTo>
                <a:cubicBezTo>
                  <a:pt x="21758" y="20"/>
                  <a:pt x="21759" y="41"/>
                  <a:pt x="21759" y="62"/>
                </a:cubicBezTo>
                <a:cubicBezTo>
                  <a:pt x="21759" y="11991"/>
                  <a:pt x="12088" y="21662"/>
                  <a:pt x="159" y="21662"/>
                </a:cubicBezTo>
                <a:cubicBezTo>
                  <a:pt x="105" y="21661"/>
                  <a:pt x="52" y="21661"/>
                  <a:pt x="-1" y="21661"/>
                </a:cubicBezTo>
              </a:path>
              <a:path w="21759" h="21662" stroke="0" extrusionOk="0">
                <a:moveTo>
                  <a:pt x="21758" y="0"/>
                </a:moveTo>
                <a:cubicBezTo>
                  <a:pt x="21758" y="20"/>
                  <a:pt x="21759" y="41"/>
                  <a:pt x="21759" y="62"/>
                </a:cubicBezTo>
                <a:cubicBezTo>
                  <a:pt x="21759" y="11991"/>
                  <a:pt x="12088" y="21662"/>
                  <a:pt x="159" y="21662"/>
                </a:cubicBezTo>
                <a:cubicBezTo>
                  <a:pt x="105" y="21661"/>
                  <a:pt x="52" y="21661"/>
                  <a:pt x="-1" y="21661"/>
                </a:cubicBezTo>
                <a:lnTo>
                  <a:pt x="159" y="62"/>
                </a:lnTo>
                <a:close/>
              </a:path>
            </a:pathLst>
          </a:custGeom>
          <a:noFill/>
          <a:ln w="12700" cap="rnd">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1" name="AutoShape 31"/>
          <p:cNvSpPr>
            <a:spLocks noChangeArrowheads="1"/>
          </p:cNvSpPr>
          <p:nvPr/>
        </p:nvSpPr>
        <p:spPr bwMode="auto">
          <a:xfrm>
            <a:off x="7448550" y="2281238"/>
            <a:ext cx="1370013" cy="650875"/>
          </a:xfrm>
          <a:prstGeom prst="plus">
            <a:avLst>
              <a:gd name="adj" fmla="val 24968"/>
            </a:avLst>
          </a:prstGeom>
          <a:solidFill>
            <a:srgbClr val="FFFF00"/>
          </a:solidFill>
          <a:ln w="12700">
            <a:solidFill>
              <a:schemeClr val="tx2"/>
            </a:solidFill>
            <a:miter lim="800000"/>
            <a:headEnd/>
            <a:tailEnd/>
          </a:ln>
          <a:effectLst/>
          <a:extLst/>
        </p:spPr>
        <p:txBody>
          <a:bodyPr wrap="none" lIns="90488" tIns="44450" rIns="90488" bIns="44450" anchor="ctr"/>
          <a:lstStyle/>
          <a:p>
            <a:pPr algn="ctr">
              <a:defRPr/>
            </a:pPr>
            <a:r>
              <a:rPr lang="en-US" sz="2000">
                <a:solidFill>
                  <a:srgbClr val="414141"/>
                </a:solidFill>
                <a:cs typeface="+mn-cs"/>
              </a:rPr>
              <a:t>Knowledge</a:t>
            </a:r>
          </a:p>
        </p:txBody>
      </p:sp>
      <p:sp>
        <p:nvSpPr>
          <p:cNvPr id="20512" name="Rectangle 32"/>
          <p:cNvSpPr>
            <a:spLocks noChangeArrowheads="1"/>
          </p:cNvSpPr>
          <p:nvPr/>
        </p:nvSpPr>
        <p:spPr bwMode="auto">
          <a:xfrm>
            <a:off x="6051550" y="3252788"/>
            <a:ext cx="90488"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3" name="Rectangle 33"/>
          <p:cNvSpPr>
            <a:spLocks noChangeArrowheads="1"/>
          </p:cNvSpPr>
          <p:nvPr/>
        </p:nvSpPr>
        <p:spPr bwMode="auto">
          <a:xfrm>
            <a:off x="6110288" y="3314700"/>
            <a:ext cx="149542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sz="1400" dirty="0">
                <a:cs typeface="+mn-cs"/>
              </a:rPr>
              <a:t>p(x)=0.02</a:t>
            </a:r>
          </a:p>
        </p:txBody>
      </p:sp>
      <p:sp>
        <p:nvSpPr>
          <p:cNvPr id="20514" name="AutoShape 34"/>
          <p:cNvSpPr>
            <a:spLocks noChangeArrowheads="1"/>
          </p:cNvSpPr>
          <p:nvPr/>
        </p:nvSpPr>
        <p:spPr bwMode="auto">
          <a:xfrm rot="19860000">
            <a:off x="1819275" y="5153025"/>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5" name="AutoShape 35"/>
          <p:cNvSpPr>
            <a:spLocks noChangeArrowheads="1"/>
          </p:cNvSpPr>
          <p:nvPr/>
        </p:nvSpPr>
        <p:spPr bwMode="auto">
          <a:xfrm rot="19860000">
            <a:off x="3459163" y="4333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6" name="AutoShape 36"/>
          <p:cNvSpPr>
            <a:spLocks noChangeArrowheads="1"/>
          </p:cNvSpPr>
          <p:nvPr/>
        </p:nvSpPr>
        <p:spPr bwMode="auto">
          <a:xfrm rot="19860000">
            <a:off x="5199063" y="3571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7" name="AutoShape 37"/>
          <p:cNvSpPr>
            <a:spLocks noChangeArrowheads="1"/>
          </p:cNvSpPr>
          <p:nvPr/>
        </p:nvSpPr>
        <p:spPr bwMode="auto">
          <a:xfrm rot="19860000">
            <a:off x="6985000" y="2806700"/>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8" name="Line 38"/>
          <p:cNvSpPr>
            <a:spLocks noChangeShapeType="1"/>
          </p:cNvSpPr>
          <p:nvPr/>
        </p:nvSpPr>
        <p:spPr bwMode="auto">
          <a:xfrm>
            <a:off x="1422400" y="4441825"/>
            <a:ext cx="496888" cy="769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9" name="Line 39"/>
          <p:cNvSpPr>
            <a:spLocks noChangeShapeType="1"/>
          </p:cNvSpPr>
          <p:nvPr/>
        </p:nvSpPr>
        <p:spPr bwMode="auto">
          <a:xfrm>
            <a:off x="4738688" y="2679700"/>
            <a:ext cx="601662" cy="969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0" name="Line 40"/>
          <p:cNvSpPr>
            <a:spLocks noChangeShapeType="1"/>
          </p:cNvSpPr>
          <p:nvPr/>
        </p:nvSpPr>
        <p:spPr bwMode="auto">
          <a:xfrm>
            <a:off x="2921000" y="3481388"/>
            <a:ext cx="677863"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1" name="Oval 41"/>
          <p:cNvSpPr>
            <a:spLocks noChangeArrowheads="1"/>
          </p:cNvSpPr>
          <p:nvPr/>
        </p:nvSpPr>
        <p:spPr bwMode="auto">
          <a:xfrm>
            <a:off x="2286000" y="4822825"/>
            <a:ext cx="1084263" cy="411163"/>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2" name="Oval 42"/>
          <p:cNvSpPr>
            <a:spLocks noChangeArrowheads="1"/>
          </p:cNvSpPr>
          <p:nvPr/>
        </p:nvSpPr>
        <p:spPr bwMode="auto">
          <a:xfrm>
            <a:off x="2281238" y="4668838"/>
            <a:ext cx="1084262" cy="411162"/>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3" name="Oval 43"/>
          <p:cNvSpPr>
            <a:spLocks noChangeArrowheads="1"/>
          </p:cNvSpPr>
          <p:nvPr/>
        </p:nvSpPr>
        <p:spPr bwMode="auto">
          <a:xfrm>
            <a:off x="2286000" y="4525963"/>
            <a:ext cx="1084263" cy="411162"/>
          </a:xfrm>
          <a:prstGeom prst="ellipse">
            <a:avLst/>
          </a:prstGeom>
          <a:solidFill>
            <a:schemeClr val="accent2">
              <a:lumMod val="75000"/>
            </a:schemeClr>
          </a:solidFill>
          <a:ln w="12700">
            <a:solidFill>
              <a:schemeClr val="tx1"/>
            </a:solidFill>
            <a:round/>
            <a:headEnd/>
            <a:tailEnd/>
          </a:ln>
          <a:effectLst/>
          <a:extLst/>
        </p:spPr>
        <p:txBody>
          <a:bodyPr wrap="none" lIns="90488" tIns="44450" rIns="90488" bIns="44450" anchor="ctr"/>
          <a:lstStyle/>
          <a:p>
            <a:pPr algn="ctr">
              <a:defRPr/>
            </a:pPr>
            <a:r>
              <a:rPr lang="en-US" sz="1600" b="1" i="1" dirty="0">
                <a:solidFill>
                  <a:schemeClr val="bg1"/>
                </a:solidFill>
                <a:cs typeface="+mn-cs"/>
              </a:rPr>
              <a:t>Data</a:t>
            </a:r>
          </a:p>
          <a:p>
            <a:pPr algn="ctr">
              <a:defRPr/>
            </a:pPr>
            <a:r>
              <a:rPr lang="en-US" sz="1600" b="1" i="1" dirty="0">
                <a:solidFill>
                  <a:schemeClr val="bg1"/>
                </a:solidFill>
                <a:cs typeface="+mn-cs"/>
              </a:rPr>
              <a:t>Warehouse</a:t>
            </a:r>
          </a:p>
        </p:txBody>
      </p:sp>
      <p:sp>
        <p:nvSpPr>
          <p:cNvPr id="20524" name="Line 44"/>
          <p:cNvSpPr>
            <a:spLocks noChangeShapeType="1"/>
          </p:cNvSpPr>
          <p:nvPr/>
        </p:nvSpPr>
        <p:spPr bwMode="auto">
          <a:xfrm>
            <a:off x="6510338" y="1835150"/>
            <a:ext cx="609600" cy="1042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5" name="Line 45"/>
          <p:cNvSpPr>
            <a:spLocks noChangeShapeType="1"/>
          </p:cNvSpPr>
          <p:nvPr/>
        </p:nvSpPr>
        <p:spPr bwMode="auto">
          <a:xfrm>
            <a:off x="7280275" y="3228975"/>
            <a:ext cx="6350" cy="2268538"/>
          </a:xfrm>
          <a:prstGeom prst="line">
            <a:avLst/>
          </a:prstGeom>
          <a:noFill/>
          <a:ln w="12700">
            <a:solidFill>
              <a:schemeClr val="tx2"/>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6" name="Line 46"/>
          <p:cNvSpPr>
            <a:spLocks noChangeShapeType="1"/>
          </p:cNvSpPr>
          <p:nvPr/>
        </p:nvSpPr>
        <p:spPr bwMode="auto">
          <a:xfrm flipV="1">
            <a:off x="2054225" y="5454650"/>
            <a:ext cx="5246688" cy="23813"/>
          </a:xfrm>
          <a:prstGeom prst="line">
            <a:avLst/>
          </a:prstGeom>
          <a:noFill/>
          <a:ln w="12700">
            <a:solidFill>
              <a:schemeClr val="tx2"/>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7" name="Line 47"/>
          <p:cNvSpPr>
            <a:spLocks noChangeShapeType="1"/>
          </p:cNvSpPr>
          <p:nvPr/>
        </p:nvSpPr>
        <p:spPr bwMode="auto">
          <a:xfrm flipH="1">
            <a:off x="5448300" y="4017963"/>
            <a:ext cx="26988" cy="1425575"/>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8" name="Rectangle 48"/>
          <p:cNvSpPr>
            <a:spLocks noChangeArrowheads="1"/>
          </p:cNvSpPr>
          <p:nvPr/>
        </p:nvSpPr>
        <p:spPr bwMode="auto">
          <a:xfrm>
            <a:off x="6489700" y="3595688"/>
            <a:ext cx="42863" cy="2555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29" name="Rectangle 49"/>
          <p:cNvSpPr>
            <a:spLocks noChangeArrowheads="1"/>
          </p:cNvSpPr>
          <p:nvPr/>
        </p:nvSpPr>
        <p:spPr bwMode="auto">
          <a:xfrm>
            <a:off x="557213" y="5940425"/>
            <a:ext cx="13938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Data Sources</a:t>
            </a:r>
          </a:p>
        </p:txBody>
      </p:sp>
      <p:sp>
        <p:nvSpPr>
          <p:cNvPr id="20530" name="Rectangle 50"/>
          <p:cNvSpPr>
            <a:spLocks noChangeArrowheads="1"/>
          </p:cNvSpPr>
          <p:nvPr/>
        </p:nvSpPr>
        <p:spPr bwMode="auto">
          <a:xfrm>
            <a:off x="5738813" y="3940175"/>
            <a:ext cx="1209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Patterns &amp; </a:t>
            </a:r>
          </a:p>
          <a:p>
            <a:pPr>
              <a:defRPr/>
            </a:pPr>
            <a:r>
              <a:rPr lang="en-US" sz="1800">
                <a:cs typeface="+mn-cs"/>
              </a:rPr>
              <a:t>Models</a:t>
            </a:r>
          </a:p>
        </p:txBody>
      </p:sp>
      <p:sp>
        <p:nvSpPr>
          <p:cNvPr id="20531" name="Rectangle 51"/>
          <p:cNvSpPr>
            <a:spLocks noChangeArrowheads="1"/>
          </p:cNvSpPr>
          <p:nvPr/>
        </p:nvSpPr>
        <p:spPr bwMode="auto">
          <a:xfrm>
            <a:off x="3890963" y="4492625"/>
            <a:ext cx="1539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Prepared Data </a:t>
            </a:r>
          </a:p>
        </p:txBody>
      </p:sp>
      <p:sp>
        <p:nvSpPr>
          <p:cNvPr id="20532" name="Rectangle 52"/>
          <p:cNvSpPr>
            <a:spLocks noChangeArrowheads="1"/>
          </p:cNvSpPr>
          <p:nvPr/>
        </p:nvSpPr>
        <p:spPr bwMode="auto">
          <a:xfrm>
            <a:off x="2176463" y="5178425"/>
            <a:ext cx="13874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1800" dirty="0">
                <a:cs typeface="+mn-cs"/>
              </a:rPr>
              <a:t>Consolidated</a:t>
            </a:r>
          </a:p>
          <a:p>
            <a:pPr algn="ctr">
              <a:defRPr/>
            </a:pPr>
            <a:r>
              <a:rPr lang="en-US" sz="1800" dirty="0">
                <a:cs typeface="+mn-cs"/>
              </a:rPr>
              <a:t>Data</a:t>
            </a:r>
          </a:p>
        </p:txBody>
      </p:sp>
      <p:sp>
        <p:nvSpPr>
          <p:cNvPr id="20533" name="Line 53"/>
          <p:cNvSpPr>
            <a:spLocks noChangeShapeType="1"/>
          </p:cNvSpPr>
          <p:nvPr/>
        </p:nvSpPr>
        <p:spPr bwMode="auto">
          <a:xfrm flipH="1">
            <a:off x="3657600" y="4624388"/>
            <a:ext cx="23813" cy="811212"/>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54" name="Picture 53"/>
          <p:cNvPicPr>
            <a:picLocks noChangeAspect="1"/>
          </p:cNvPicPr>
          <p:nvPr/>
        </p:nvPicPr>
        <p:blipFill>
          <a:blip r:embed="rId3"/>
          <a:stretch>
            <a:fillRect/>
          </a:stretch>
        </p:blipFill>
        <p:spPr>
          <a:xfrm>
            <a:off x="3865762" y="3624001"/>
            <a:ext cx="1295001" cy="787923"/>
          </a:xfrm>
          <a:prstGeom prst="rect">
            <a:avLst/>
          </a:prstGeom>
        </p:spPr>
      </p:pic>
    </p:spTree>
    <p:extLst>
      <p:ext uri="{BB962C8B-B14F-4D97-AF65-F5344CB8AC3E}">
        <p14:creationId xmlns:p14="http://schemas.microsoft.com/office/powerpoint/2010/main" val="338355707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74688" y="297848"/>
            <a:ext cx="7772400" cy="1143000"/>
          </a:xfrm>
        </p:spPr>
        <p:txBody>
          <a:bodyPr/>
          <a:lstStyle/>
          <a:p>
            <a:pPr algn="ctr">
              <a:defRPr/>
            </a:pPr>
            <a:r>
              <a:rPr lang="en-US" sz="4000" dirty="0" smtClean="0">
                <a:cs typeface="+mj-cs"/>
              </a:rPr>
              <a:t>Overview of Data Mining Methods</a:t>
            </a:r>
          </a:p>
        </p:txBody>
      </p:sp>
      <p:sp>
        <p:nvSpPr>
          <p:cNvPr id="63491" name="Rectangle 3"/>
          <p:cNvSpPr>
            <a:spLocks noGrp="1" noChangeArrowheads="1"/>
          </p:cNvSpPr>
          <p:nvPr>
            <p:ph type="body" idx="1"/>
          </p:nvPr>
        </p:nvSpPr>
        <p:spPr>
          <a:xfrm>
            <a:off x="881063" y="1420087"/>
            <a:ext cx="7772400" cy="4114800"/>
          </a:xfrm>
        </p:spPr>
        <p:txBody>
          <a:bodyPr/>
          <a:lstStyle/>
          <a:p>
            <a:pPr>
              <a:lnSpc>
                <a:spcPct val="90000"/>
              </a:lnSpc>
              <a:defRPr/>
            </a:pPr>
            <a:r>
              <a:rPr lang="en-US" sz="2800" dirty="0" smtClean="0">
                <a:cs typeface="+mn-cs"/>
              </a:rPr>
              <a:t>Automated Exploration/Discovery</a:t>
            </a:r>
            <a:endParaRPr lang="en-US" sz="2400" dirty="0" smtClean="0">
              <a:cs typeface="+mn-cs"/>
            </a:endParaRPr>
          </a:p>
          <a:p>
            <a:pPr lvl="1">
              <a:lnSpc>
                <a:spcPct val="90000"/>
              </a:lnSpc>
              <a:buSzPct val="75000"/>
              <a:defRPr/>
            </a:pPr>
            <a:r>
              <a:rPr lang="en-US" sz="2000" i="1" dirty="0" smtClean="0"/>
              <a:t>e.g..  </a:t>
            </a:r>
            <a:r>
              <a:rPr lang="en-US" sz="2000" dirty="0" smtClean="0">
                <a:solidFill>
                  <a:schemeClr val="accent2"/>
                </a:solidFill>
              </a:rPr>
              <a:t>discovering new market segments</a:t>
            </a:r>
          </a:p>
          <a:p>
            <a:pPr lvl="1">
              <a:lnSpc>
                <a:spcPct val="90000"/>
              </a:lnSpc>
              <a:buSzPct val="75000"/>
              <a:defRPr/>
            </a:pPr>
            <a:r>
              <a:rPr lang="en-US" sz="2000" dirty="0" smtClean="0"/>
              <a:t>distance and probabilistic clustering algorithms</a:t>
            </a:r>
          </a:p>
          <a:p>
            <a:pPr>
              <a:lnSpc>
                <a:spcPct val="90000"/>
              </a:lnSpc>
              <a:defRPr/>
            </a:pPr>
            <a:r>
              <a:rPr lang="en-US" sz="2800" dirty="0" smtClean="0">
                <a:cs typeface="+mn-cs"/>
              </a:rPr>
              <a:t>Prediction/Classification</a:t>
            </a:r>
          </a:p>
          <a:p>
            <a:pPr lvl="1">
              <a:lnSpc>
                <a:spcPct val="90000"/>
              </a:lnSpc>
              <a:buSzPct val="75000"/>
              <a:defRPr/>
            </a:pPr>
            <a:r>
              <a:rPr lang="en-US" sz="2000" i="1" dirty="0" smtClean="0"/>
              <a:t>e.g.. </a:t>
            </a:r>
            <a:r>
              <a:rPr lang="en-US" sz="2000" dirty="0" smtClean="0">
                <a:solidFill>
                  <a:schemeClr val="accent2"/>
                </a:solidFill>
              </a:rPr>
              <a:t>forecasting gross sales given current factors</a:t>
            </a:r>
            <a:endParaRPr lang="en-US" sz="2000" dirty="0" smtClean="0">
              <a:solidFill>
                <a:schemeClr val="tx2"/>
              </a:solidFill>
            </a:endParaRPr>
          </a:p>
          <a:p>
            <a:pPr lvl="1">
              <a:lnSpc>
                <a:spcPct val="90000"/>
              </a:lnSpc>
              <a:buSzPct val="75000"/>
              <a:defRPr/>
            </a:pPr>
            <a:r>
              <a:rPr lang="en-US" sz="2000" dirty="0" smtClean="0"/>
              <a:t>regression, neural networks, genetic algorithms</a:t>
            </a:r>
            <a:endParaRPr lang="en-US" sz="2400" dirty="0" smtClean="0"/>
          </a:p>
          <a:p>
            <a:pPr>
              <a:lnSpc>
                <a:spcPct val="90000"/>
              </a:lnSpc>
              <a:defRPr/>
            </a:pPr>
            <a:r>
              <a:rPr lang="en-US" sz="2800" dirty="0" smtClean="0">
                <a:cs typeface="+mn-cs"/>
              </a:rPr>
              <a:t>Explanation/Description</a:t>
            </a:r>
            <a:endParaRPr lang="en-US" dirty="0" smtClean="0">
              <a:cs typeface="+mn-cs"/>
            </a:endParaRPr>
          </a:p>
          <a:p>
            <a:pPr lvl="1">
              <a:lnSpc>
                <a:spcPct val="90000"/>
              </a:lnSpc>
              <a:buSzPct val="75000"/>
              <a:defRPr/>
            </a:pPr>
            <a:r>
              <a:rPr lang="en-US" sz="2000" i="1" dirty="0" smtClean="0"/>
              <a:t>e.g.. </a:t>
            </a:r>
            <a:r>
              <a:rPr lang="en-US" sz="2000" dirty="0" smtClean="0">
                <a:solidFill>
                  <a:schemeClr val="accent2"/>
                </a:solidFill>
              </a:rPr>
              <a:t>characterizing customers by demographics </a:t>
            </a:r>
            <a:r>
              <a:rPr lang="en-US" sz="2000" dirty="0" smtClean="0"/>
              <a:t>				and purchase history</a:t>
            </a:r>
          </a:p>
          <a:p>
            <a:pPr lvl="1">
              <a:lnSpc>
                <a:spcPct val="90000"/>
              </a:lnSpc>
              <a:buSzPct val="75000"/>
              <a:defRPr/>
            </a:pPr>
            <a:r>
              <a:rPr lang="en-US" sz="2000" dirty="0" smtClean="0"/>
              <a:t>inductive decision trees,   							 association rule systems</a:t>
            </a:r>
          </a:p>
        </p:txBody>
      </p:sp>
      <p:grpSp>
        <p:nvGrpSpPr>
          <p:cNvPr id="71683" name="Group 18"/>
          <p:cNvGrpSpPr>
            <a:grpSpLocks/>
          </p:cNvGrpSpPr>
          <p:nvPr/>
        </p:nvGrpSpPr>
        <p:grpSpPr bwMode="auto">
          <a:xfrm>
            <a:off x="6678609" y="1650274"/>
            <a:ext cx="2222498" cy="1254125"/>
            <a:chOff x="4207" y="1218"/>
            <a:chExt cx="1400" cy="790"/>
          </a:xfrm>
        </p:grpSpPr>
        <p:sp>
          <p:nvSpPr>
            <p:cNvPr id="63492" name="Rectangle 4"/>
            <p:cNvSpPr>
              <a:spLocks noChangeArrowheads="1"/>
            </p:cNvSpPr>
            <p:nvPr/>
          </p:nvSpPr>
          <p:spPr bwMode="auto">
            <a:xfrm>
              <a:off x="4207" y="1218"/>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1700" name="Group 15"/>
            <p:cNvGrpSpPr>
              <a:grpSpLocks/>
            </p:cNvGrpSpPr>
            <p:nvPr/>
          </p:nvGrpSpPr>
          <p:grpSpPr bwMode="auto">
            <a:xfrm>
              <a:off x="4647" y="1331"/>
              <a:ext cx="877" cy="677"/>
              <a:chOff x="4647" y="1331"/>
              <a:chExt cx="877" cy="677"/>
            </a:xfrm>
          </p:grpSpPr>
          <p:sp>
            <p:nvSpPr>
              <p:cNvPr id="63493" name="Line 5"/>
              <p:cNvSpPr>
                <a:spLocks noChangeShapeType="1"/>
              </p:cNvSpPr>
              <p:nvPr/>
            </p:nvSpPr>
            <p:spPr bwMode="auto">
              <a:xfrm>
                <a:off x="4731" y="1331"/>
                <a:ext cx="0" cy="46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3494" name="Line 6"/>
              <p:cNvSpPr>
                <a:spLocks noChangeShapeType="1"/>
              </p:cNvSpPr>
              <p:nvPr/>
            </p:nvSpPr>
            <p:spPr bwMode="auto">
              <a:xfrm>
                <a:off x="4647" y="1748"/>
                <a:ext cx="877"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3495" name="AutoShape 7"/>
              <p:cNvSpPr>
                <a:spLocks noChangeArrowheads="1"/>
              </p:cNvSpPr>
              <p:nvPr/>
            </p:nvSpPr>
            <p:spPr bwMode="auto">
              <a:xfrm>
                <a:off x="4777" y="1479"/>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496" name="AutoShape 8"/>
              <p:cNvSpPr>
                <a:spLocks noChangeArrowheads="1"/>
              </p:cNvSpPr>
              <p:nvPr/>
            </p:nvSpPr>
            <p:spPr bwMode="auto">
              <a:xfrm>
                <a:off x="4904" y="1429"/>
                <a:ext cx="26"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497" name="AutoShape 9"/>
              <p:cNvSpPr>
                <a:spLocks noChangeArrowheads="1"/>
              </p:cNvSpPr>
              <p:nvPr/>
            </p:nvSpPr>
            <p:spPr bwMode="auto">
              <a:xfrm>
                <a:off x="4887" y="1515"/>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498" name="AutoShape 10"/>
              <p:cNvSpPr>
                <a:spLocks noChangeArrowheads="1"/>
              </p:cNvSpPr>
              <p:nvPr/>
            </p:nvSpPr>
            <p:spPr bwMode="auto">
              <a:xfrm>
                <a:off x="5291" y="1651"/>
                <a:ext cx="25" cy="26"/>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499" name="AutoShape 11"/>
              <p:cNvSpPr>
                <a:spLocks noChangeArrowheads="1"/>
              </p:cNvSpPr>
              <p:nvPr/>
            </p:nvSpPr>
            <p:spPr bwMode="auto">
              <a:xfrm>
                <a:off x="5277" y="1579"/>
                <a:ext cx="26"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00" name="AutoShape 12"/>
              <p:cNvSpPr>
                <a:spLocks noChangeArrowheads="1"/>
              </p:cNvSpPr>
              <p:nvPr/>
            </p:nvSpPr>
            <p:spPr bwMode="auto">
              <a:xfrm>
                <a:off x="5311" y="1512"/>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01" name="AutoShape 13"/>
              <p:cNvSpPr>
                <a:spLocks noChangeArrowheads="1"/>
              </p:cNvSpPr>
              <p:nvPr/>
            </p:nvSpPr>
            <p:spPr bwMode="auto">
              <a:xfrm>
                <a:off x="5413" y="1601"/>
                <a:ext cx="25" cy="26"/>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02" name="Rectangle 14"/>
              <p:cNvSpPr>
                <a:spLocks noChangeArrowheads="1"/>
              </p:cNvSpPr>
              <p:nvPr/>
            </p:nvSpPr>
            <p:spPr bwMode="auto">
              <a:xfrm>
                <a:off x="4932" y="1720"/>
                <a:ext cx="3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3504" name="Rectangle 16"/>
            <p:cNvSpPr>
              <a:spLocks noChangeArrowheads="1"/>
            </p:cNvSpPr>
            <p:nvPr/>
          </p:nvSpPr>
          <p:spPr bwMode="auto">
            <a:xfrm>
              <a:off x="4974" y="1758"/>
              <a:ext cx="63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dirty="0" smtClean="0">
                  <a:solidFill>
                    <a:srgbClr val="FDC0E5"/>
                  </a:solidFill>
                </a:rPr>
                <a:t>Income</a:t>
              </a:r>
              <a:endParaRPr lang="en-US" sz="2000" i="1" dirty="0">
                <a:solidFill>
                  <a:srgbClr val="FDC0E5"/>
                </a:solidFill>
                <a:cs typeface="+mn-cs"/>
              </a:endParaRPr>
            </a:p>
          </p:txBody>
        </p:sp>
        <p:sp>
          <p:nvSpPr>
            <p:cNvPr id="63505" name="Rectangle 17"/>
            <p:cNvSpPr>
              <a:spLocks noChangeArrowheads="1"/>
            </p:cNvSpPr>
            <p:nvPr/>
          </p:nvSpPr>
          <p:spPr bwMode="auto">
            <a:xfrm>
              <a:off x="4345" y="1429"/>
              <a:ext cx="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dirty="0" smtClean="0">
                  <a:solidFill>
                    <a:srgbClr val="FDC0E5"/>
                  </a:solidFill>
                </a:rPr>
                <a:t>Age</a:t>
              </a:r>
              <a:endParaRPr lang="en-US" sz="2000" i="1" dirty="0">
                <a:solidFill>
                  <a:srgbClr val="FDC0E5"/>
                </a:solidFill>
                <a:cs typeface="+mn-cs"/>
              </a:endParaRPr>
            </a:p>
          </p:txBody>
        </p:sp>
      </p:grpSp>
      <p:grpSp>
        <p:nvGrpSpPr>
          <p:cNvPr id="71684" name="Group 31"/>
          <p:cNvGrpSpPr>
            <a:grpSpLocks/>
          </p:cNvGrpSpPr>
          <p:nvPr/>
        </p:nvGrpSpPr>
        <p:grpSpPr bwMode="auto">
          <a:xfrm>
            <a:off x="6870699" y="3145699"/>
            <a:ext cx="2063749" cy="1193800"/>
            <a:chOff x="4319" y="2315"/>
            <a:chExt cx="1300" cy="752"/>
          </a:xfrm>
        </p:grpSpPr>
        <p:sp>
          <p:nvSpPr>
            <p:cNvPr id="63507" name="Line 19"/>
            <p:cNvSpPr>
              <a:spLocks noChangeShapeType="1"/>
            </p:cNvSpPr>
            <p:nvPr/>
          </p:nvSpPr>
          <p:spPr bwMode="auto">
            <a:xfrm>
              <a:off x="4744" y="2315"/>
              <a:ext cx="0" cy="62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3508" name="Line 20"/>
            <p:cNvSpPr>
              <a:spLocks noChangeShapeType="1"/>
            </p:cNvSpPr>
            <p:nvPr/>
          </p:nvSpPr>
          <p:spPr bwMode="auto">
            <a:xfrm>
              <a:off x="4639" y="2873"/>
              <a:ext cx="86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3509" name="AutoShape 21"/>
            <p:cNvSpPr>
              <a:spLocks noChangeArrowheads="1"/>
            </p:cNvSpPr>
            <p:nvPr/>
          </p:nvSpPr>
          <p:spPr bwMode="auto">
            <a:xfrm>
              <a:off x="4817" y="2498"/>
              <a:ext cx="15"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10" name="AutoShape 22"/>
            <p:cNvSpPr>
              <a:spLocks noChangeArrowheads="1"/>
            </p:cNvSpPr>
            <p:nvPr/>
          </p:nvSpPr>
          <p:spPr bwMode="auto">
            <a:xfrm>
              <a:off x="4933" y="2498"/>
              <a:ext cx="16"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11" name="AutoShape 23"/>
            <p:cNvSpPr>
              <a:spLocks noChangeArrowheads="1"/>
            </p:cNvSpPr>
            <p:nvPr/>
          </p:nvSpPr>
          <p:spPr bwMode="auto">
            <a:xfrm>
              <a:off x="5025" y="2573"/>
              <a:ext cx="16" cy="31"/>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12" name="AutoShape 24"/>
            <p:cNvSpPr>
              <a:spLocks noChangeArrowheads="1"/>
            </p:cNvSpPr>
            <p:nvPr/>
          </p:nvSpPr>
          <p:spPr bwMode="auto">
            <a:xfrm>
              <a:off x="5049" y="2650"/>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13" name="AutoShape 25"/>
            <p:cNvSpPr>
              <a:spLocks noChangeArrowheads="1"/>
            </p:cNvSpPr>
            <p:nvPr/>
          </p:nvSpPr>
          <p:spPr bwMode="auto">
            <a:xfrm>
              <a:off x="5163" y="2612"/>
              <a:ext cx="17"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14" name="AutoShape 26"/>
            <p:cNvSpPr>
              <a:spLocks noChangeArrowheads="1"/>
            </p:cNvSpPr>
            <p:nvPr/>
          </p:nvSpPr>
          <p:spPr bwMode="auto">
            <a:xfrm>
              <a:off x="5188" y="2536"/>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15" name="AutoShape 27"/>
            <p:cNvSpPr>
              <a:spLocks noChangeArrowheads="1"/>
            </p:cNvSpPr>
            <p:nvPr/>
          </p:nvSpPr>
          <p:spPr bwMode="auto">
            <a:xfrm>
              <a:off x="5303" y="2650"/>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516" name="Freeform 28"/>
            <p:cNvSpPr>
              <a:spLocks/>
            </p:cNvSpPr>
            <p:nvPr/>
          </p:nvSpPr>
          <p:spPr bwMode="auto">
            <a:xfrm>
              <a:off x="4813" y="2515"/>
              <a:ext cx="598" cy="188"/>
            </a:xfrm>
            <a:custGeom>
              <a:avLst/>
              <a:gdLst>
                <a:gd name="T0" fmla="*/ 0 w 598"/>
                <a:gd name="T1" fmla="*/ 17 h 188"/>
                <a:gd name="T2" fmla="*/ 12 w 598"/>
                <a:gd name="T3" fmla="*/ 11 h 188"/>
                <a:gd name="T4" fmla="*/ 25 w 598"/>
                <a:gd name="T5" fmla="*/ 6 h 188"/>
                <a:gd name="T6" fmla="*/ 39 w 598"/>
                <a:gd name="T7" fmla="*/ 0 h 188"/>
                <a:gd name="T8" fmla="*/ 50 w 598"/>
                <a:gd name="T9" fmla="*/ 0 h 188"/>
                <a:gd name="T10" fmla="*/ 60 w 598"/>
                <a:gd name="T11" fmla="*/ 0 h 188"/>
                <a:gd name="T12" fmla="*/ 74 w 598"/>
                <a:gd name="T13" fmla="*/ 0 h 188"/>
                <a:gd name="T14" fmla="*/ 84 w 598"/>
                <a:gd name="T15" fmla="*/ 6 h 188"/>
                <a:gd name="T16" fmla="*/ 95 w 598"/>
                <a:gd name="T17" fmla="*/ 6 h 188"/>
                <a:gd name="T18" fmla="*/ 108 w 598"/>
                <a:gd name="T19" fmla="*/ 17 h 188"/>
                <a:gd name="T20" fmla="*/ 119 w 598"/>
                <a:gd name="T21" fmla="*/ 28 h 188"/>
                <a:gd name="T22" fmla="*/ 129 w 598"/>
                <a:gd name="T23" fmla="*/ 34 h 188"/>
                <a:gd name="T24" fmla="*/ 143 w 598"/>
                <a:gd name="T25" fmla="*/ 50 h 188"/>
                <a:gd name="T26" fmla="*/ 153 w 598"/>
                <a:gd name="T27" fmla="*/ 57 h 188"/>
                <a:gd name="T28" fmla="*/ 164 w 598"/>
                <a:gd name="T29" fmla="*/ 73 h 188"/>
                <a:gd name="T30" fmla="*/ 185 w 598"/>
                <a:gd name="T31" fmla="*/ 85 h 188"/>
                <a:gd name="T32" fmla="*/ 199 w 598"/>
                <a:gd name="T33" fmla="*/ 102 h 188"/>
                <a:gd name="T34" fmla="*/ 209 w 598"/>
                <a:gd name="T35" fmla="*/ 119 h 188"/>
                <a:gd name="T36" fmla="*/ 219 w 598"/>
                <a:gd name="T37" fmla="*/ 125 h 188"/>
                <a:gd name="T38" fmla="*/ 233 w 598"/>
                <a:gd name="T39" fmla="*/ 136 h 188"/>
                <a:gd name="T40" fmla="*/ 247 w 598"/>
                <a:gd name="T41" fmla="*/ 142 h 188"/>
                <a:gd name="T42" fmla="*/ 257 w 598"/>
                <a:gd name="T43" fmla="*/ 148 h 188"/>
                <a:gd name="T44" fmla="*/ 268 w 598"/>
                <a:gd name="T45" fmla="*/ 153 h 188"/>
                <a:gd name="T46" fmla="*/ 281 w 598"/>
                <a:gd name="T47" fmla="*/ 159 h 188"/>
                <a:gd name="T48" fmla="*/ 295 w 598"/>
                <a:gd name="T49" fmla="*/ 159 h 188"/>
                <a:gd name="T50" fmla="*/ 306 w 598"/>
                <a:gd name="T51" fmla="*/ 159 h 188"/>
                <a:gd name="T52" fmla="*/ 320 w 598"/>
                <a:gd name="T53" fmla="*/ 159 h 188"/>
                <a:gd name="T54" fmla="*/ 333 w 598"/>
                <a:gd name="T55" fmla="*/ 159 h 188"/>
                <a:gd name="T56" fmla="*/ 344 w 598"/>
                <a:gd name="T57" fmla="*/ 159 h 188"/>
                <a:gd name="T58" fmla="*/ 355 w 598"/>
                <a:gd name="T59" fmla="*/ 159 h 188"/>
                <a:gd name="T60" fmla="*/ 368 w 598"/>
                <a:gd name="T61" fmla="*/ 153 h 188"/>
                <a:gd name="T62" fmla="*/ 382 w 598"/>
                <a:gd name="T63" fmla="*/ 142 h 188"/>
                <a:gd name="T64" fmla="*/ 393 w 598"/>
                <a:gd name="T65" fmla="*/ 136 h 188"/>
                <a:gd name="T66" fmla="*/ 406 w 598"/>
                <a:gd name="T67" fmla="*/ 130 h 188"/>
                <a:gd name="T68" fmla="*/ 420 w 598"/>
                <a:gd name="T69" fmla="*/ 125 h 188"/>
                <a:gd name="T70" fmla="*/ 431 w 598"/>
                <a:gd name="T71" fmla="*/ 125 h 188"/>
                <a:gd name="T72" fmla="*/ 445 w 598"/>
                <a:gd name="T73" fmla="*/ 125 h 188"/>
                <a:gd name="T74" fmla="*/ 458 w 598"/>
                <a:gd name="T75" fmla="*/ 125 h 188"/>
                <a:gd name="T76" fmla="*/ 472 w 598"/>
                <a:gd name="T77" fmla="*/ 125 h 188"/>
                <a:gd name="T78" fmla="*/ 483 w 598"/>
                <a:gd name="T79" fmla="*/ 125 h 188"/>
                <a:gd name="T80" fmla="*/ 500 w 598"/>
                <a:gd name="T81" fmla="*/ 130 h 188"/>
                <a:gd name="T82" fmla="*/ 510 w 598"/>
                <a:gd name="T83" fmla="*/ 136 h 188"/>
                <a:gd name="T84" fmla="*/ 524 w 598"/>
                <a:gd name="T85" fmla="*/ 148 h 188"/>
                <a:gd name="T86" fmla="*/ 534 w 598"/>
                <a:gd name="T87" fmla="*/ 153 h 188"/>
                <a:gd name="T88" fmla="*/ 545 w 598"/>
                <a:gd name="T89" fmla="*/ 159 h 188"/>
                <a:gd name="T90" fmla="*/ 559 w 598"/>
                <a:gd name="T91" fmla="*/ 170 h 188"/>
                <a:gd name="T92" fmla="*/ 569 w 598"/>
                <a:gd name="T93" fmla="*/ 176 h 188"/>
                <a:gd name="T94" fmla="*/ 583 w 598"/>
                <a:gd name="T95" fmla="*/ 181 h 188"/>
                <a:gd name="T96" fmla="*/ 597 w 598"/>
                <a:gd name="T97" fmla="*/ 18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8" h="188">
                  <a:moveTo>
                    <a:pt x="0" y="17"/>
                  </a:moveTo>
                  <a:lnTo>
                    <a:pt x="12" y="11"/>
                  </a:lnTo>
                  <a:lnTo>
                    <a:pt x="25" y="6"/>
                  </a:lnTo>
                  <a:lnTo>
                    <a:pt x="39" y="0"/>
                  </a:lnTo>
                  <a:lnTo>
                    <a:pt x="50" y="0"/>
                  </a:lnTo>
                  <a:lnTo>
                    <a:pt x="60" y="0"/>
                  </a:lnTo>
                  <a:lnTo>
                    <a:pt x="74" y="0"/>
                  </a:lnTo>
                  <a:lnTo>
                    <a:pt x="84" y="6"/>
                  </a:lnTo>
                  <a:lnTo>
                    <a:pt x="95" y="6"/>
                  </a:lnTo>
                  <a:lnTo>
                    <a:pt x="108" y="17"/>
                  </a:lnTo>
                  <a:lnTo>
                    <a:pt x="119" y="28"/>
                  </a:lnTo>
                  <a:lnTo>
                    <a:pt x="129" y="34"/>
                  </a:lnTo>
                  <a:lnTo>
                    <a:pt x="143" y="50"/>
                  </a:lnTo>
                  <a:lnTo>
                    <a:pt x="153" y="57"/>
                  </a:lnTo>
                  <a:lnTo>
                    <a:pt x="164" y="73"/>
                  </a:lnTo>
                  <a:lnTo>
                    <a:pt x="185" y="85"/>
                  </a:lnTo>
                  <a:lnTo>
                    <a:pt x="199" y="102"/>
                  </a:lnTo>
                  <a:lnTo>
                    <a:pt x="209" y="119"/>
                  </a:lnTo>
                  <a:lnTo>
                    <a:pt x="219" y="125"/>
                  </a:lnTo>
                  <a:lnTo>
                    <a:pt x="233" y="136"/>
                  </a:lnTo>
                  <a:lnTo>
                    <a:pt x="247" y="142"/>
                  </a:lnTo>
                  <a:lnTo>
                    <a:pt x="257" y="148"/>
                  </a:lnTo>
                  <a:lnTo>
                    <a:pt x="268" y="153"/>
                  </a:lnTo>
                  <a:lnTo>
                    <a:pt x="281" y="159"/>
                  </a:lnTo>
                  <a:lnTo>
                    <a:pt x="295" y="159"/>
                  </a:lnTo>
                  <a:lnTo>
                    <a:pt x="306" y="159"/>
                  </a:lnTo>
                  <a:lnTo>
                    <a:pt x="320" y="159"/>
                  </a:lnTo>
                  <a:lnTo>
                    <a:pt x="333" y="159"/>
                  </a:lnTo>
                  <a:lnTo>
                    <a:pt x="344" y="159"/>
                  </a:lnTo>
                  <a:lnTo>
                    <a:pt x="355" y="159"/>
                  </a:lnTo>
                  <a:lnTo>
                    <a:pt x="368" y="153"/>
                  </a:lnTo>
                  <a:lnTo>
                    <a:pt x="382" y="142"/>
                  </a:lnTo>
                  <a:lnTo>
                    <a:pt x="393" y="136"/>
                  </a:lnTo>
                  <a:lnTo>
                    <a:pt x="406" y="130"/>
                  </a:lnTo>
                  <a:lnTo>
                    <a:pt x="420" y="125"/>
                  </a:lnTo>
                  <a:lnTo>
                    <a:pt x="431" y="125"/>
                  </a:lnTo>
                  <a:lnTo>
                    <a:pt x="445" y="125"/>
                  </a:lnTo>
                  <a:lnTo>
                    <a:pt x="458" y="125"/>
                  </a:lnTo>
                  <a:lnTo>
                    <a:pt x="472" y="125"/>
                  </a:lnTo>
                  <a:lnTo>
                    <a:pt x="483" y="125"/>
                  </a:lnTo>
                  <a:lnTo>
                    <a:pt x="500" y="130"/>
                  </a:lnTo>
                  <a:lnTo>
                    <a:pt x="510" y="136"/>
                  </a:lnTo>
                  <a:lnTo>
                    <a:pt x="524" y="148"/>
                  </a:lnTo>
                  <a:lnTo>
                    <a:pt x="534" y="153"/>
                  </a:lnTo>
                  <a:lnTo>
                    <a:pt x="545" y="159"/>
                  </a:lnTo>
                  <a:lnTo>
                    <a:pt x="559" y="170"/>
                  </a:lnTo>
                  <a:lnTo>
                    <a:pt x="569" y="176"/>
                  </a:lnTo>
                  <a:lnTo>
                    <a:pt x="583" y="181"/>
                  </a:lnTo>
                  <a:lnTo>
                    <a:pt x="597" y="187"/>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3517" name="Rectangle 29"/>
            <p:cNvSpPr>
              <a:spLocks noChangeArrowheads="1"/>
            </p:cNvSpPr>
            <p:nvPr/>
          </p:nvSpPr>
          <p:spPr bwMode="auto">
            <a:xfrm>
              <a:off x="4319" y="2472"/>
              <a:ext cx="4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dirty="0">
                  <a:solidFill>
                    <a:srgbClr val="FDC0E5"/>
                  </a:solidFill>
                </a:rPr>
                <a:t>$</a:t>
              </a:r>
              <a:r>
                <a:rPr lang="en-US" sz="2000" i="1" dirty="0" smtClean="0">
                  <a:solidFill>
                    <a:srgbClr val="FDC0E5"/>
                  </a:solidFill>
                  <a:cs typeface="+mn-cs"/>
                </a:rPr>
                <a:t>(</a:t>
              </a:r>
              <a:r>
                <a:rPr lang="en-US" sz="2000" i="1" dirty="0" smtClean="0">
                  <a:solidFill>
                    <a:srgbClr val="FDC0E5"/>
                  </a:solidFill>
                </a:rPr>
                <a:t>w</a:t>
              </a:r>
              <a:r>
                <a:rPr lang="en-US" sz="2000" i="1" dirty="0" smtClean="0">
                  <a:solidFill>
                    <a:srgbClr val="FDC0E5"/>
                  </a:solidFill>
                  <a:cs typeface="+mn-cs"/>
                </a:rPr>
                <a:t>)</a:t>
              </a:r>
              <a:endParaRPr lang="en-US" sz="2000" i="1" dirty="0">
                <a:solidFill>
                  <a:srgbClr val="FDC0E5"/>
                </a:solidFill>
                <a:cs typeface="+mn-cs"/>
              </a:endParaRPr>
            </a:p>
          </p:txBody>
        </p:sp>
        <p:sp>
          <p:nvSpPr>
            <p:cNvPr id="63518" name="Rectangle 30"/>
            <p:cNvSpPr>
              <a:spLocks noChangeArrowheads="1"/>
            </p:cNvSpPr>
            <p:nvPr/>
          </p:nvSpPr>
          <p:spPr bwMode="auto">
            <a:xfrm>
              <a:off x="5350" y="2817"/>
              <a:ext cx="2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dirty="0">
                  <a:solidFill>
                    <a:srgbClr val="FDC0E5"/>
                  </a:solidFill>
                </a:rPr>
                <a:t>w</a:t>
              </a:r>
              <a:endParaRPr lang="en-US" sz="2000" i="1" dirty="0">
                <a:solidFill>
                  <a:srgbClr val="FDC0E5"/>
                </a:solidFill>
                <a:cs typeface="+mn-cs"/>
              </a:endParaRPr>
            </a:p>
          </p:txBody>
        </p:sp>
      </p:grpSp>
      <p:sp>
        <p:nvSpPr>
          <p:cNvPr id="63520" name="Rectangle 32"/>
          <p:cNvSpPr>
            <a:spLocks noChangeArrowheads="1"/>
          </p:cNvSpPr>
          <p:nvPr/>
        </p:nvSpPr>
        <p:spPr bwMode="auto">
          <a:xfrm>
            <a:off x="5675313" y="4888774"/>
            <a:ext cx="2182812" cy="925513"/>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solidFill>
                  <a:schemeClr val="tx2"/>
                </a:solidFill>
                <a:cs typeface="+mn-cs"/>
              </a:rPr>
              <a:t>if age &gt; 35</a:t>
            </a:r>
          </a:p>
          <a:p>
            <a:pPr>
              <a:defRPr/>
            </a:pPr>
            <a:r>
              <a:rPr lang="en-US" sz="1800">
                <a:solidFill>
                  <a:schemeClr val="tx2"/>
                </a:solidFill>
                <a:cs typeface="+mn-cs"/>
              </a:rPr>
              <a:t>   and income &lt; $35k </a:t>
            </a:r>
          </a:p>
          <a:p>
            <a:pPr>
              <a:defRPr/>
            </a:pPr>
            <a:r>
              <a:rPr lang="en-US" sz="1800">
                <a:solidFill>
                  <a:schemeClr val="tx2"/>
                </a:solidFill>
                <a:cs typeface="+mn-cs"/>
              </a:rPr>
              <a:t>         then ...</a:t>
            </a:r>
          </a:p>
        </p:txBody>
      </p:sp>
      <p:sp>
        <p:nvSpPr>
          <p:cNvPr id="63550" name="Text Box 62"/>
          <p:cNvSpPr txBox="1">
            <a:spLocks noChangeArrowheads="1"/>
          </p:cNvSpPr>
          <p:nvPr/>
        </p:nvSpPr>
        <p:spPr bwMode="auto">
          <a:xfrm>
            <a:off x="990600" y="5431699"/>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1">
                <a:cs typeface="+mn-cs"/>
              </a:rPr>
              <a:t>Focus is on induction of a model</a:t>
            </a:r>
          </a:p>
          <a:p>
            <a:pPr algn="ctr">
              <a:defRPr/>
            </a:pPr>
            <a:r>
              <a:rPr lang="en-US" i="1">
                <a:cs typeface="+mn-cs"/>
              </a:rPr>
              <a:t>from specific examples</a:t>
            </a:r>
          </a:p>
        </p:txBody>
      </p:sp>
    </p:spTree>
    <p:extLst>
      <p:ext uri="{BB962C8B-B14F-4D97-AF65-F5344CB8AC3E}">
        <p14:creationId xmlns:p14="http://schemas.microsoft.com/office/powerpoint/2010/main" val="275041781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dirty="0" smtClean="0">
                <a:cs typeface="+mj-cs"/>
              </a:rPr>
              <a:t>Data Mining Methods</a:t>
            </a:r>
          </a:p>
        </p:txBody>
      </p:sp>
      <p:sp>
        <p:nvSpPr>
          <p:cNvPr id="65539" name="Rectangle 3"/>
          <p:cNvSpPr>
            <a:spLocks noGrp="1" noChangeArrowheads="1"/>
          </p:cNvSpPr>
          <p:nvPr>
            <p:ph type="body" idx="1"/>
          </p:nvPr>
        </p:nvSpPr>
        <p:spPr>
          <a:xfrm>
            <a:off x="758825" y="1477963"/>
            <a:ext cx="7772400" cy="4114800"/>
          </a:xfrm>
        </p:spPr>
        <p:txBody>
          <a:bodyPr/>
          <a:lstStyle/>
          <a:p>
            <a:pPr algn="ctr">
              <a:lnSpc>
                <a:spcPct val="90000"/>
              </a:lnSpc>
              <a:buFont typeface="Wingdings" charset="0"/>
              <a:buNone/>
              <a:defRPr/>
            </a:pPr>
            <a:r>
              <a:rPr lang="en-US" dirty="0" smtClean="0">
                <a:solidFill>
                  <a:schemeClr val="accent2"/>
                </a:solidFill>
                <a:cs typeface="+mn-cs"/>
              </a:rPr>
              <a:t>Automated Exploration and Discovery</a:t>
            </a:r>
          </a:p>
          <a:p>
            <a:pPr>
              <a:lnSpc>
                <a:spcPct val="90000"/>
              </a:lnSpc>
              <a:defRPr/>
            </a:pPr>
            <a:r>
              <a:rPr lang="en-US" sz="2800" dirty="0" smtClean="0">
                <a:cs typeface="+mn-cs"/>
              </a:rPr>
              <a:t>Distance-based numerical clustering</a:t>
            </a:r>
          </a:p>
          <a:p>
            <a:pPr lvl="1">
              <a:lnSpc>
                <a:spcPct val="90000"/>
              </a:lnSpc>
              <a:buSzPct val="75000"/>
              <a:defRPr/>
            </a:pPr>
            <a:r>
              <a:rPr lang="en-US" sz="2400" dirty="0" smtClean="0"/>
              <a:t>metric grouping of examples (KNN)</a:t>
            </a:r>
          </a:p>
          <a:p>
            <a:pPr lvl="1">
              <a:lnSpc>
                <a:spcPct val="90000"/>
              </a:lnSpc>
              <a:buSzPct val="75000"/>
              <a:defRPr/>
            </a:pPr>
            <a:r>
              <a:rPr lang="en-US" sz="2400" dirty="0" smtClean="0"/>
              <a:t>graphical visualization can be used</a:t>
            </a:r>
          </a:p>
          <a:p>
            <a:pPr>
              <a:lnSpc>
                <a:spcPct val="90000"/>
              </a:lnSpc>
              <a:defRPr/>
            </a:pPr>
            <a:endParaRPr lang="en-US" sz="2800" dirty="0" smtClean="0">
              <a:cs typeface="+mn-cs"/>
            </a:endParaRPr>
          </a:p>
          <a:p>
            <a:pPr>
              <a:lnSpc>
                <a:spcPct val="90000"/>
              </a:lnSpc>
              <a:defRPr/>
            </a:pPr>
            <a:r>
              <a:rPr lang="en-US" sz="2800" dirty="0" smtClean="0">
                <a:cs typeface="+mn-cs"/>
              </a:rPr>
              <a:t>Bayesian clustering</a:t>
            </a:r>
          </a:p>
          <a:p>
            <a:pPr lvl="1">
              <a:lnSpc>
                <a:spcPct val="90000"/>
              </a:lnSpc>
              <a:buSzPct val="75000"/>
              <a:defRPr/>
            </a:pPr>
            <a:r>
              <a:rPr lang="en-US" sz="2400" dirty="0" smtClean="0"/>
              <a:t>search for the number of classes which result in best fit of a probability distribution to the data </a:t>
            </a:r>
            <a:endParaRPr lang="en-US" dirty="0" smtClean="0"/>
          </a:p>
          <a:p>
            <a:pPr>
              <a:lnSpc>
                <a:spcPct val="90000"/>
              </a:lnSpc>
              <a:defRPr/>
            </a:pPr>
            <a:r>
              <a:rPr lang="en-US" dirty="0" smtClean="0">
                <a:solidFill>
                  <a:schemeClr val="accent2"/>
                </a:solidFill>
                <a:cs typeface="+mn-cs"/>
              </a:rPr>
              <a:t>Unsupervised Learning</a:t>
            </a:r>
          </a:p>
          <a:p>
            <a:pPr lvl="1">
              <a:lnSpc>
                <a:spcPct val="90000"/>
              </a:lnSpc>
              <a:buSzPct val="75000"/>
              <a:defRPr/>
            </a:pPr>
            <a:endParaRPr lang="en-US" sz="2400" dirty="0" smtClean="0"/>
          </a:p>
        </p:txBody>
      </p:sp>
      <p:sp>
        <p:nvSpPr>
          <p:cNvPr id="65540" name="Line 4"/>
          <p:cNvSpPr>
            <a:spLocks noChangeShapeType="1"/>
          </p:cNvSpPr>
          <p:nvPr/>
        </p:nvSpPr>
        <p:spPr bwMode="auto">
          <a:xfrm>
            <a:off x="7058025" y="2922588"/>
            <a:ext cx="1588" cy="10683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5541" name="Line 5"/>
          <p:cNvSpPr>
            <a:spLocks noChangeShapeType="1"/>
          </p:cNvSpPr>
          <p:nvPr/>
        </p:nvSpPr>
        <p:spPr bwMode="auto">
          <a:xfrm>
            <a:off x="6858000" y="3886200"/>
            <a:ext cx="2016125"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5542" name="AutoShape 6"/>
          <p:cNvSpPr>
            <a:spLocks noChangeArrowheads="1"/>
          </p:cNvSpPr>
          <p:nvPr/>
        </p:nvSpPr>
        <p:spPr bwMode="auto">
          <a:xfrm>
            <a:off x="7159625" y="32654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3" name="AutoShape 7"/>
          <p:cNvSpPr>
            <a:spLocks noChangeArrowheads="1"/>
          </p:cNvSpPr>
          <p:nvPr/>
        </p:nvSpPr>
        <p:spPr bwMode="auto">
          <a:xfrm>
            <a:off x="7450138" y="31511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4" name="AutoShape 8"/>
          <p:cNvSpPr>
            <a:spLocks noChangeArrowheads="1"/>
          </p:cNvSpPr>
          <p:nvPr/>
        </p:nvSpPr>
        <p:spPr bwMode="auto">
          <a:xfrm>
            <a:off x="7410450" y="334803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5" name="AutoShape 9"/>
          <p:cNvSpPr>
            <a:spLocks noChangeArrowheads="1"/>
          </p:cNvSpPr>
          <p:nvPr/>
        </p:nvSpPr>
        <p:spPr bwMode="auto">
          <a:xfrm>
            <a:off x="8332788" y="3660775"/>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6" name="AutoShape 10"/>
          <p:cNvSpPr>
            <a:spLocks noChangeArrowheads="1"/>
          </p:cNvSpPr>
          <p:nvPr/>
        </p:nvSpPr>
        <p:spPr bwMode="auto">
          <a:xfrm>
            <a:off x="8302625" y="34940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7" name="AutoShape 11"/>
          <p:cNvSpPr>
            <a:spLocks noChangeArrowheads="1"/>
          </p:cNvSpPr>
          <p:nvPr/>
        </p:nvSpPr>
        <p:spPr bwMode="auto">
          <a:xfrm>
            <a:off x="8378825" y="33416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8" name="AutoShape 12"/>
          <p:cNvSpPr>
            <a:spLocks noChangeArrowheads="1"/>
          </p:cNvSpPr>
          <p:nvPr/>
        </p:nvSpPr>
        <p:spPr bwMode="auto">
          <a:xfrm>
            <a:off x="8612188" y="3546475"/>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9" name="Rectangle 13"/>
          <p:cNvSpPr>
            <a:spLocks noChangeArrowheads="1"/>
          </p:cNvSpPr>
          <p:nvPr/>
        </p:nvSpPr>
        <p:spPr bwMode="auto">
          <a:xfrm>
            <a:off x="5943600" y="3201988"/>
            <a:ext cx="10779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i="1">
                <a:solidFill>
                  <a:srgbClr val="FDC0E5"/>
                </a:solidFill>
                <a:cs typeface="+mn-cs"/>
              </a:rPr>
              <a:t>Income</a:t>
            </a:r>
          </a:p>
        </p:txBody>
      </p:sp>
      <p:sp>
        <p:nvSpPr>
          <p:cNvPr id="65550" name="Rectangle 14"/>
          <p:cNvSpPr>
            <a:spLocks noChangeArrowheads="1"/>
          </p:cNvSpPr>
          <p:nvPr/>
        </p:nvSpPr>
        <p:spPr bwMode="auto">
          <a:xfrm>
            <a:off x="7558088" y="3843338"/>
            <a:ext cx="8239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i="1">
                <a:solidFill>
                  <a:srgbClr val="FDC0E5"/>
                </a:solidFill>
                <a:cs typeface="+mn-cs"/>
              </a:rPr>
              <a:t>Age</a:t>
            </a:r>
          </a:p>
        </p:txBody>
      </p:sp>
    </p:spTree>
    <p:extLst>
      <p:ext uri="{BB962C8B-B14F-4D97-AF65-F5344CB8AC3E}">
        <p14:creationId xmlns:p14="http://schemas.microsoft.com/office/powerpoint/2010/main" val="268048484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dirty="0" smtClean="0">
                <a:cs typeface="+mj-cs"/>
              </a:rPr>
              <a:t>Data Mining Methods</a:t>
            </a:r>
          </a:p>
        </p:txBody>
      </p:sp>
      <p:sp>
        <p:nvSpPr>
          <p:cNvPr id="67587" name="Rectangle 3"/>
          <p:cNvSpPr>
            <a:spLocks noGrp="1" noChangeArrowheads="1"/>
          </p:cNvSpPr>
          <p:nvPr>
            <p:ph type="body" idx="1"/>
          </p:nvPr>
        </p:nvSpPr>
        <p:spPr>
          <a:xfrm>
            <a:off x="838200" y="1447800"/>
            <a:ext cx="7772400" cy="4114800"/>
          </a:xfrm>
        </p:spPr>
        <p:txBody>
          <a:bodyPr/>
          <a:lstStyle/>
          <a:p>
            <a:pPr algn="ctr">
              <a:lnSpc>
                <a:spcPct val="90000"/>
              </a:lnSpc>
              <a:buFont typeface="Wingdings" charset="0"/>
              <a:buNone/>
              <a:defRPr/>
            </a:pPr>
            <a:r>
              <a:rPr lang="en-US" dirty="0" smtClean="0">
                <a:solidFill>
                  <a:schemeClr val="accent2"/>
                </a:solidFill>
                <a:cs typeface="+mn-cs"/>
              </a:rPr>
              <a:t>Prediction and Classification </a:t>
            </a:r>
            <a:endParaRPr lang="en-US" dirty="0" smtClean="0">
              <a:cs typeface="+mn-cs"/>
            </a:endParaRPr>
          </a:p>
          <a:p>
            <a:pPr>
              <a:lnSpc>
                <a:spcPct val="90000"/>
              </a:lnSpc>
              <a:defRPr/>
            </a:pPr>
            <a:r>
              <a:rPr lang="en-US" sz="2800" dirty="0" smtClean="0">
                <a:cs typeface="+mn-cs"/>
              </a:rPr>
              <a:t>Function approximation </a:t>
            </a:r>
            <a:r>
              <a:rPr lang="en-US" sz="2400" dirty="0" smtClean="0">
                <a:cs typeface="+mn-cs"/>
              </a:rPr>
              <a:t>(curve fitting)</a:t>
            </a:r>
          </a:p>
          <a:p>
            <a:pPr>
              <a:lnSpc>
                <a:spcPct val="90000"/>
              </a:lnSpc>
              <a:defRPr/>
            </a:pPr>
            <a:r>
              <a:rPr lang="en-US" sz="2800" dirty="0" smtClean="0">
                <a:cs typeface="+mn-cs"/>
              </a:rPr>
              <a:t>Classification </a:t>
            </a:r>
            <a:r>
              <a:rPr lang="en-US" sz="2400" dirty="0" smtClean="0">
                <a:cs typeface="+mn-cs"/>
              </a:rPr>
              <a:t>(pattern recognition)</a:t>
            </a:r>
            <a:r>
              <a:rPr lang="en-US" sz="2800" dirty="0" smtClean="0">
                <a:cs typeface="+mn-cs"/>
              </a:rPr>
              <a:t> </a:t>
            </a:r>
          </a:p>
          <a:p>
            <a:pPr>
              <a:lnSpc>
                <a:spcPct val="90000"/>
              </a:lnSpc>
              <a:defRPr/>
            </a:pPr>
            <a:r>
              <a:rPr lang="en-US" sz="2800" dirty="0" smtClean="0">
                <a:cs typeface="+mn-cs"/>
              </a:rPr>
              <a:t>Methods:</a:t>
            </a:r>
          </a:p>
          <a:p>
            <a:pPr lvl="1">
              <a:lnSpc>
                <a:spcPct val="90000"/>
              </a:lnSpc>
              <a:buSzPct val="75000"/>
              <a:defRPr/>
            </a:pPr>
            <a:r>
              <a:rPr lang="en-US" sz="2400" dirty="0" smtClean="0"/>
              <a:t>Statistical regression</a:t>
            </a:r>
          </a:p>
          <a:p>
            <a:pPr lvl="1">
              <a:lnSpc>
                <a:spcPct val="90000"/>
              </a:lnSpc>
              <a:buSzPct val="75000"/>
              <a:defRPr/>
            </a:pPr>
            <a:r>
              <a:rPr lang="en-US" sz="2400" dirty="0" smtClean="0"/>
              <a:t>Artificial neural networks</a:t>
            </a:r>
          </a:p>
          <a:p>
            <a:pPr lvl="1">
              <a:lnSpc>
                <a:spcPct val="90000"/>
              </a:lnSpc>
              <a:buSzPct val="75000"/>
              <a:defRPr/>
            </a:pPr>
            <a:r>
              <a:rPr lang="en-US" sz="2400" dirty="0" smtClean="0"/>
              <a:t>Genetic algorithms</a:t>
            </a:r>
          </a:p>
          <a:p>
            <a:pPr lvl="1">
              <a:lnSpc>
                <a:spcPct val="90000"/>
              </a:lnSpc>
              <a:buSzPct val="75000"/>
              <a:defRPr/>
            </a:pPr>
            <a:r>
              <a:rPr lang="en-US" sz="2400" dirty="0" smtClean="0"/>
              <a:t>Nearest </a:t>
            </a:r>
            <a:r>
              <a:rPr lang="en-US" sz="2400" dirty="0" err="1" smtClean="0"/>
              <a:t>neighbour</a:t>
            </a:r>
            <a:r>
              <a:rPr lang="en-US" sz="2400" dirty="0" smtClean="0"/>
              <a:t> algorithms</a:t>
            </a:r>
          </a:p>
          <a:p>
            <a:pPr>
              <a:lnSpc>
                <a:spcPct val="90000"/>
              </a:lnSpc>
              <a:defRPr/>
            </a:pPr>
            <a:r>
              <a:rPr lang="en-US" dirty="0" smtClean="0">
                <a:solidFill>
                  <a:schemeClr val="accent2"/>
                </a:solidFill>
                <a:cs typeface="+mn-cs"/>
              </a:rPr>
              <a:t>Supervised Learning</a:t>
            </a:r>
            <a:endParaRPr lang="en-US" dirty="0" smtClean="0">
              <a:cs typeface="+mn-cs"/>
            </a:endParaRPr>
          </a:p>
        </p:txBody>
      </p:sp>
      <p:grpSp>
        <p:nvGrpSpPr>
          <p:cNvPr id="75779" name="Group 53"/>
          <p:cNvGrpSpPr>
            <a:grpSpLocks/>
          </p:cNvGrpSpPr>
          <p:nvPr/>
        </p:nvGrpSpPr>
        <p:grpSpPr bwMode="auto">
          <a:xfrm>
            <a:off x="6791325" y="3819525"/>
            <a:ext cx="2163763" cy="2587625"/>
            <a:chOff x="4221" y="2160"/>
            <a:chExt cx="1363" cy="1630"/>
          </a:xfrm>
        </p:grpSpPr>
        <p:sp>
          <p:nvSpPr>
            <p:cNvPr id="67588" name="Line 4"/>
            <p:cNvSpPr>
              <a:spLocks noChangeShapeType="1"/>
            </p:cNvSpPr>
            <p:nvPr/>
          </p:nvSpPr>
          <p:spPr bwMode="auto">
            <a:xfrm flipH="1">
              <a:off x="4290" y="2635"/>
              <a:ext cx="309" cy="62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89" name="Line 5"/>
            <p:cNvSpPr>
              <a:spLocks noChangeShapeType="1"/>
            </p:cNvSpPr>
            <p:nvPr/>
          </p:nvSpPr>
          <p:spPr bwMode="auto">
            <a:xfrm>
              <a:off x="4620" y="2596"/>
              <a:ext cx="367" cy="6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0" name="Line 6"/>
            <p:cNvSpPr>
              <a:spLocks noChangeShapeType="1"/>
            </p:cNvSpPr>
            <p:nvPr/>
          </p:nvSpPr>
          <p:spPr bwMode="auto">
            <a:xfrm>
              <a:off x="4969" y="2616"/>
              <a:ext cx="388" cy="621"/>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1" name="Line 7"/>
            <p:cNvSpPr>
              <a:spLocks noChangeShapeType="1"/>
            </p:cNvSpPr>
            <p:nvPr/>
          </p:nvSpPr>
          <p:spPr bwMode="auto">
            <a:xfrm flipH="1">
              <a:off x="4617" y="2616"/>
              <a:ext cx="330" cy="6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2" name="Line 8"/>
            <p:cNvSpPr>
              <a:spLocks noChangeShapeType="1"/>
            </p:cNvSpPr>
            <p:nvPr/>
          </p:nvSpPr>
          <p:spPr bwMode="auto">
            <a:xfrm flipH="1">
              <a:off x="4965" y="2928"/>
              <a:ext cx="156" cy="3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3" name="Line 9"/>
            <p:cNvSpPr>
              <a:spLocks noChangeShapeType="1"/>
            </p:cNvSpPr>
            <p:nvPr/>
          </p:nvSpPr>
          <p:spPr bwMode="auto">
            <a:xfrm>
              <a:off x="4468" y="2948"/>
              <a:ext cx="149" cy="3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4" name="Line 10"/>
            <p:cNvSpPr>
              <a:spLocks noChangeShapeType="1"/>
            </p:cNvSpPr>
            <p:nvPr/>
          </p:nvSpPr>
          <p:spPr bwMode="auto">
            <a:xfrm>
              <a:off x="4795" y="2909"/>
              <a:ext cx="562" cy="3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5" name="Line 11"/>
            <p:cNvSpPr>
              <a:spLocks noChangeShapeType="1"/>
            </p:cNvSpPr>
            <p:nvPr/>
          </p:nvSpPr>
          <p:spPr bwMode="auto">
            <a:xfrm flipH="1">
              <a:off x="4290" y="2948"/>
              <a:ext cx="461" cy="2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6" name="Line 12"/>
            <p:cNvSpPr>
              <a:spLocks noChangeShapeType="1"/>
            </p:cNvSpPr>
            <p:nvPr/>
          </p:nvSpPr>
          <p:spPr bwMode="auto">
            <a:xfrm>
              <a:off x="4468" y="2928"/>
              <a:ext cx="867" cy="3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7" name="Line 13"/>
            <p:cNvSpPr>
              <a:spLocks noChangeShapeType="1"/>
            </p:cNvSpPr>
            <p:nvPr/>
          </p:nvSpPr>
          <p:spPr bwMode="auto">
            <a:xfrm flipH="1">
              <a:off x="4269" y="2928"/>
              <a:ext cx="852" cy="3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8" name="Line 14"/>
            <p:cNvSpPr>
              <a:spLocks noChangeShapeType="1"/>
            </p:cNvSpPr>
            <p:nvPr/>
          </p:nvSpPr>
          <p:spPr bwMode="auto">
            <a:xfrm>
              <a:off x="4599" y="2596"/>
              <a:ext cx="497" cy="3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99" name="Line 15"/>
            <p:cNvSpPr>
              <a:spLocks noChangeShapeType="1"/>
            </p:cNvSpPr>
            <p:nvPr/>
          </p:nvSpPr>
          <p:spPr bwMode="auto">
            <a:xfrm flipH="1">
              <a:off x="4464" y="2596"/>
              <a:ext cx="505" cy="30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0" name="Line 16"/>
            <p:cNvSpPr>
              <a:spLocks noChangeShapeType="1"/>
            </p:cNvSpPr>
            <p:nvPr/>
          </p:nvSpPr>
          <p:spPr bwMode="auto">
            <a:xfrm>
              <a:off x="4446" y="2928"/>
              <a:ext cx="541" cy="3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1" name="Oval 17"/>
            <p:cNvSpPr>
              <a:spLocks noChangeArrowheads="1"/>
            </p:cNvSpPr>
            <p:nvPr/>
          </p:nvSpPr>
          <p:spPr bwMode="auto">
            <a:xfrm>
              <a:off x="4903" y="2538"/>
              <a:ext cx="106"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2" name="Oval 18"/>
            <p:cNvSpPr>
              <a:spLocks noChangeArrowheads="1"/>
            </p:cNvSpPr>
            <p:nvPr/>
          </p:nvSpPr>
          <p:spPr bwMode="auto">
            <a:xfrm>
              <a:off x="4555" y="2538"/>
              <a:ext cx="105"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3" name="Oval 19"/>
            <p:cNvSpPr>
              <a:spLocks noChangeArrowheads="1"/>
            </p:cNvSpPr>
            <p:nvPr/>
          </p:nvSpPr>
          <p:spPr bwMode="auto">
            <a:xfrm>
              <a:off x="4555" y="3221"/>
              <a:ext cx="105" cy="9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4" name="Oval 20"/>
            <p:cNvSpPr>
              <a:spLocks noChangeArrowheads="1"/>
            </p:cNvSpPr>
            <p:nvPr/>
          </p:nvSpPr>
          <p:spPr bwMode="auto">
            <a:xfrm>
              <a:off x="4925" y="3221"/>
              <a:ext cx="105" cy="9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5" name="Oval 21"/>
            <p:cNvSpPr>
              <a:spLocks noChangeArrowheads="1"/>
            </p:cNvSpPr>
            <p:nvPr/>
          </p:nvSpPr>
          <p:spPr bwMode="auto">
            <a:xfrm>
              <a:off x="5273" y="3221"/>
              <a:ext cx="106" cy="9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6" name="Oval 22"/>
            <p:cNvSpPr>
              <a:spLocks noChangeArrowheads="1"/>
            </p:cNvSpPr>
            <p:nvPr/>
          </p:nvSpPr>
          <p:spPr bwMode="auto">
            <a:xfrm>
              <a:off x="4403" y="2870"/>
              <a:ext cx="105"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7" name="Oval 23"/>
            <p:cNvSpPr>
              <a:spLocks noChangeArrowheads="1"/>
            </p:cNvSpPr>
            <p:nvPr/>
          </p:nvSpPr>
          <p:spPr bwMode="auto">
            <a:xfrm>
              <a:off x="4229" y="3221"/>
              <a:ext cx="105" cy="94"/>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8" name="Line 24"/>
            <p:cNvSpPr>
              <a:spLocks noChangeShapeType="1"/>
            </p:cNvSpPr>
            <p:nvPr/>
          </p:nvSpPr>
          <p:spPr bwMode="auto">
            <a:xfrm flipH="1">
              <a:off x="4595" y="2928"/>
              <a:ext cx="526" cy="3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09" name="Oval 25"/>
            <p:cNvSpPr>
              <a:spLocks noChangeArrowheads="1"/>
            </p:cNvSpPr>
            <p:nvPr/>
          </p:nvSpPr>
          <p:spPr bwMode="auto">
            <a:xfrm>
              <a:off x="4729" y="2850"/>
              <a:ext cx="105"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0" name="Oval 26"/>
            <p:cNvSpPr>
              <a:spLocks noChangeArrowheads="1"/>
            </p:cNvSpPr>
            <p:nvPr/>
          </p:nvSpPr>
          <p:spPr bwMode="auto">
            <a:xfrm>
              <a:off x="5056" y="2850"/>
              <a:ext cx="105" cy="9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1" name="AutoShape 27"/>
            <p:cNvSpPr>
              <a:spLocks noChangeArrowheads="1"/>
            </p:cNvSpPr>
            <p:nvPr/>
          </p:nvSpPr>
          <p:spPr bwMode="auto">
            <a:xfrm rot="16200000">
              <a:off x="4551" y="3400"/>
              <a:ext cx="114" cy="62"/>
            </a:xfrm>
            <a:prstGeom prst="rightArrow">
              <a:avLst>
                <a:gd name="adj1" fmla="val 50000"/>
                <a:gd name="adj2" fmla="val 91944"/>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2" name="AutoShape 28"/>
            <p:cNvSpPr>
              <a:spLocks noChangeArrowheads="1"/>
            </p:cNvSpPr>
            <p:nvPr/>
          </p:nvSpPr>
          <p:spPr bwMode="auto">
            <a:xfrm rot="16200000">
              <a:off x="4551" y="2407"/>
              <a:ext cx="114" cy="62"/>
            </a:xfrm>
            <a:prstGeom prst="rightArrow">
              <a:avLst>
                <a:gd name="adj1" fmla="val 50000"/>
                <a:gd name="adj2" fmla="val 91944"/>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3" name="AutoShape 29"/>
            <p:cNvSpPr>
              <a:spLocks noChangeArrowheads="1"/>
            </p:cNvSpPr>
            <p:nvPr/>
          </p:nvSpPr>
          <p:spPr bwMode="auto">
            <a:xfrm rot="16200000">
              <a:off x="4224" y="3400"/>
              <a:ext cx="114" cy="62"/>
            </a:xfrm>
            <a:prstGeom prst="rightArrow">
              <a:avLst>
                <a:gd name="adj1" fmla="val 50000"/>
                <a:gd name="adj2" fmla="val 91944"/>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4" name="AutoShape 30"/>
            <p:cNvSpPr>
              <a:spLocks noChangeArrowheads="1"/>
            </p:cNvSpPr>
            <p:nvPr/>
          </p:nvSpPr>
          <p:spPr bwMode="auto">
            <a:xfrm rot="16200000">
              <a:off x="4941" y="3402"/>
              <a:ext cx="114" cy="61"/>
            </a:xfrm>
            <a:prstGeom prst="rightArrow">
              <a:avLst>
                <a:gd name="adj1" fmla="val 50000"/>
                <a:gd name="adj2" fmla="val 93451"/>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5" name="AutoShape 31"/>
            <p:cNvSpPr>
              <a:spLocks noChangeArrowheads="1"/>
            </p:cNvSpPr>
            <p:nvPr/>
          </p:nvSpPr>
          <p:spPr bwMode="auto">
            <a:xfrm rot="16200000">
              <a:off x="5311" y="3402"/>
              <a:ext cx="114" cy="61"/>
            </a:xfrm>
            <a:prstGeom prst="rightArrow">
              <a:avLst>
                <a:gd name="adj1" fmla="val 50000"/>
                <a:gd name="adj2" fmla="val 93451"/>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6" name="AutoShape 32"/>
            <p:cNvSpPr>
              <a:spLocks noChangeArrowheads="1"/>
            </p:cNvSpPr>
            <p:nvPr/>
          </p:nvSpPr>
          <p:spPr bwMode="auto">
            <a:xfrm rot="16200000">
              <a:off x="4899" y="2407"/>
              <a:ext cx="114" cy="62"/>
            </a:xfrm>
            <a:prstGeom prst="rightArrow">
              <a:avLst>
                <a:gd name="adj1" fmla="val 50000"/>
                <a:gd name="adj2" fmla="val 91944"/>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17" name="Rectangle 33"/>
            <p:cNvSpPr>
              <a:spLocks noChangeArrowheads="1"/>
            </p:cNvSpPr>
            <p:nvPr/>
          </p:nvSpPr>
          <p:spPr bwMode="auto">
            <a:xfrm>
              <a:off x="4221" y="3504"/>
              <a:ext cx="27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I1</a:t>
              </a:r>
            </a:p>
          </p:txBody>
        </p:sp>
        <p:sp>
          <p:nvSpPr>
            <p:cNvPr id="67618" name="Rectangle 34"/>
            <p:cNvSpPr>
              <a:spLocks noChangeArrowheads="1"/>
            </p:cNvSpPr>
            <p:nvPr/>
          </p:nvSpPr>
          <p:spPr bwMode="auto">
            <a:xfrm>
              <a:off x="4548" y="3504"/>
              <a:ext cx="27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I2</a:t>
              </a:r>
            </a:p>
          </p:txBody>
        </p:sp>
        <p:sp>
          <p:nvSpPr>
            <p:cNvPr id="67619" name="Rectangle 35"/>
            <p:cNvSpPr>
              <a:spLocks noChangeArrowheads="1"/>
            </p:cNvSpPr>
            <p:nvPr/>
          </p:nvSpPr>
          <p:spPr bwMode="auto">
            <a:xfrm>
              <a:off x="4939" y="3504"/>
              <a:ext cx="27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I3</a:t>
              </a:r>
            </a:p>
          </p:txBody>
        </p:sp>
        <p:sp>
          <p:nvSpPr>
            <p:cNvPr id="67620" name="Rectangle 36"/>
            <p:cNvSpPr>
              <a:spLocks noChangeArrowheads="1"/>
            </p:cNvSpPr>
            <p:nvPr/>
          </p:nvSpPr>
          <p:spPr bwMode="auto">
            <a:xfrm>
              <a:off x="5310" y="3504"/>
              <a:ext cx="274"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I4</a:t>
              </a:r>
            </a:p>
          </p:txBody>
        </p:sp>
        <p:sp>
          <p:nvSpPr>
            <p:cNvPr id="67621" name="Rectangle 37"/>
            <p:cNvSpPr>
              <a:spLocks noChangeArrowheads="1"/>
            </p:cNvSpPr>
            <p:nvPr/>
          </p:nvSpPr>
          <p:spPr bwMode="auto">
            <a:xfrm>
              <a:off x="4480" y="2160"/>
              <a:ext cx="34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O1</a:t>
              </a:r>
            </a:p>
          </p:txBody>
        </p:sp>
        <p:sp>
          <p:nvSpPr>
            <p:cNvPr id="67622" name="Rectangle 38"/>
            <p:cNvSpPr>
              <a:spLocks noChangeArrowheads="1"/>
            </p:cNvSpPr>
            <p:nvPr/>
          </p:nvSpPr>
          <p:spPr bwMode="auto">
            <a:xfrm>
              <a:off x="4816" y="2160"/>
              <a:ext cx="349"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a:cs typeface="+mn-cs"/>
                </a:rPr>
                <a:t>O2</a:t>
              </a:r>
            </a:p>
          </p:txBody>
        </p:sp>
      </p:grpSp>
      <p:grpSp>
        <p:nvGrpSpPr>
          <p:cNvPr id="75780" name="Group 40"/>
          <p:cNvGrpSpPr>
            <a:grpSpLocks/>
          </p:cNvGrpSpPr>
          <p:nvPr/>
        </p:nvGrpSpPr>
        <p:grpSpPr bwMode="auto">
          <a:xfrm>
            <a:off x="7070638" y="1422184"/>
            <a:ext cx="2020887" cy="1187450"/>
            <a:chOff x="3816" y="2118"/>
            <a:chExt cx="1273" cy="748"/>
          </a:xfrm>
        </p:grpSpPr>
        <p:sp>
          <p:nvSpPr>
            <p:cNvPr id="67625" name="Line 41"/>
            <p:cNvSpPr>
              <a:spLocks noChangeShapeType="1"/>
            </p:cNvSpPr>
            <p:nvPr/>
          </p:nvSpPr>
          <p:spPr bwMode="auto">
            <a:xfrm>
              <a:off x="4082" y="2118"/>
              <a:ext cx="0" cy="62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6" name="Line 42"/>
            <p:cNvSpPr>
              <a:spLocks noChangeShapeType="1"/>
            </p:cNvSpPr>
            <p:nvPr/>
          </p:nvSpPr>
          <p:spPr bwMode="auto">
            <a:xfrm>
              <a:off x="3975" y="2678"/>
              <a:ext cx="86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7" name="AutoShape 43"/>
            <p:cNvSpPr>
              <a:spLocks noChangeArrowheads="1"/>
            </p:cNvSpPr>
            <p:nvPr/>
          </p:nvSpPr>
          <p:spPr bwMode="auto">
            <a:xfrm>
              <a:off x="4155" y="2303"/>
              <a:ext cx="15"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8" name="AutoShape 44"/>
            <p:cNvSpPr>
              <a:spLocks noChangeArrowheads="1"/>
            </p:cNvSpPr>
            <p:nvPr/>
          </p:nvSpPr>
          <p:spPr bwMode="auto">
            <a:xfrm>
              <a:off x="4271" y="2303"/>
              <a:ext cx="16"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29" name="AutoShape 45"/>
            <p:cNvSpPr>
              <a:spLocks noChangeArrowheads="1"/>
            </p:cNvSpPr>
            <p:nvPr/>
          </p:nvSpPr>
          <p:spPr bwMode="auto">
            <a:xfrm>
              <a:off x="4363" y="2378"/>
              <a:ext cx="16" cy="31"/>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0" name="AutoShape 46"/>
            <p:cNvSpPr>
              <a:spLocks noChangeArrowheads="1"/>
            </p:cNvSpPr>
            <p:nvPr/>
          </p:nvSpPr>
          <p:spPr bwMode="auto">
            <a:xfrm>
              <a:off x="4387" y="2455"/>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1" name="AutoShape 47"/>
            <p:cNvSpPr>
              <a:spLocks noChangeArrowheads="1"/>
            </p:cNvSpPr>
            <p:nvPr/>
          </p:nvSpPr>
          <p:spPr bwMode="auto">
            <a:xfrm>
              <a:off x="4501" y="2417"/>
              <a:ext cx="17" cy="3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2" name="AutoShape 48"/>
            <p:cNvSpPr>
              <a:spLocks noChangeArrowheads="1"/>
            </p:cNvSpPr>
            <p:nvPr/>
          </p:nvSpPr>
          <p:spPr bwMode="auto">
            <a:xfrm>
              <a:off x="4526" y="2341"/>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3" name="AutoShape 49"/>
            <p:cNvSpPr>
              <a:spLocks noChangeArrowheads="1"/>
            </p:cNvSpPr>
            <p:nvPr/>
          </p:nvSpPr>
          <p:spPr bwMode="auto">
            <a:xfrm>
              <a:off x="4641" y="2455"/>
              <a:ext cx="15" cy="29"/>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34" name="Freeform 50"/>
            <p:cNvSpPr>
              <a:spLocks/>
            </p:cNvSpPr>
            <p:nvPr/>
          </p:nvSpPr>
          <p:spPr bwMode="auto">
            <a:xfrm>
              <a:off x="4151" y="2320"/>
              <a:ext cx="598" cy="188"/>
            </a:xfrm>
            <a:custGeom>
              <a:avLst/>
              <a:gdLst>
                <a:gd name="T0" fmla="*/ 0 w 598"/>
                <a:gd name="T1" fmla="*/ 17 h 188"/>
                <a:gd name="T2" fmla="*/ 12 w 598"/>
                <a:gd name="T3" fmla="*/ 11 h 188"/>
                <a:gd name="T4" fmla="*/ 25 w 598"/>
                <a:gd name="T5" fmla="*/ 6 h 188"/>
                <a:gd name="T6" fmla="*/ 39 w 598"/>
                <a:gd name="T7" fmla="*/ 0 h 188"/>
                <a:gd name="T8" fmla="*/ 50 w 598"/>
                <a:gd name="T9" fmla="*/ 0 h 188"/>
                <a:gd name="T10" fmla="*/ 60 w 598"/>
                <a:gd name="T11" fmla="*/ 0 h 188"/>
                <a:gd name="T12" fmla="*/ 74 w 598"/>
                <a:gd name="T13" fmla="*/ 0 h 188"/>
                <a:gd name="T14" fmla="*/ 84 w 598"/>
                <a:gd name="T15" fmla="*/ 6 h 188"/>
                <a:gd name="T16" fmla="*/ 95 w 598"/>
                <a:gd name="T17" fmla="*/ 6 h 188"/>
                <a:gd name="T18" fmla="*/ 108 w 598"/>
                <a:gd name="T19" fmla="*/ 17 h 188"/>
                <a:gd name="T20" fmla="*/ 119 w 598"/>
                <a:gd name="T21" fmla="*/ 28 h 188"/>
                <a:gd name="T22" fmla="*/ 129 w 598"/>
                <a:gd name="T23" fmla="*/ 34 h 188"/>
                <a:gd name="T24" fmla="*/ 143 w 598"/>
                <a:gd name="T25" fmla="*/ 50 h 188"/>
                <a:gd name="T26" fmla="*/ 153 w 598"/>
                <a:gd name="T27" fmla="*/ 57 h 188"/>
                <a:gd name="T28" fmla="*/ 164 w 598"/>
                <a:gd name="T29" fmla="*/ 73 h 188"/>
                <a:gd name="T30" fmla="*/ 185 w 598"/>
                <a:gd name="T31" fmla="*/ 85 h 188"/>
                <a:gd name="T32" fmla="*/ 199 w 598"/>
                <a:gd name="T33" fmla="*/ 102 h 188"/>
                <a:gd name="T34" fmla="*/ 209 w 598"/>
                <a:gd name="T35" fmla="*/ 119 h 188"/>
                <a:gd name="T36" fmla="*/ 219 w 598"/>
                <a:gd name="T37" fmla="*/ 125 h 188"/>
                <a:gd name="T38" fmla="*/ 233 w 598"/>
                <a:gd name="T39" fmla="*/ 136 h 188"/>
                <a:gd name="T40" fmla="*/ 247 w 598"/>
                <a:gd name="T41" fmla="*/ 142 h 188"/>
                <a:gd name="T42" fmla="*/ 257 w 598"/>
                <a:gd name="T43" fmla="*/ 148 h 188"/>
                <a:gd name="T44" fmla="*/ 268 w 598"/>
                <a:gd name="T45" fmla="*/ 153 h 188"/>
                <a:gd name="T46" fmla="*/ 281 w 598"/>
                <a:gd name="T47" fmla="*/ 159 h 188"/>
                <a:gd name="T48" fmla="*/ 295 w 598"/>
                <a:gd name="T49" fmla="*/ 159 h 188"/>
                <a:gd name="T50" fmla="*/ 306 w 598"/>
                <a:gd name="T51" fmla="*/ 159 h 188"/>
                <a:gd name="T52" fmla="*/ 320 w 598"/>
                <a:gd name="T53" fmla="*/ 159 h 188"/>
                <a:gd name="T54" fmla="*/ 333 w 598"/>
                <a:gd name="T55" fmla="*/ 159 h 188"/>
                <a:gd name="T56" fmla="*/ 344 w 598"/>
                <a:gd name="T57" fmla="*/ 159 h 188"/>
                <a:gd name="T58" fmla="*/ 355 w 598"/>
                <a:gd name="T59" fmla="*/ 159 h 188"/>
                <a:gd name="T60" fmla="*/ 368 w 598"/>
                <a:gd name="T61" fmla="*/ 153 h 188"/>
                <a:gd name="T62" fmla="*/ 382 w 598"/>
                <a:gd name="T63" fmla="*/ 142 h 188"/>
                <a:gd name="T64" fmla="*/ 393 w 598"/>
                <a:gd name="T65" fmla="*/ 136 h 188"/>
                <a:gd name="T66" fmla="*/ 406 w 598"/>
                <a:gd name="T67" fmla="*/ 130 h 188"/>
                <a:gd name="T68" fmla="*/ 420 w 598"/>
                <a:gd name="T69" fmla="*/ 125 h 188"/>
                <a:gd name="T70" fmla="*/ 431 w 598"/>
                <a:gd name="T71" fmla="*/ 125 h 188"/>
                <a:gd name="T72" fmla="*/ 445 w 598"/>
                <a:gd name="T73" fmla="*/ 125 h 188"/>
                <a:gd name="T74" fmla="*/ 458 w 598"/>
                <a:gd name="T75" fmla="*/ 125 h 188"/>
                <a:gd name="T76" fmla="*/ 472 w 598"/>
                <a:gd name="T77" fmla="*/ 125 h 188"/>
                <a:gd name="T78" fmla="*/ 483 w 598"/>
                <a:gd name="T79" fmla="*/ 125 h 188"/>
                <a:gd name="T80" fmla="*/ 500 w 598"/>
                <a:gd name="T81" fmla="*/ 130 h 188"/>
                <a:gd name="T82" fmla="*/ 510 w 598"/>
                <a:gd name="T83" fmla="*/ 136 h 188"/>
                <a:gd name="T84" fmla="*/ 524 w 598"/>
                <a:gd name="T85" fmla="*/ 148 h 188"/>
                <a:gd name="T86" fmla="*/ 534 w 598"/>
                <a:gd name="T87" fmla="*/ 153 h 188"/>
                <a:gd name="T88" fmla="*/ 545 w 598"/>
                <a:gd name="T89" fmla="*/ 159 h 188"/>
                <a:gd name="T90" fmla="*/ 559 w 598"/>
                <a:gd name="T91" fmla="*/ 170 h 188"/>
                <a:gd name="T92" fmla="*/ 569 w 598"/>
                <a:gd name="T93" fmla="*/ 176 h 188"/>
                <a:gd name="T94" fmla="*/ 583 w 598"/>
                <a:gd name="T95" fmla="*/ 181 h 188"/>
                <a:gd name="T96" fmla="*/ 597 w 598"/>
                <a:gd name="T97" fmla="*/ 18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8" h="188">
                  <a:moveTo>
                    <a:pt x="0" y="17"/>
                  </a:moveTo>
                  <a:lnTo>
                    <a:pt x="12" y="11"/>
                  </a:lnTo>
                  <a:lnTo>
                    <a:pt x="25" y="6"/>
                  </a:lnTo>
                  <a:lnTo>
                    <a:pt x="39" y="0"/>
                  </a:lnTo>
                  <a:lnTo>
                    <a:pt x="50" y="0"/>
                  </a:lnTo>
                  <a:lnTo>
                    <a:pt x="60" y="0"/>
                  </a:lnTo>
                  <a:lnTo>
                    <a:pt x="74" y="0"/>
                  </a:lnTo>
                  <a:lnTo>
                    <a:pt x="84" y="6"/>
                  </a:lnTo>
                  <a:lnTo>
                    <a:pt x="95" y="6"/>
                  </a:lnTo>
                  <a:lnTo>
                    <a:pt x="108" y="17"/>
                  </a:lnTo>
                  <a:lnTo>
                    <a:pt x="119" y="28"/>
                  </a:lnTo>
                  <a:lnTo>
                    <a:pt x="129" y="34"/>
                  </a:lnTo>
                  <a:lnTo>
                    <a:pt x="143" y="50"/>
                  </a:lnTo>
                  <a:lnTo>
                    <a:pt x="153" y="57"/>
                  </a:lnTo>
                  <a:lnTo>
                    <a:pt x="164" y="73"/>
                  </a:lnTo>
                  <a:lnTo>
                    <a:pt x="185" y="85"/>
                  </a:lnTo>
                  <a:lnTo>
                    <a:pt x="199" y="102"/>
                  </a:lnTo>
                  <a:lnTo>
                    <a:pt x="209" y="119"/>
                  </a:lnTo>
                  <a:lnTo>
                    <a:pt x="219" y="125"/>
                  </a:lnTo>
                  <a:lnTo>
                    <a:pt x="233" y="136"/>
                  </a:lnTo>
                  <a:lnTo>
                    <a:pt x="247" y="142"/>
                  </a:lnTo>
                  <a:lnTo>
                    <a:pt x="257" y="148"/>
                  </a:lnTo>
                  <a:lnTo>
                    <a:pt x="268" y="153"/>
                  </a:lnTo>
                  <a:lnTo>
                    <a:pt x="281" y="159"/>
                  </a:lnTo>
                  <a:lnTo>
                    <a:pt x="295" y="159"/>
                  </a:lnTo>
                  <a:lnTo>
                    <a:pt x="306" y="159"/>
                  </a:lnTo>
                  <a:lnTo>
                    <a:pt x="320" y="159"/>
                  </a:lnTo>
                  <a:lnTo>
                    <a:pt x="333" y="159"/>
                  </a:lnTo>
                  <a:lnTo>
                    <a:pt x="344" y="159"/>
                  </a:lnTo>
                  <a:lnTo>
                    <a:pt x="355" y="159"/>
                  </a:lnTo>
                  <a:lnTo>
                    <a:pt x="368" y="153"/>
                  </a:lnTo>
                  <a:lnTo>
                    <a:pt x="382" y="142"/>
                  </a:lnTo>
                  <a:lnTo>
                    <a:pt x="393" y="136"/>
                  </a:lnTo>
                  <a:lnTo>
                    <a:pt x="406" y="130"/>
                  </a:lnTo>
                  <a:lnTo>
                    <a:pt x="420" y="125"/>
                  </a:lnTo>
                  <a:lnTo>
                    <a:pt x="431" y="125"/>
                  </a:lnTo>
                  <a:lnTo>
                    <a:pt x="445" y="125"/>
                  </a:lnTo>
                  <a:lnTo>
                    <a:pt x="458" y="125"/>
                  </a:lnTo>
                  <a:lnTo>
                    <a:pt x="472" y="125"/>
                  </a:lnTo>
                  <a:lnTo>
                    <a:pt x="483" y="125"/>
                  </a:lnTo>
                  <a:lnTo>
                    <a:pt x="500" y="130"/>
                  </a:lnTo>
                  <a:lnTo>
                    <a:pt x="510" y="136"/>
                  </a:lnTo>
                  <a:lnTo>
                    <a:pt x="524" y="148"/>
                  </a:lnTo>
                  <a:lnTo>
                    <a:pt x="534" y="153"/>
                  </a:lnTo>
                  <a:lnTo>
                    <a:pt x="545" y="159"/>
                  </a:lnTo>
                  <a:lnTo>
                    <a:pt x="559" y="170"/>
                  </a:lnTo>
                  <a:lnTo>
                    <a:pt x="569" y="176"/>
                  </a:lnTo>
                  <a:lnTo>
                    <a:pt x="583" y="181"/>
                  </a:lnTo>
                  <a:lnTo>
                    <a:pt x="597" y="187"/>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7635" name="Rectangle 51"/>
            <p:cNvSpPr>
              <a:spLocks noChangeArrowheads="1"/>
            </p:cNvSpPr>
            <p:nvPr/>
          </p:nvSpPr>
          <p:spPr bwMode="auto">
            <a:xfrm>
              <a:off x="3816" y="2277"/>
              <a:ext cx="33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rgbClr val="FDC0E5"/>
                  </a:solidFill>
                  <a:cs typeface="+mn-cs"/>
                </a:rPr>
                <a:t>f(x)</a:t>
              </a:r>
            </a:p>
          </p:txBody>
        </p:sp>
        <p:sp>
          <p:nvSpPr>
            <p:cNvPr id="67636" name="Rectangle 52"/>
            <p:cNvSpPr>
              <a:spLocks noChangeArrowheads="1"/>
            </p:cNvSpPr>
            <p:nvPr/>
          </p:nvSpPr>
          <p:spPr bwMode="auto">
            <a:xfrm>
              <a:off x="4904" y="2618"/>
              <a:ext cx="18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rgbClr val="FDC0E5"/>
                  </a:solidFill>
                  <a:cs typeface="+mn-cs"/>
                </a:rPr>
                <a:t>x</a:t>
              </a:r>
            </a:p>
          </p:txBody>
        </p:sp>
      </p:grpSp>
      <p:grpSp>
        <p:nvGrpSpPr>
          <p:cNvPr id="75781" name="Group 54"/>
          <p:cNvGrpSpPr>
            <a:grpSpLocks/>
          </p:cNvGrpSpPr>
          <p:nvPr/>
        </p:nvGrpSpPr>
        <p:grpSpPr bwMode="auto">
          <a:xfrm>
            <a:off x="4876800" y="3048000"/>
            <a:ext cx="2090738" cy="1254125"/>
            <a:chOff x="2487" y="3314"/>
            <a:chExt cx="1317" cy="790"/>
          </a:xfrm>
        </p:grpSpPr>
        <p:sp>
          <p:nvSpPr>
            <p:cNvPr id="67639" name="Rectangle 55"/>
            <p:cNvSpPr>
              <a:spLocks noChangeArrowheads="1"/>
            </p:cNvSpPr>
            <p:nvPr/>
          </p:nvSpPr>
          <p:spPr bwMode="auto">
            <a:xfrm>
              <a:off x="2487" y="3314"/>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5786" name="Group 56"/>
            <p:cNvGrpSpPr>
              <a:grpSpLocks/>
            </p:cNvGrpSpPr>
            <p:nvPr/>
          </p:nvGrpSpPr>
          <p:grpSpPr bwMode="auto">
            <a:xfrm>
              <a:off x="2925" y="3425"/>
              <a:ext cx="879" cy="679"/>
              <a:chOff x="2925" y="3425"/>
              <a:chExt cx="879" cy="679"/>
            </a:xfrm>
          </p:grpSpPr>
          <p:sp>
            <p:nvSpPr>
              <p:cNvPr id="67641" name="Line 57"/>
              <p:cNvSpPr>
                <a:spLocks noChangeShapeType="1"/>
              </p:cNvSpPr>
              <p:nvPr/>
            </p:nvSpPr>
            <p:spPr bwMode="auto">
              <a:xfrm>
                <a:off x="3011" y="3425"/>
                <a:ext cx="0" cy="463"/>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2" name="Line 58"/>
              <p:cNvSpPr>
                <a:spLocks noChangeShapeType="1"/>
              </p:cNvSpPr>
              <p:nvPr/>
            </p:nvSpPr>
            <p:spPr bwMode="auto">
              <a:xfrm>
                <a:off x="2925" y="3844"/>
                <a:ext cx="879" cy="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3" name="AutoShape 59"/>
              <p:cNvSpPr>
                <a:spLocks noChangeArrowheads="1"/>
              </p:cNvSpPr>
              <p:nvPr/>
            </p:nvSpPr>
            <p:spPr bwMode="auto">
              <a:xfrm>
                <a:off x="3057" y="3575"/>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4" name="AutoShape 60"/>
              <p:cNvSpPr>
                <a:spLocks noChangeArrowheads="1"/>
              </p:cNvSpPr>
              <p:nvPr/>
            </p:nvSpPr>
            <p:spPr bwMode="auto">
              <a:xfrm>
                <a:off x="3184" y="3525"/>
                <a:ext cx="26"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5" name="AutoShape 61"/>
              <p:cNvSpPr>
                <a:spLocks noChangeArrowheads="1"/>
              </p:cNvSpPr>
              <p:nvPr/>
            </p:nvSpPr>
            <p:spPr bwMode="auto">
              <a:xfrm>
                <a:off x="3167" y="3611"/>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6" name="AutoShape 62"/>
              <p:cNvSpPr>
                <a:spLocks noChangeArrowheads="1"/>
              </p:cNvSpPr>
              <p:nvPr/>
            </p:nvSpPr>
            <p:spPr bwMode="auto">
              <a:xfrm>
                <a:off x="3571" y="3747"/>
                <a:ext cx="25" cy="26"/>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7" name="AutoShape 63"/>
              <p:cNvSpPr>
                <a:spLocks noChangeArrowheads="1"/>
              </p:cNvSpPr>
              <p:nvPr/>
            </p:nvSpPr>
            <p:spPr bwMode="auto">
              <a:xfrm>
                <a:off x="3557" y="3675"/>
                <a:ext cx="26"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8" name="AutoShape 64"/>
              <p:cNvSpPr>
                <a:spLocks noChangeArrowheads="1"/>
              </p:cNvSpPr>
              <p:nvPr/>
            </p:nvSpPr>
            <p:spPr bwMode="auto">
              <a:xfrm>
                <a:off x="3591" y="3608"/>
                <a:ext cx="25" cy="25"/>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49" name="AutoShape 65"/>
              <p:cNvSpPr>
                <a:spLocks noChangeArrowheads="1"/>
              </p:cNvSpPr>
              <p:nvPr/>
            </p:nvSpPr>
            <p:spPr bwMode="auto">
              <a:xfrm>
                <a:off x="3693" y="3697"/>
                <a:ext cx="25" cy="26"/>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650" name="Rectangle 66"/>
              <p:cNvSpPr>
                <a:spLocks noChangeArrowheads="1"/>
              </p:cNvSpPr>
              <p:nvPr/>
            </p:nvSpPr>
            <p:spPr bwMode="auto">
              <a:xfrm>
                <a:off x="3212" y="3816"/>
                <a:ext cx="3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7651" name="Rectangle 67"/>
            <p:cNvSpPr>
              <a:spLocks noChangeArrowheads="1"/>
            </p:cNvSpPr>
            <p:nvPr/>
          </p:nvSpPr>
          <p:spPr bwMode="auto">
            <a:xfrm>
              <a:off x="3503" y="3844"/>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rgbClr val="FDC0E5"/>
                  </a:solidFill>
                  <a:cs typeface="+mn-cs"/>
                </a:rPr>
                <a:t>x1</a:t>
              </a:r>
            </a:p>
          </p:txBody>
        </p:sp>
        <p:sp>
          <p:nvSpPr>
            <p:cNvPr id="67652" name="Rectangle 68"/>
            <p:cNvSpPr>
              <a:spLocks noChangeArrowheads="1"/>
            </p:cNvSpPr>
            <p:nvPr/>
          </p:nvSpPr>
          <p:spPr bwMode="auto">
            <a:xfrm>
              <a:off x="2699" y="3544"/>
              <a:ext cx="2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i="1">
                  <a:solidFill>
                    <a:srgbClr val="FDC0E5"/>
                  </a:solidFill>
                  <a:cs typeface="+mn-cs"/>
                </a:rPr>
                <a:t>x2</a:t>
              </a:r>
            </a:p>
          </p:txBody>
        </p:sp>
      </p:grpSp>
      <p:sp>
        <p:nvSpPr>
          <p:cNvPr id="67653" name="Rectangle 69"/>
          <p:cNvSpPr>
            <a:spLocks noChangeArrowheads="1"/>
          </p:cNvSpPr>
          <p:nvPr/>
        </p:nvSpPr>
        <p:spPr bwMode="auto">
          <a:xfrm>
            <a:off x="5948363" y="3024188"/>
            <a:ext cx="365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a:solidFill>
                  <a:srgbClr val="FDC0E5"/>
                </a:solidFill>
                <a:cs typeface="+mn-cs"/>
              </a:rPr>
              <a:t>A</a:t>
            </a:r>
          </a:p>
        </p:txBody>
      </p:sp>
      <p:sp>
        <p:nvSpPr>
          <p:cNvPr id="67654" name="Rectangle 70"/>
          <p:cNvSpPr>
            <a:spLocks noChangeArrowheads="1"/>
          </p:cNvSpPr>
          <p:nvPr/>
        </p:nvSpPr>
        <p:spPr bwMode="auto">
          <a:xfrm>
            <a:off x="6634163" y="3251200"/>
            <a:ext cx="3508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a:solidFill>
                  <a:srgbClr val="FDC0E5"/>
                </a:solidFill>
                <a:cs typeface="+mn-cs"/>
              </a:rPr>
              <a:t>B</a:t>
            </a:r>
          </a:p>
        </p:txBody>
      </p:sp>
      <p:sp>
        <p:nvSpPr>
          <p:cNvPr id="67655" name="Line 71"/>
          <p:cNvSpPr>
            <a:spLocks noChangeShapeType="1"/>
          </p:cNvSpPr>
          <p:nvPr/>
        </p:nvSpPr>
        <p:spPr bwMode="auto">
          <a:xfrm flipV="1">
            <a:off x="5810250" y="3021013"/>
            <a:ext cx="819150" cy="13493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3654361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pPr>
              <a:defRPr/>
            </a:pPr>
            <a:r>
              <a:rPr lang="en-US" smtClean="0">
                <a:cs typeface="+mj-cs"/>
              </a:rPr>
              <a:t>Data Mining Methods</a:t>
            </a:r>
          </a:p>
        </p:txBody>
      </p:sp>
      <p:sp>
        <p:nvSpPr>
          <p:cNvPr id="69635" name="Rectangle 1027"/>
          <p:cNvSpPr>
            <a:spLocks noGrp="1" noChangeArrowheads="1"/>
          </p:cNvSpPr>
          <p:nvPr>
            <p:ph type="body" idx="1"/>
          </p:nvPr>
        </p:nvSpPr>
        <p:spPr>
          <a:xfrm>
            <a:off x="838200" y="1536700"/>
            <a:ext cx="7772400" cy="4114800"/>
          </a:xfrm>
        </p:spPr>
        <p:txBody>
          <a:bodyPr/>
          <a:lstStyle/>
          <a:p>
            <a:pPr algn="ctr">
              <a:buFont typeface="Wingdings" charset="0"/>
              <a:buNone/>
              <a:defRPr/>
            </a:pPr>
            <a:r>
              <a:rPr lang="en-US" smtClean="0">
                <a:solidFill>
                  <a:schemeClr val="accent2"/>
                </a:solidFill>
                <a:cs typeface="+mn-cs"/>
              </a:rPr>
              <a:t>Generalization </a:t>
            </a:r>
          </a:p>
          <a:p>
            <a:pPr>
              <a:defRPr/>
            </a:pPr>
            <a:r>
              <a:rPr lang="en-US" sz="2800" smtClean="0">
                <a:cs typeface="+mn-cs"/>
              </a:rPr>
              <a:t>The objective of learning is to achieve good </a:t>
            </a:r>
            <a:r>
              <a:rPr lang="en-US" sz="2800" i="1" smtClean="0">
                <a:cs typeface="+mn-cs"/>
              </a:rPr>
              <a:t>generalization</a:t>
            </a:r>
            <a:r>
              <a:rPr lang="en-US" sz="2800" smtClean="0">
                <a:cs typeface="+mn-cs"/>
              </a:rPr>
              <a:t> to new cases, otherwise just use a look-up table.</a:t>
            </a:r>
          </a:p>
          <a:p>
            <a:pPr>
              <a:defRPr/>
            </a:pPr>
            <a:r>
              <a:rPr lang="en-US" sz="2800" smtClean="0">
                <a:cs typeface="+mn-cs"/>
              </a:rPr>
              <a:t>Generalization can be defined as a mathematical </a:t>
            </a:r>
            <a:r>
              <a:rPr lang="en-US" sz="2800" i="1" smtClean="0">
                <a:cs typeface="+mn-cs"/>
              </a:rPr>
              <a:t>interpolation</a:t>
            </a:r>
            <a:r>
              <a:rPr lang="en-US" sz="2800" smtClean="0">
                <a:cs typeface="+mn-cs"/>
              </a:rPr>
              <a:t> or </a:t>
            </a:r>
            <a:r>
              <a:rPr lang="en-US" sz="2800" i="1" smtClean="0">
                <a:cs typeface="+mn-cs"/>
              </a:rPr>
              <a:t>regression</a:t>
            </a:r>
            <a:r>
              <a:rPr lang="en-US" sz="2800" smtClean="0">
                <a:cs typeface="+mn-cs"/>
              </a:rPr>
              <a:t> over a set of training points:</a:t>
            </a:r>
          </a:p>
        </p:txBody>
      </p:sp>
      <p:sp>
        <p:nvSpPr>
          <p:cNvPr id="69636" name="Line 1028"/>
          <p:cNvSpPr>
            <a:spLocks noChangeShapeType="1"/>
          </p:cNvSpPr>
          <p:nvPr/>
        </p:nvSpPr>
        <p:spPr bwMode="auto">
          <a:xfrm>
            <a:off x="2895600" y="4894263"/>
            <a:ext cx="0" cy="126523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9637" name="Line 1029"/>
          <p:cNvSpPr>
            <a:spLocks noChangeShapeType="1"/>
          </p:cNvSpPr>
          <p:nvPr/>
        </p:nvSpPr>
        <p:spPr bwMode="auto">
          <a:xfrm>
            <a:off x="2532063" y="6019800"/>
            <a:ext cx="2865437"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9638" name="AutoShape 1030"/>
          <p:cNvSpPr>
            <a:spLocks noChangeArrowheads="1"/>
          </p:cNvSpPr>
          <p:nvPr/>
        </p:nvSpPr>
        <p:spPr bwMode="auto">
          <a:xfrm>
            <a:off x="3130550" y="5264150"/>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9" name="AutoShape 1031"/>
          <p:cNvSpPr>
            <a:spLocks noChangeArrowheads="1"/>
          </p:cNvSpPr>
          <p:nvPr/>
        </p:nvSpPr>
        <p:spPr bwMode="auto">
          <a:xfrm>
            <a:off x="3511550" y="5264150"/>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0" name="AutoShape 1032"/>
          <p:cNvSpPr>
            <a:spLocks noChangeArrowheads="1"/>
          </p:cNvSpPr>
          <p:nvPr/>
        </p:nvSpPr>
        <p:spPr bwMode="auto">
          <a:xfrm>
            <a:off x="3816350" y="5416550"/>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1" name="AutoShape 1033"/>
          <p:cNvSpPr>
            <a:spLocks noChangeArrowheads="1"/>
          </p:cNvSpPr>
          <p:nvPr/>
        </p:nvSpPr>
        <p:spPr bwMode="auto">
          <a:xfrm>
            <a:off x="3892550" y="5568950"/>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2" name="AutoShape 1034"/>
          <p:cNvSpPr>
            <a:spLocks noChangeArrowheads="1"/>
          </p:cNvSpPr>
          <p:nvPr/>
        </p:nvSpPr>
        <p:spPr bwMode="auto">
          <a:xfrm>
            <a:off x="4273550" y="5492750"/>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3" name="AutoShape 1035"/>
          <p:cNvSpPr>
            <a:spLocks noChangeArrowheads="1"/>
          </p:cNvSpPr>
          <p:nvPr/>
        </p:nvSpPr>
        <p:spPr bwMode="auto">
          <a:xfrm>
            <a:off x="4349750" y="5340350"/>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4" name="AutoShape 1036"/>
          <p:cNvSpPr>
            <a:spLocks noChangeArrowheads="1"/>
          </p:cNvSpPr>
          <p:nvPr/>
        </p:nvSpPr>
        <p:spPr bwMode="auto">
          <a:xfrm>
            <a:off x="4730750" y="5568950"/>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5" name="Freeform 1037"/>
          <p:cNvSpPr>
            <a:spLocks/>
          </p:cNvSpPr>
          <p:nvPr/>
        </p:nvSpPr>
        <p:spPr bwMode="auto">
          <a:xfrm>
            <a:off x="3124200" y="5300663"/>
            <a:ext cx="1971675" cy="377825"/>
          </a:xfrm>
          <a:custGeom>
            <a:avLst/>
            <a:gdLst>
              <a:gd name="T0" fmla="*/ 0 w 1242"/>
              <a:gd name="T1" fmla="*/ 21 h 238"/>
              <a:gd name="T2" fmla="*/ 24 w 1242"/>
              <a:gd name="T3" fmla="*/ 14 h 238"/>
              <a:gd name="T4" fmla="*/ 53 w 1242"/>
              <a:gd name="T5" fmla="*/ 7 h 238"/>
              <a:gd name="T6" fmla="*/ 81 w 1242"/>
              <a:gd name="T7" fmla="*/ 0 h 238"/>
              <a:gd name="T8" fmla="*/ 103 w 1242"/>
              <a:gd name="T9" fmla="*/ 0 h 238"/>
              <a:gd name="T10" fmla="*/ 125 w 1242"/>
              <a:gd name="T11" fmla="*/ 0 h 238"/>
              <a:gd name="T12" fmla="*/ 153 w 1242"/>
              <a:gd name="T13" fmla="*/ 0 h 238"/>
              <a:gd name="T14" fmla="*/ 175 w 1242"/>
              <a:gd name="T15" fmla="*/ 7 h 238"/>
              <a:gd name="T16" fmla="*/ 197 w 1242"/>
              <a:gd name="T17" fmla="*/ 7 h 238"/>
              <a:gd name="T18" fmla="*/ 225 w 1242"/>
              <a:gd name="T19" fmla="*/ 21 h 238"/>
              <a:gd name="T20" fmla="*/ 247 w 1242"/>
              <a:gd name="T21" fmla="*/ 36 h 238"/>
              <a:gd name="T22" fmla="*/ 269 w 1242"/>
              <a:gd name="T23" fmla="*/ 43 h 238"/>
              <a:gd name="T24" fmla="*/ 297 w 1242"/>
              <a:gd name="T25" fmla="*/ 64 h 238"/>
              <a:gd name="T26" fmla="*/ 319 w 1242"/>
              <a:gd name="T27" fmla="*/ 72 h 238"/>
              <a:gd name="T28" fmla="*/ 341 w 1242"/>
              <a:gd name="T29" fmla="*/ 93 h 238"/>
              <a:gd name="T30" fmla="*/ 384 w 1242"/>
              <a:gd name="T31" fmla="*/ 108 h 238"/>
              <a:gd name="T32" fmla="*/ 413 w 1242"/>
              <a:gd name="T33" fmla="*/ 129 h 238"/>
              <a:gd name="T34" fmla="*/ 434 w 1242"/>
              <a:gd name="T35" fmla="*/ 151 h 238"/>
              <a:gd name="T36" fmla="*/ 456 w 1242"/>
              <a:gd name="T37" fmla="*/ 158 h 238"/>
              <a:gd name="T38" fmla="*/ 485 w 1242"/>
              <a:gd name="T39" fmla="*/ 172 h 238"/>
              <a:gd name="T40" fmla="*/ 513 w 1242"/>
              <a:gd name="T41" fmla="*/ 180 h 238"/>
              <a:gd name="T42" fmla="*/ 535 w 1242"/>
              <a:gd name="T43" fmla="*/ 187 h 238"/>
              <a:gd name="T44" fmla="*/ 557 w 1242"/>
              <a:gd name="T45" fmla="*/ 194 h 238"/>
              <a:gd name="T46" fmla="*/ 585 w 1242"/>
              <a:gd name="T47" fmla="*/ 201 h 238"/>
              <a:gd name="T48" fmla="*/ 614 w 1242"/>
              <a:gd name="T49" fmla="*/ 201 h 238"/>
              <a:gd name="T50" fmla="*/ 636 w 1242"/>
              <a:gd name="T51" fmla="*/ 201 h 238"/>
              <a:gd name="T52" fmla="*/ 665 w 1242"/>
              <a:gd name="T53" fmla="*/ 201 h 238"/>
              <a:gd name="T54" fmla="*/ 693 w 1242"/>
              <a:gd name="T55" fmla="*/ 201 h 238"/>
              <a:gd name="T56" fmla="*/ 715 w 1242"/>
              <a:gd name="T57" fmla="*/ 201 h 238"/>
              <a:gd name="T58" fmla="*/ 737 w 1242"/>
              <a:gd name="T59" fmla="*/ 201 h 238"/>
              <a:gd name="T60" fmla="*/ 765 w 1242"/>
              <a:gd name="T61" fmla="*/ 194 h 238"/>
              <a:gd name="T62" fmla="*/ 794 w 1242"/>
              <a:gd name="T63" fmla="*/ 180 h 238"/>
              <a:gd name="T64" fmla="*/ 816 w 1242"/>
              <a:gd name="T65" fmla="*/ 172 h 238"/>
              <a:gd name="T66" fmla="*/ 845 w 1242"/>
              <a:gd name="T67" fmla="*/ 165 h 238"/>
              <a:gd name="T68" fmla="*/ 873 w 1242"/>
              <a:gd name="T69" fmla="*/ 158 h 238"/>
              <a:gd name="T70" fmla="*/ 895 w 1242"/>
              <a:gd name="T71" fmla="*/ 158 h 238"/>
              <a:gd name="T72" fmla="*/ 924 w 1242"/>
              <a:gd name="T73" fmla="*/ 158 h 238"/>
              <a:gd name="T74" fmla="*/ 953 w 1242"/>
              <a:gd name="T75" fmla="*/ 158 h 238"/>
              <a:gd name="T76" fmla="*/ 981 w 1242"/>
              <a:gd name="T77" fmla="*/ 158 h 238"/>
              <a:gd name="T78" fmla="*/ 1003 w 1242"/>
              <a:gd name="T79" fmla="*/ 158 h 238"/>
              <a:gd name="T80" fmla="*/ 1039 w 1242"/>
              <a:gd name="T81" fmla="*/ 165 h 238"/>
              <a:gd name="T82" fmla="*/ 1061 w 1242"/>
              <a:gd name="T83" fmla="*/ 172 h 238"/>
              <a:gd name="T84" fmla="*/ 1089 w 1242"/>
              <a:gd name="T85" fmla="*/ 187 h 238"/>
              <a:gd name="T86" fmla="*/ 1111 w 1242"/>
              <a:gd name="T87" fmla="*/ 194 h 238"/>
              <a:gd name="T88" fmla="*/ 1133 w 1242"/>
              <a:gd name="T89" fmla="*/ 201 h 238"/>
              <a:gd name="T90" fmla="*/ 1161 w 1242"/>
              <a:gd name="T91" fmla="*/ 216 h 238"/>
              <a:gd name="T92" fmla="*/ 1183 w 1242"/>
              <a:gd name="T93" fmla="*/ 223 h 238"/>
              <a:gd name="T94" fmla="*/ 1212 w 1242"/>
              <a:gd name="T95" fmla="*/ 230 h 238"/>
              <a:gd name="T96" fmla="*/ 1241 w 1242"/>
              <a:gd name="T9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2" h="238">
                <a:moveTo>
                  <a:pt x="0" y="21"/>
                </a:moveTo>
                <a:lnTo>
                  <a:pt x="24" y="14"/>
                </a:lnTo>
                <a:lnTo>
                  <a:pt x="53" y="7"/>
                </a:lnTo>
                <a:lnTo>
                  <a:pt x="81" y="0"/>
                </a:lnTo>
                <a:lnTo>
                  <a:pt x="103" y="0"/>
                </a:lnTo>
                <a:lnTo>
                  <a:pt x="125" y="0"/>
                </a:lnTo>
                <a:lnTo>
                  <a:pt x="153" y="0"/>
                </a:lnTo>
                <a:lnTo>
                  <a:pt x="175" y="7"/>
                </a:lnTo>
                <a:lnTo>
                  <a:pt x="197" y="7"/>
                </a:lnTo>
                <a:lnTo>
                  <a:pt x="225" y="21"/>
                </a:lnTo>
                <a:lnTo>
                  <a:pt x="247" y="36"/>
                </a:lnTo>
                <a:lnTo>
                  <a:pt x="269" y="43"/>
                </a:lnTo>
                <a:lnTo>
                  <a:pt x="297" y="64"/>
                </a:lnTo>
                <a:lnTo>
                  <a:pt x="319" y="72"/>
                </a:lnTo>
                <a:lnTo>
                  <a:pt x="341" y="93"/>
                </a:lnTo>
                <a:lnTo>
                  <a:pt x="384" y="108"/>
                </a:lnTo>
                <a:lnTo>
                  <a:pt x="413" y="129"/>
                </a:lnTo>
                <a:lnTo>
                  <a:pt x="434" y="151"/>
                </a:lnTo>
                <a:lnTo>
                  <a:pt x="456" y="158"/>
                </a:lnTo>
                <a:lnTo>
                  <a:pt x="485" y="172"/>
                </a:lnTo>
                <a:lnTo>
                  <a:pt x="513" y="180"/>
                </a:lnTo>
                <a:lnTo>
                  <a:pt x="535" y="187"/>
                </a:lnTo>
                <a:lnTo>
                  <a:pt x="557" y="194"/>
                </a:lnTo>
                <a:lnTo>
                  <a:pt x="585" y="201"/>
                </a:lnTo>
                <a:lnTo>
                  <a:pt x="614" y="201"/>
                </a:lnTo>
                <a:lnTo>
                  <a:pt x="636" y="201"/>
                </a:lnTo>
                <a:lnTo>
                  <a:pt x="665" y="201"/>
                </a:lnTo>
                <a:lnTo>
                  <a:pt x="693" y="201"/>
                </a:lnTo>
                <a:lnTo>
                  <a:pt x="715" y="201"/>
                </a:lnTo>
                <a:lnTo>
                  <a:pt x="737" y="201"/>
                </a:lnTo>
                <a:lnTo>
                  <a:pt x="765" y="194"/>
                </a:lnTo>
                <a:lnTo>
                  <a:pt x="794" y="180"/>
                </a:lnTo>
                <a:lnTo>
                  <a:pt x="816" y="172"/>
                </a:lnTo>
                <a:lnTo>
                  <a:pt x="845" y="165"/>
                </a:lnTo>
                <a:lnTo>
                  <a:pt x="873" y="158"/>
                </a:lnTo>
                <a:lnTo>
                  <a:pt x="895" y="158"/>
                </a:lnTo>
                <a:lnTo>
                  <a:pt x="924" y="158"/>
                </a:lnTo>
                <a:lnTo>
                  <a:pt x="953" y="158"/>
                </a:lnTo>
                <a:lnTo>
                  <a:pt x="981" y="158"/>
                </a:lnTo>
                <a:lnTo>
                  <a:pt x="1003" y="158"/>
                </a:lnTo>
                <a:lnTo>
                  <a:pt x="1039" y="165"/>
                </a:lnTo>
                <a:lnTo>
                  <a:pt x="1061" y="172"/>
                </a:lnTo>
                <a:lnTo>
                  <a:pt x="1089" y="187"/>
                </a:lnTo>
                <a:lnTo>
                  <a:pt x="1111" y="194"/>
                </a:lnTo>
                <a:lnTo>
                  <a:pt x="1133" y="201"/>
                </a:lnTo>
                <a:lnTo>
                  <a:pt x="1161" y="216"/>
                </a:lnTo>
                <a:lnTo>
                  <a:pt x="1183" y="223"/>
                </a:lnTo>
                <a:lnTo>
                  <a:pt x="1212" y="230"/>
                </a:lnTo>
                <a:lnTo>
                  <a:pt x="1241" y="237"/>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9646" name="Rectangle 1038"/>
          <p:cNvSpPr>
            <a:spLocks noChangeArrowheads="1"/>
          </p:cNvSpPr>
          <p:nvPr/>
        </p:nvSpPr>
        <p:spPr bwMode="auto">
          <a:xfrm>
            <a:off x="2119313" y="5167313"/>
            <a:ext cx="6032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i="1">
                <a:solidFill>
                  <a:srgbClr val="FDC0E5"/>
                </a:solidFill>
                <a:cs typeface="+mn-cs"/>
              </a:rPr>
              <a:t>f(x)</a:t>
            </a:r>
          </a:p>
        </p:txBody>
      </p:sp>
      <p:sp>
        <p:nvSpPr>
          <p:cNvPr id="69647" name="Rectangle 1039"/>
          <p:cNvSpPr>
            <a:spLocks noChangeArrowheads="1"/>
          </p:cNvSpPr>
          <p:nvPr/>
        </p:nvSpPr>
        <p:spPr bwMode="auto">
          <a:xfrm>
            <a:off x="5700713" y="5853113"/>
            <a:ext cx="3159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i="1">
                <a:solidFill>
                  <a:srgbClr val="FDC0E5"/>
                </a:solidFill>
                <a:cs typeface="+mn-cs"/>
              </a:rPr>
              <a:t>x</a:t>
            </a:r>
          </a:p>
        </p:txBody>
      </p:sp>
    </p:spTree>
    <p:extLst>
      <p:ext uri="{BB962C8B-B14F-4D97-AF65-F5344CB8AC3E}">
        <p14:creationId xmlns:p14="http://schemas.microsoft.com/office/powerpoint/2010/main" val="25734360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a:t>Data Analytics Overview</a:t>
            </a:r>
            <a:endParaRPr lang="en-US" dirty="0" smtClean="0">
              <a:cs typeface="+mj-cs"/>
            </a:endParaRPr>
          </a:p>
        </p:txBody>
      </p:sp>
      <p:sp>
        <p:nvSpPr>
          <p:cNvPr id="14339" name="Rectangle 3"/>
          <p:cNvSpPr>
            <a:spLocks noGrp="1" noChangeArrowheads="1"/>
          </p:cNvSpPr>
          <p:nvPr>
            <p:ph type="body" idx="1"/>
          </p:nvPr>
        </p:nvSpPr>
        <p:spPr>
          <a:xfrm>
            <a:off x="792162" y="1376363"/>
            <a:ext cx="8125069" cy="4114800"/>
          </a:xfrm>
        </p:spPr>
        <p:txBody>
          <a:bodyPr>
            <a:normAutofit lnSpcReduction="10000"/>
          </a:bodyPr>
          <a:lstStyle/>
          <a:p>
            <a:pPr algn="ctr">
              <a:lnSpc>
                <a:spcPct val="90000"/>
              </a:lnSpc>
              <a:buFont typeface="Wingdings" charset="0"/>
              <a:buNone/>
              <a:defRPr/>
            </a:pPr>
            <a:r>
              <a:rPr lang="en-US" sz="3600" dirty="0" smtClean="0">
                <a:solidFill>
                  <a:schemeClr val="accent2"/>
                </a:solidFill>
                <a:cs typeface="+mn-cs"/>
              </a:rPr>
              <a:t>Not a new field ...</a:t>
            </a:r>
          </a:p>
          <a:p>
            <a:pPr>
              <a:lnSpc>
                <a:spcPct val="90000"/>
              </a:lnSpc>
              <a:defRPr/>
            </a:pPr>
            <a:r>
              <a:rPr lang="en-US" dirty="0" smtClean="0">
                <a:cs typeface="+mn-cs"/>
              </a:rPr>
              <a:t>Since 1990’s referred to as:</a:t>
            </a:r>
          </a:p>
          <a:p>
            <a:pPr>
              <a:lnSpc>
                <a:spcPct val="90000"/>
              </a:lnSpc>
              <a:buFont typeface="Wingdings" charset="0"/>
              <a:buNone/>
              <a:defRPr/>
            </a:pPr>
            <a:r>
              <a:rPr lang="en-US" dirty="0" smtClean="0">
                <a:cs typeface="+mn-cs"/>
              </a:rPr>
              <a:t> </a:t>
            </a:r>
            <a:r>
              <a:rPr lang="en-US" sz="2400" dirty="0" smtClean="0">
                <a:cs typeface="+mn-cs"/>
              </a:rPr>
              <a:t>Data Analysis,</a:t>
            </a:r>
            <a:r>
              <a:rPr lang="en-US" sz="2800" dirty="0" smtClean="0"/>
              <a:t> </a:t>
            </a:r>
            <a:r>
              <a:rPr lang="en-US" sz="2400" dirty="0" smtClean="0"/>
              <a:t>Knowledge Discovery, D</a:t>
            </a:r>
            <a:r>
              <a:rPr lang="en-US" sz="2400" dirty="0" smtClean="0">
                <a:cs typeface="+mn-cs"/>
              </a:rPr>
              <a:t>ata Mining,                Data Warehousing</a:t>
            </a:r>
          </a:p>
          <a:p>
            <a:pPr>
              <a:lnSpc>
                <a:spcPct val="90000"/>
              </a:lnSpc>
              <a:defRPr/>
            </a:pPr>
            <a:r>
              <a:rPr lang="en-US" dirty="0" smtClean="0">
                <a:cs typeface="+mn-cs"/>
              </a:rPr>
              <a:t>A multidisciplinary field:</a:t>
            </a:r>
          </a:p>
          <a:p>
            <a:pPr lvl="1">
              <a:lnSpc>
                <a:spcPct val="90000"/>
              </a:lnSpc>
              <a:buSzPct val="75000"/>
              <a:defRPr/>
            </a:pPr>
            <a:r>
              <a:rPr lang="en-US" sz="2400" dirty="0" smtClean="0"/>
              <a:t>Database and data warehousing</a:t>
            </a:r>
          </a:p>
          <a:p>
            <a:pPr lvl="1">
              <a:lnSpc>
                <a:spcPct val="90000"/>
              </a:lnSpc>
              <a:buSzPct val="75000"/>
              <a:defRPr/>
            </a:pPr>
            <a:r>
              <a:rPr lang="en-US" sz="2400" dirty="0" smtClean="0"/>
              <a:t>Data and model visualization </a:t>
            </a:r>
          </a:p>
          <a:p>
            <a:pPr lvl="1">
              <a:lnSpc>
                <a:spcPct val="90000"/>
              </a:lnSpc>
              <a:buSzPct val="75000"/>
              <a:defRPr/>
            </a:pPr>
            <a:r>
              <a:rPr lang="en-US" sz="2400" dirty="0" smtClean="0"/>
              <a:t>On-line Analytical Processing (OLAP)</a:t>
            </a:r>
          </a:p>
          <a:p>
            <a:pPr lvl="1">
              <a:lnSpc>
                <a:spcPct val="90000"/>
              </a:lnSpc>
              <a:buSzPct val="75000"/>
              <a:defRPr/>
            </a:pPr>
            <a:r>
              <a:rPr lang="en-US" sz="2400" dirty="0" smtClean="0"/>
              <a:t>Statistics and machine learning </a:t>
            </a:r>
          </a:p>
          <a:p>
            <a:pPr lvl="1">
              <a:lnSpc>
                <a:spcPct val="90000"/>
              </a:lnSpc>
              <a:buSzPct val="75000"/>
              <a:defRPr/>
            </a:pPr>
            <a:r>
              <a:rPr lang="en-US" sz="2400" dirty="0" smtClean="0"/>
              <a:t>Knowledge management</a:t>
            </a:r>
          </a:p>
        </p:txBody>
      </p:sp>
    </p:spTree>
    <p:extLst>
      <p:ext uri="{BB962C8B-B14F-4D97-AF65-F5344CB8AC3E}">
        <p14:creationId xmlns:p14="http://schemas.microsoft.com/office/powerpoint/2010/main" val="355115852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defRPr/>
            </a:pPr>
            <a:r>
              <a:rPr lang="en-US" smtClean="0">
                <a:cs typeface="+mj-cs"/>
              </a:rPr>
              <a:t>Data Mining Methods</a:t>
            </a:r>
          </a:p>
        </p:txBody>
      </p:sp>
      <p:sp>
        <p:nvSpPr>
          <p:cNvPr id="71683" name="Rectangle 3"/>
          <p:cNvSpPr>
            <a:spLocks noGrp="1" noChangeArrowheads="1"/>
          </p:cNvSpPr>
          <p:nvPr>
            <p:ph type="body" idx="1"/>
          </p:nvPr>
        </p:nvSpPr>
        <p:spPr>
          <a:xfrm>
            <a:off x="838200" y="1536700"/>
            <a:ext cx="7772400" cy="4114800"/>
          </a:xfrm>
        </p:spPr>
        <p:txBody>
          <a:bodyPr/>
          <a:lstStyle/>
          <a:p>
            <a:pPr algn="ctr">
              <a:buFont typeface="Wingdings" charset="0"/>
              <a:buNone/>
              <a:defRPr/>
            </a:pPr>
            <a:r>
              <a:rPr lang="en-US" smtClean="0">
                <a:solidFill>
                  <a:schemeClr val="accent2"/>
                </a:solidFill>
                <a:cs typeface="+mn-cs"/>
              </a:rPr>
              <a:t>Generalization </a:t>
            </a:r>
          </a:p>
          <a:p>
            <a:pPr>
              <a:defRPr/>
            </a:pPr>
            <a:r>
              <a:rPr lang="en-US" sz="2800" smtClean="0">
                <a:cs typeface="+mn-cs"/>
              </a:rPr>
              <a:t>Generalization accuracy can be guaranteed  for a specified confidence level given sufficient number of examples</a:t>
            </a:r>
          </a:p>
          <a:p>
            <a:pPr>
              <a:defRPr/>
            </a:pPr>
            <a:r>
              <a:rPr lang="en-US" sz="2800" smtClean="0">
                <a:cs typeface="+mn-cs"/>
              </a:rPr>
              <a:t>Models can be validated with a previously unseen  test set or approximated by cross-validation methods</a:t>
            </a:r>
          </a:p>
        </p:txBody>
      </p:sp>
      <p:sp>
        <p:nvSpPr>
          <p:cNvPr id="71684" name="Line 4"/>
          <p:cNvSpPr>
            <a:spLocks noChangeShapeType="1"/>
          </p:cNvSpPr>
          <p:nvPr/>
        </p:nvSpPr>
        <p:spPr bwMode="auto">
          <a:xfrm>
            <a:off x="2974975" y="5041900"/>
            <a:ext cx="0" cy="126523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685" name="Line 5"/>
          <p:cNvSpPr>
            <a:spLocks noChangeShapeType="1"/>
          </p:cNvSpPr>
          <p:nvPr/>
        </p:nvSpPr>
        <p:spPr bwMode="auto">
          <a:xfrm>
            <a:off x="2611438" y="6167438"/>
            <a:ext cx="2865437"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686" name="AutoShape 6"/>
          <p:cNvSpPr>
            <a:spLocks noChangeArrowheads="1"/>
          </p:cNvSpPr>
          <p:nvPr/>
        </p:nvSpPr>
        <p:spPr bwMode="auto">
          <a:xfrm>
            <a:off x="3209925" y="54117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87" name="AutoShape 7"/>
          <p:cNvSpPr>
            <a:spLocks noChangeArrowheads="1"/>
          </p:cNvSpPr>
          <p:nvPr/>
        </p:nvSpPr>
        <p:spPr bwMode="auto">
          <a:xfrm>
            <a:off x="3590925" y="54117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88" name="AutoShape 8"/>
          <p:cNvSpPr>
            <a:spLocks noChangeArrowheads="1"/>
          </p:cNvSpPr>
          <p:nvPr/>
        </p:nvSpPr>
        <p:spPr bwMode="auto">
          <a:xfrm>
            <a:off x="3895725" y="55641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89" name="AutoShape 9"/>
          <p:cNvSpPr>
            <a:spLocks noChangeArrowheads="1"/>
          </p:cNvSpPr>
          <p:nvPr/>
        </p:nvSpPr>
        <p:spPr bwMode="auto">
          <a:xfrm>
            <a:off x="3971925" y="57165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90" name="AutoShape 10"/>
          <p:cNvSpPr>
            <a:spLocks noChangeArrowheads="1"/>
          </p:cNvSpPr>
          <p:nvPr/>
        </p:nvSpPr>
        <p:spPr bwMode="auto">
          <a:xfrm>
            <a:off x="4352925" y="56403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91" name="AutoShape 11"/>
          <p:cNvSpPr>
            <a:spLocks noChangeArrowheads="1"/>
          </p:cNvSpPr>
          <p:nvPr/>
        </p:nvSpPr>
        <p:spPr bwMode="auto">
          <a:xfrm>
            <a:off x="4429125" y="54879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92" name="AutoShape 12"/>
          <p:cNvSpPr>
            <a:spLocks noChangeArrowheads="1"/>
          </p:cNvSpPr>
          <p:nvPr/>
        </p:nvSpPr>
        <p:spPr bwMode="auto">
          <a:xfrm>
            <a:off x="4810125" y="5716588"/>
            <a:ext cx="63500" cy="63500"/>
          </a:xfrm>
          <a:prstGeom prst="star16">
            <a:avLst>
              <a:gd name="adj" fmla="val 375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93" name="Freeform 13"/>
          <p:cNvSpPr>
            <a:spLocks/>
          </p:cNvSpPr>
          <p:nvPr/>
        </p:nvSpPr>
        <p:spPr bwMode="auto">
          <a:xfrm>
            <a:off x="3203575" y="5448300"/>
            <a:ext cx="1971675" cy="377825"/>
          </a:xfrm>
          <a:custGeom>
            <a:avLst/>
            <a:gdLst>
              <a:gd name="T0" fmla="*/ 0 w 1242"/>
              <a:gd name="T1" fmla="*/ 21 h 238"/>
              <a:gd name="T2" fmla="*/ 24 w 1242"/>
              <a:gd name="T3" fmla="*/ 14 h 238"/>
              <a:gd name="T4" fmla="*/ 53 w 1242"/>
              <a:gd name="T5" fmla="*/ 7 h 238"/>
              <a:gd name="T6" fmla="*/ 81 w 1242"/>
              <a:gd name="T7" fmla="*/ 0 h 238"/>
              <a:gd name="T8" fmla="*/ 103 w 1242"/>
              <a:gd name="T9" fmla="*/ 0 h 238"/>
              <a:gd name="T10" fmla="*/ 125 w 1242"/>
              <a:gd name="T11" fmla="*/ 0 h 238"/>
              <a:gd name="T12" fmla="*/ 153 w 1242"/>
              <a:gd name="T13" fmla="*/ 0 h 238"/>
              <a:gd name="T14" fmla="*/ 175 w 1242"/>
              <a:gd name="T15" fmla="*/ 7 h 238"/>
              <a:gd name="T16" fmla="*/ 197 w 1242"/>
              <a:gd name="T17" fmla="*/ 7 h 238"/>
              <a:gd name="T18" fmla="*/ 225 w 1242"/>
              <a:gd name="T19" fmla="*/ 21 h 238"/>
              <a:gd name="T20" fmla="*/ 247 w 1242"/>
              <a:gd name="T21" fmla="*/ 36 h 238"/>
              <a:gd name="T22" fmla="*/ 269 w 1242"/>
              <a:gd name="T23" fmla="*/ 43 h 238"/>
              <a:gd name="T24" fmla="*/ 297 w 1242"/>
              <a:gd name="T25" fmla="*/ 64 h 238"/>
              <a:gd name="T26" fmla="*/ 319 w 1242"/>
              <a:gd name="T27" fmla="*/ 72 h 238"/>
              <a:gd name="T28" fmla="*/ 341 w 1242"/>
              <a:gd name="T29" fmla="*/ 93 h 238"/>
              <a:gd name="T30" fmla="*/ 384 w 1242"/>
              <a:gd name="T31" fmla="*/ 108 h 238"/>
              <a:gd name="T32" fmla="*/ 413 w 1242"/>
              <a:gd name="T33" fmla="*/ 129 h 238"/>
              <a:gd name="T34" fmla="*/ 434 w 1242"/>
              <a:gd name="T35" fmla="*/ 151 h 238"/>
              <a:gd name="T36" fmla="*/ 456 w 1242"/>
              <a:gd name="T37" fmla="*/ 158 h 238"/>
              <a:gd name="T38" fmla="*/ 485 w 1242"/>
              <a:gd name="T39" fmla="*/ 172 h 238"/>
              <a:gd name="T40" fmla="*/ 513 w 1242"/>
              <a:gd name="T41" fmla="*/ 180 h 238"/>
              <a:gd name="T42" fmla="*/ 535 w 1242"/>
              <a:gd name="T43" fmla="*/ 187 h 238"/>
              <a:gd name="T44" fmla="*/ 557 w 1242"/>
              <a:gd name="T45" fmla="*/ 194 h 238"/>
              <a:gd name="T46" fmla="*/ 585 w 1242"/>
              <a:gd name="T47" fmla="*/ 201 h 238"/>
              <a:gd name="T48" fmla="*/ 614 w 1242"/>
              <a:gd name="T49" fmla="*/ 201 h 238"/>
              <a:gd name="T50" fmla="*/ 636 w 1242"/>
              <a:gd name="T51" fmla="*/ 201 h 238"/>
              <a:gd name="T52" fmla="*/ 665 w 1242"/>
              <a:gd name="T53" fmla="*/ 201 h 238"/>
              <a:gd name="T54" fmla="*/ 693 w 1242"/>
              <a:gd name="T55" fmla="*/ 201 h 238"/>
              <a:gd name="T56" fmla="*/ 715 w 1242"/>
              <a:gd name="T57" fmla="*/ 201 h 238"/>
              <a:gd name="T58" fmla="*/ 737 w 1242"/>
              <a:gd name="T59" fmla="*/ 201 h 238"/>
              <a:gd name="T60" fmla="*/ 765 w 1242"/>
              <a:gd name="T61" fmla="*/ 194 h 238"/>
              <a:gd name="T62" fmla="*/ 794 w 1242"/>
              <a:gd name="T63" fmla="*/ 180 h 238"/>
              <a:gd name="T64" fmla="*/ 816 w 1242"/>
              <a:gd name="T65" fmla="*/ 172 h 238"/>
              <a:gd name="T66" fmla="*/ 845 w 1242"/>
              <a:gd name="T67" fmla="*/ 165 h 238"/>
              <a:gd name="T68" fmla="*/ 873 w 1242"/>
              <a:gd name="T69" fmla="*/ 158 h 238"/>
              <a:gd name="T70" fmla="*/ 895 w 1242"/>
              <a:gd name="T71" fmla="*/ 158 h 238"/>
              <a:gd name="T72" fmla="*/ 924 w 1242"/>
              <a:gd name="T73" fmla="*/ 158 h 238"/>
              <a:gd name="T74" fmla="*/ 953 w 1242"/>
              <a:gd name="T75" fmla="*/ 158 h 238"/>
              <a:gd name="T76" fmla="*/ 981 w 1242"/>
              <a:gd name="T77" fmla="*/ 158 h 238"/>
              <a:gd name="T78" fmla="*/ 1003 w 1242"/>
              <a:gd name="T79" fmla="*/ 158 h 238"/>
              <a:gd name="T80" fmla="*/ 1039 w 1242"/>
              <a:gd name="T81" fmla="*/ 165 h 238"/>
              <a:gd name="T82" fmla="*/ 1061 w 1242"/>
              <a:gd name="T83" fmla="*/ 172 h 238"/>
              <a:gd name="T84" fmla="*/ 1089 w 1242"/>
              <a:gd name="T85" fmla="*/ 187 h 238"/>
              <a:gd name="T86" fmla="*/ 1111 w 1242"/>
              <a:gd name="T87" fmla="*/ 194 h 238"/>
              <a:gd name="T88" fmla="*/ 1133 w 1242"/>
              <a:gd name="T89" fmla="*/ 201 h 238"/>
              <a:gd name="T90" fmla="*/ 1161 w 1242"/>
              <a:gd name="T91" fmla="*/ 216 h 238"/>
              <a:gd name="T92" fmla="*/ 1183 w 1242"/>
              <a:gd name="T93" fmla="*/ 223 h 238"/>
              <a:gd name="T94" fmla="*/ 1212 w 1242"/>
              <a:gd name="T95" fmla="*/ 230 h 238"/>
              <a:gd name="T96" fmla="*/ 1241 w 1242"/>
              <a:gd name="T97" fmla="*/ 2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2" h="238">
                <a:moveTo>
                  <a:pt x="0" y="21"/>
                </a:moveTo>
                <a:lnTo>
                  <a:pt x="24" y="14"/>
                </a:lnTo>
                <a:lnTo>
                  <a:pt x="53" y="7"/>
                </a:lnTo>
                <a:lnTo>
                  <a:pt x="81" y="0"/>
                </a:lnTo>
                <a:lnTo>
                  <a:pt x="103" y="0"/>
                </a:lnTo>
                <a:lnTo>
                  <a:pt x="125" y="0"/>
                </a:lnTo>
                <a:lnTo>
                  <a:pt x="153" y="0"/>
                </a:lnTo>
                <a:lnTo>
                  <a:pt x="175" y="7"/>
                </a:lnTo>
                <a:lnTo>
                  <a:pt x="197" y="7"/>
                </a:lnTo>
                <a:lnTo>
                  <a:pt x="225" y="21"/>
                </a:lnTo>
                <a:lnTo>
                  <a:pt x="247" y="36"/>
                </a:lnTo>
                <a:lnTo>
                  <a:pt x="269" y="43"/>
                </a:lnTo>
                <a:lnTo>
                  <a:pt x="297" y="64"/>
                </a:lnTo>
                <a:lnTo>
                  <a:pt x="319" y="72"/>
                </a:lnTo>
                <a:lnTo>
                  <a:pt x="341" y="93"/>
                </a:lnTo>
                <a:lnTo>
                  <a:pt x="384" y="108"/>
                </a:lnTo>
                <a:lnTo>
                  <a:pt x="413" y="129"/>
                </a:lnTo>
                <a:lnTo>
                  <a:pt x="434" y="151"/>
                </a:lnTo>
                <a:lnTo>
                  <a:pt x="456" y="158"/>
                </a:lnTo>
                <a:lnTo>
                  <a:pt x="485" y="172"/>
                </a:lnTo>
                <a:lnTo>
                  <a:pt x="513" y="180"/>
                </a:lnTo>
                <a:lnTo>
                  <a:pt x="535" y="187"/>
                </a:lnTo>
                <a:lnTo>
                  <a:pt x="557" y="194"/>
                </a:lnTo>
                <a:lnTo>
                  <a:pt x="585" y="201"/>
                </a:lnTo>
                <a:lnTo>
                  <a:pt x="614" y="201"/>
                </a:lnTo>
                <a:lnTo>
                  <a:pt x="636" y="201"/>
                </a:lnTo>
                <a:lnTo>
                  <a:pt x="665" y="201"/>
                </a:lnTo>
                <a:lnTo>
                  <a:pt x="693" y="201"/>
                </a:lnTo>
                <a:lnTo>
                  <a:pt x="715" y="201"/>
                </a:lnTo>
                <a:lnTo>
                  <a:pt x="737" y="201"/>
                </a:lnTo>
                <a:lnTo>
                  <a:pt x="765" y="194"/>
                </a:lnTo>
                <a:lnTo>
                  <a:pt x="794" y="180"/>
                </a:lnTo>
                <a:lnTo>
                  <a:pt x="816" y="172"/>
                </a:lnTo>
                <a:lnTo>
                  <a:pt x="845" y="165"/>
                </a:lnTo>
                <a:lnTo>
                  <a:pt x="873" y="158"/>
                </a:lnTo>
                <a:lnTo>
                  <a:pt x="895" y="158"/>
                </a:lnTo>
                <a:lnTo>
                  <a:pt x="924" y="158"/>
                </a:lnTo>
                <a:lnTo>
                  <a:pt x="953" y="158"/>
                </a:lnTo>
                <a:lnTo>
                  <a:pt x="981" y="158"/>
                </a:lnTo>
                <a:lnTo>
                  <a:pt x="1003" y="158"/>
                </a:lnTo>
                <a:lnTo>
                  <a:pt x="1039" y="165"/>
                </a:lnTo>
                <a:lnTo>
                  <a:pt x="1061" y="172"/>
                </a:lnTo>
                <a:lnTo>
                  <a:pt x="1089" y="187"/>
                </a:lnTo>
                <a:lnTo>
                  <a:pt x="1111" y="194"/>
                </a:lnTo>
                <a:lnTo>
                  <a:pt x="1133" y="201"/>
                </a:lnTo>
                <a:lnTo>
                  <a:pt x="1161" y="216"/>
                </a:lnTo>
                <a:lnTo>
                  <a:pt x="1183" y="223"/>
                </a:lnTo>
                <a:lnTo>
                  <a:pt x="1212" y="230"/>
                </a:lnTo>
                <a:lnTo>
                  <a:pt x="1241" y="237"/>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71694" name="Rectangle 14"/>
          <p:cNvSpPr>
            <a:spLocks noChangeArrowheads="1"/>
          </p:cNvSpPr>
          <p:nvPr/>
        </p:nvSpPr>
        <p:spPr bwMode="auto">
          <a:xfrm>
            <a:off x="2198688" y="5314950"/>
            <a:ext cx="6032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i="1">
                <a:solidFill>
                  <a:srgbClr val="FDC0E5"/>
                </a:solidFill>
                <a:cs typeface="+mn-cs"/>
              </a:rPr>
              <a:t>f(x)</a:t>
            </a:r>
          </a:p>
        </p:txBody>
      </p:sp>
      <p:sp>
        <p:nvSpPr>
          <p:cNvPr id="71695" name="Rectangle 15"/>
          <p:cNvSpPr>
            <a:spLocks noChangeArrowheads="1"/>
          </p:cNvSpPr>
          <p:nvPr/>
        </p:nvSpPr>
        <p:spPr bwMode="auto">
          <a:xfrm>
            <a:off x="5780088" y="6000750"/>
            <a:ext cx="3159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i="1">
                <a:solidFill>
                  <a:srgbClr val="FDC0E5"/>
                </a:solidFill>
                <a:cs typeface="+mn-cs"/>
              </a:rPr>
              <a:t>x</a:t>
            </a:r>
          </a:p>
        </p:txBody>
      </p:sp>
    </p:spTree>
    <p:extLst>
      <p:ext uri="{BB962C8B-B14F-4D97-AF65-F5344CB8AC3E}">
        <p14:creationId xmlns:p14="http://schemas.microsoft.com/office/powerpoint/2010/main" val="230808957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rrowheads="1"/>
          </p:cNvSpPr>
          <p:nvPr>
            <p:ph type="title"/>
          </p:nvPr>
        </p:nvSpPr>
        <p:spPr/>
        <p:txBody>
          <a:bodyPr/>
          <a:lstStyle/>
          <a:p>
            <a:pPr eaLnBrk="1" hangingPunct="1"/>
            <a:r>
              <a:rPr lang="en-US">
                <a:latin typeface="Arial" charset="0"/>
                <a:ea typeface="ＭＳ Ｐゴシック" charset="0"/>
                <a:cs typeface="ＭＳ Ｐゴシック" charset="0"/>
              </a:rPr>
              <a:t>Classification</a:t>
            </a:r>
          </a:p>
        </p:txBody>
      </p:sp>
      <p:sp>
        <p:nvSpPr>
          <p:cNvPr id="61442" name="Line 5"/>
          <p:cNvSpPr>
            <a:spLocks noChangeShapeType="1"/>
          </p:cNvSpPr>
          <p:nvPr/>
        </p:nvSpPr>
        <p:spPr bwMode="auto">
          <a:xfrm flipV="1">
            <a:off x="1600200" y="1828800"/>
            <a:ext cx="0" cy="419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3" name="Line 6"/>
          <p:cNvSpPr>
            <a:spLocks noChangeShapeType="1"/>
          </p:cNvSpPr>
          <p:nvPr/>
        </p:nvSpPr>
        <p:spPr bwMode="auto">
          <a:xfrm>
            <a:off x="1371600" y="5791200"/>
            <a:ext cx="6324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4" name="Text Box 7"/>
          <p:cNvSpPr txBox="1">
            <a:spLocks noChangeArrowheads="1"/>
          </p:cNvSpPr>
          <p:nvPr/>
        </p:nvSpPr>
        <p:spPr bwMode="auto">
          <a:xfrm>
            <a:off x="352425" y="3151188"/>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Mistakes</a:t>
            </a:r>
          </a:p>
        </p:txBody>
      </p:sp>
      <p:sp>
        <p:nvSpPr>
          <p:cNvPr id="61445" name="Text Box 8"/>
          <p:cNvSpPr txBox="1">
            <a:spLocks noChangeArrowheads="1"/>
          </p:cNvSpPr>
          <p:nvPr/>
        </p:nvSpPr>
        <p:spPr bwMode="auto">
          <a:xfrm>
            <a:off x="4114800" y="59499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Typing Speed</a:t>
            </a:r>
          </a:p>
        </p:txBody>
      </p:sp>
      <p:sp>
        <p:nvSpPr>
          <p:cNvPr id="61446" name="Text Box 9"/>
          <p:cNvSpPr txBox="1">
            <a:spLocks noChangeArrowheads="1"/>
          </p:cNvSpPr>
          <p:nvPr/>
        </p:nvSpPr>
        <p:spPr bwMode="auto">
          <a:xfrm>
            <a:off x="5394325" y="3935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47" name="Text Box 10"/>
          <p:cNvSpPr txBox="1">
            <a:spLocks noChangeArrowheads="1"/>
          </p:cNvSpPr>
          <p:nvPr/>
        </p:nvSpPr>
        <p:spPr bwMode="auto">
          <a:xfrm>
            <a:off x="3352800" y="2743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48" name="Text Box 11"/>
          <p:cNvSpPr txBox="1">
            <a:spLocks noChangeArrowheads="1"/>
          </p:cNvSpPr>
          <p:nvPr/>
        </p:nvSpPr>
        <p:spPr bwMode="auto">
          <a:xfrm>
            <a:off x="3581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49" name="Text Box 12"/>
          <p:cNvSpPr txBox="1">
            <a:spLocks noChangeArrowheads="1"/>
          </p:cNvSpPr>
          <p:nvPr/>
        </p:nvSpPr>
        <p:spPr bwMode="auto">
          <a:xfrm>
            <a:off x="3048000" y="4876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0" name="Text Box 13"/>
          <p:cNvSpPr txBox="1">
            <a:spLocks noChangeArrowheads="1"/>
          </p:cNvSpPr>
          <p:nvPr/>
        </p:nvSpPr>
        <p:spPr bwMode="auto">
          <a:xfrm>
            <a:off x="4343400" y="2819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1" name="Text Box 14"/>
          <p:cNvSpPr txBox="1">
            <a:spLocks noChangeArrowheads="1"/>
          </p:cNvSpPr>
          <p:nvPr/>
        </p:nvSpPr>
        <p:spPr bwMode="auto">
          <a:xfrm>
            <a:off x="63246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2" name="Text Box 15"/>
          <p:cNvSpPr txBox="1">
            <a:spLocks noChangeArrowheads="1"/>
          </p:cNvSpPr>
          <p:nvPr/>
        </p:nvSpPr>
        <p:spPr bwMode="auto">
          <a:xfrm>
            <a:off x="21336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3" name="Text Box 16"/>
          <p:cNvSpPr txBox="1">
            <a:spLocks noChangeArrowheads="1"/>
          </p:cNvSpPr>
          <p:nvPr/>
        </p:nvSpPr>
        <p:spPr bwMode="auto">
          <a:xfrm>
            <a:off x="4724400" y="2209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4" name="Text Box 17"/>
          <p:cNvSpPr txBox="1">
            <a:spLocks noChangeArrowheads="1"/>
          </p:cNvSpPr>
          <p:nvPr/>
        </p:nvSpPr>
        <p:spPr bwMode="auto">
          <a:xfrm>
            <a:off x="72390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5" name="Text Box 18"/>
          <p:cNvSpPr txBox="1">
            <a:spLocks noChangeArrowheads="1"/>
          </p:cNvSpPr>
          <p:nvPr/>
        </p:nvSpPr>
        <p:spPr bwMode="auto">
          <a:xfrm>
            <a:off x="65532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6" name="Text Box 19"/>
          <p:cNvSpPr txBox="1">
            <a:spLocks noChangeArrowheads="1"/>
          </p:cNvSpPr>
          <p:nvPr/>
        </p:nvSpPr>
        <p:spPr bwMode="auto">
          <a:xfrm>
            <a:off x="4724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7" name="Text Box 20"/>
          <p:cNvSpPr txBox="1">
            <a:spLocks noChangeArrowheads="1"/>
          </p:cNvSpPr>
          <p:nvPr/>
        </p:nvSpPr>
        <p:spPr bwMode="auto">
          <a:xfrm>
            <a:off x="2895600" y="1981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8" name="Text Box 21"/>
          <p:cNvSpPr txBox="1">
            <a:spLocks noChangeArrowheads="1"/>
          </p:cNvSpPr>
          <p:nvPr/>
        </p:nvSpPr>
        <p:spPr bwMode="auto">
          <a:xfrm>
            <a:off x="4495800" y="4800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59" name="Text Box 22"/>
          <p:cNvSpPr txBox="1">
            <a:spLocks noChangeArrowheads="1"/>
          </p:cNvSpPr>
          <p:nvPr/>
        </p:nvSpPr>
        <p:spPr bwMode="auto">
          <a:xfrm>
            <a:off x="3962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0" name="Text Box 23"/>
          <p:cNvSpPr txBox="1">
            <a:spLocks noChangeArrowheads="1"/>
          </p:cNvSpPr>
          <p:nvPr/>
        </p:nvSpPr>
        <p:spPr bwMode="auto">
          <a:xfrm>
            <a:off x="32766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1" name="Text Box 24"/>
          <p:cNvSpPr txBox="1">
            <a:spLocks noChangeArrowheads="1"/>
          </p:cNvSpPr>
          <p:nvPr/>
        </p:nvSpPr>
        <p:spPr bwMode="auto">
          <a:xfrm>
            <a:off x="4267200" y="3505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2" name="Text Box 25"/>
          <p:cNvSpPr txBox="1">
            <a:spLocks noChangeArrowheads="1"/>
          </p:cNvSpPr>
          <p:nvPr/>
        </p:nvSpPr>
        <p:spPr bwMode="auto">
          <a:xfrm>
            <a:off x="39624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3" name="Text Box 26"/>
          <p:cNvSpPr txBox="1">
            <a:spLocks noChangeArrowheads="1"/>
          </p:cNvSpPr>
          <p:nvPr/>
        </p:nvSpPr>
        <p:spPr bwMode="auto">
          <a:xfrm>
            <a:off x="27432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4" name="Text Box 27"/>
          <p:cNvSpPr txBox="1">
            <a:spLocks noChangeArrowheads="1"/>
          </p:cNvSpPr>
          <p:nvPr/>
        </p:nvSpPr>
        <p:spPr bwMode="auto">
          <a:xfrm>
            <a:off x="5105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5" name="Text Box 28"/>
          <p:cNvSpPr txBox="1">
            <a:spLocks noChangeArrowheads="1"/>
          </p:cNvSpPr>
          <p:nvPr/>
        </p:nvSpPr>
        <p:spPr bwMode="auto">
          <a:xfrm>
            <a:off x="3048000" y="4038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6" name="Text Box 29"/>
          <p:cNvSpPr txBox="1">
            <a:spLocks noChangeArrowheads="1"/>
          </p:cNvSpPr>
          <p:nvPr/>
        </p:nvSpPr>
        <p:spPr bwMode="auto">
          <a:xfrm>
            <a:off x="5181600" y="2514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67" name="Text Box 30"/>
          <p:cNvSpPr txBox="1">
            <a:spLocks noChangeArrowheads="1"/>
          </p:cNvSpPr>
          <p:nvPr/>
        </p:nvSpPr>
        <p:spPr bwMode="auto">
          <a:xfrm>
            <a:off x="5546725" y="40878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68" name="Text Box 31"/>
          <p:cNvSpPr txBox="1">
            <a:spLocks noChangeArrowheads="1"/>
          </p:cNvSpPr>
          <p:nvPr/>
        </p:nvSpPr>
        <p:spPr bwMode="auto">
          <a:xfrm>
            <a:off x="5699125" y="42402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69" name="Text Box 32"/>
          <p:cNvSpPr txBox="1">
            <a:spLocks noChangeArrowheads="1"/>
          </p:cNvSpPr>
          <p:nvPr/>
        </p:nvSpPr>
        <p:spPr bwMode="auto">
          <a:xfrm>
            <a:off x="6324600" y="4419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0" name="Text Box 33"/>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1" name="Text Box 34"/>
          <p:cNvSpPr txBox="1">
            <a:spLocks noChangeArrowheads="1"/>
          </p:cNvSpPr>
          <p:nvPr/>
        </p:nvSpPr>
        <p:spPr bwMode="auto">
          <a:xfrm>
            <a:off x="6248400" y="3505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2" name="Text Box 35"/>
          <p:cNvSpPr txBox="1">
            <a:spLocks noChangeArrowheads="1"/>
          </p:cNvSpPr>
          <p:nvPr/>
        </p:nvSpPr>
        <p:spPr bwMode="auto">
          <a:xfrm>
            <a:off x="4876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3" name="Text Box 36"/>
          <p:cNvSpPr txBox="1">
            <a:spLocks noChangeArrowheads="1"/>
          </p:cNvSpPr>
          <p:nvPr/>
        </p:nvSpPr>
        <p:spPr bwMode="auto">
          <a:xfrm>
            <a:off x="5334000" y="4800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4" name="Text Box 37"/>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5" name="Text Box 38"/>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6" name="Text Box 39"/>
          <p:cNvSpPr txBox="1">
            <a:spLocks noChangeArrowheads="1"/>
          </p:cNvSpPr>
          <p:nvPr/>
        </p:nvSpPr>
        <p:spPr bwMode="auto">
          <a:xfrm>
            <a:off x="4724400" y="4495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7" name="Text Box 40"/>
          <p:cNvSpPr txBox="1">
            <a:spLocks noChangeArrowheads="1"/>
          </p:cNvSpPr>
          <p:nvPr/>
        </p:nvSpPr>
        <p:spPr bwMode="auto">
          <a:xfrm>
            <a:off x="6781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8" name="Text Box 41"/>
          <p:cNvSpPr txBox="1">
            <a:spLocks noChangeArrowheads="1"/>
          </p:cNvSpPr>
          <p:nvPr/>
        </p:nvSpPr>
        <p:spPr bwMode="auto">
          <a:xfrm>
            <a:off x="5486400" y="3276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79" name="Text Box 42"/>
          <p:cNvSpPr txBox="1">
            <a:spLocks noChangeArrowheads="1"/>
          </p:cNvSpPr>
          <p:nvPr/>
        </p:nvSpPr>
        <p:spPr bwMode="auto">
          <a:xfrm>
            <a:off x="5486400" y="2819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0" name="Text Box 43"/>
          <p:cNvSpPr txBox="1">
            <a:spLocks noChangeArrowheads="1"/>
          </p:cNvSpPr>
          <p:nvPr/>
        </p:nvSpPr>
        <p:spPr bwMode="auto">
          <a:xfrm>
            <a:off x="5486400" y="5105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1" name="Text Box 44"/>
          <p:cNvSpPr txBox="1">
            <a:spLocks noChangeArrowheads="1"/>
          </p:cNvSpPr>
          <p:nvPr/>
        </p:nvSpPr>
        <p:spPr bwMode="auto">
          <a:xfrm>
            <a:off x="5867400" y="3733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2" name="Text Box 45"/>
          <p:cNvSpPr txBox="1">
            <a:spLocks noChangeArrowheads="1"/>
          </p:cNvSpPr>
          <p:nvPr/>
        </p:nvSpPr>
        <p:spPr bwMode="auto">
          <a:xfrm>
            <a:off x="5867400" y="3048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3" name="Text Box 46"/>
          <p:cNvSpPr txBox="1">
            <a:spLocks noChangeArrowheads="1"/>
          </p:cNvSpPr>
          <p:nvPr/>
        </p:nvSpPr>
        <p:spPr bwMode="auto">
          <a:xfrm>
            <a:off x="6248400" y="3962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4" name="Text Box 47"/>
          <p:cNvSpPr txBox="1">
            <a:spLocks noChangeArrowheads="1"/>
          </p:cNvSpPr>
          <p:nvPr/>
        </p:nvSpPr>
        <p:spPr bwMode="auto">
          <a:xfrm>
            <a:off x="6705600" y="4648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5" name="Text Box 48"/>
          <p:cNvSpPr txBox="1">
            <a:spLocks noChangeArrowheads="1"/>
          </p:cNvSpPr>
          <p:nvPr/>
        </p:nvSpPr>
        <p:spPr bwMode="auto">
          <a:xfrm>
            <a:off x="7010400" y="4191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1486" name="Text Box 49"/>
          <p:cNvSpPr txBox="1">
            <a:spLocks noChangeArrowheads="1"/>
          </p:cNvSpPr>
          <p:nvPr/>
        </p:nvSpPr>
        <p:spPr bwMode="auto">
          <a:xfrm>
            <a:off x="3200400" y="3733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87" name="Text Box 50"/>
          <p:cNvSpPr txBox="1">
            <a:spLocks noChangeArrowheads="1"/>
          </p:cNvSpPr>
          <p:nvPr/>
        </p:nvSpPr>
        <p:spPr bwMode="auto">
          <a:xfrm>
            <a:off x="34290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88" name="Text Box 51"/>
          <p:cNvSpPr txBox="1">
            <a:spLocks noChangeArrowheads="1"/>
          </p:cNvSpPr>
          <p:nvPr/>
        </p:nvSpPr>
        <p:spPr bwMode="auto">
          <a:xfrm>
            <a:off x="19812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89" name="Text Box 52"/>
          <p:cNvSpPr txBox="1">
            <a:spLocks noChangeArrowheads="1"/>
          </p:cNvSpPr>
          <p:nvPr/>
        </p:nvSpPr>
        <p:spPr bwMode="auto">
          <a:xfrm>
            <a:off x="2743200" y="2971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0" name="Text Box 53"/>
          <p:cNvSpPr txBox="1">
            <a:spLocks noChangeArrowheads="1"/>
          </p:cNvSpPr>
          <p:nvPr/>
        </p:nvSpPr>
        <p:spPr bwMode="auto">
          <a:xfrm>
            <a:off x="3124200" y="4648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1" name="Text Box 54"/>
          <p:cNvSpPr txBox="1">
            <a:spLocks noChangeArrowheads="1"/>
          </p:cNvSpPr>
          <p:nvPr/>
        </p:nvSpPr>
        <p:spPr bwMode="auto">
          <a:xfrm>
            <a:off x="25908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2" name="Text Box 55"/>
          <p:cNvSpPr txBox="1">
            <a:spLocks noChangeArrowheads="1"/>
          </p:cNvSpPr>
          <p:nvPr/>
        </p:nvSpPr>
        <p:spPr bwMode="auto">
          <a:xfrm>
            <a:off x="5791200" y="2057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3" name="Text Box 56"/>
          <p:cNvSpPr txBox="1">
            <a:spLocks noChangeArrowheads="1"/>
          </p:cNvSpPr>
          <p:nvPr/>
        </p:nvSpPr>
        <p:spPr bwMode="auto">
          <a:xfrm>
            <a:off x="6934200" y="2286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1494" name="Text Box 57"/>
          <p:cNvSpPr txBox="1">
            <a:spLocks noChangeArrowheads="1"/>
          </p:cNvSpPr>
          <p:nvPr/>
        </p:nvSpPr>
        <p:spPr bwMode="auto">
          <a:xfrm>
            <a:off x="60198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9690" name="Line 58"/>
          <p:cNvSpPr>
            <a:spLocks noChangeShapeType="1"/>
          </p:cNvSpPr>
          <p:nvPr/>
        </p:nvSpPr>
        <p:spPr bwMode="auto">
          <a:xfrm flipV="1">
            <a:off x="1447800" y="1905000"/>
            <a:ext cx="4495800" cy="38100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496" name="Text Box 59"/>
          <p:cNvSpPr txBox="1">
            <a:spLocks noChangeArrowheads="1"/>
          </p:cNvSpPr>
          <p:nvPr/>
        </p:nvSpPr>
        <p:spPr bwMode="auto">
          <a:xfrm>
            <a:off x="593725" y="6145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61497" name="Text Box 60"/>
          <p:cNvSpPr txBox="1">
            <a:spLocks noChangeArrowheads="1"/>
          </p:cNvSpPr>
          <p:nvPr/>
        </p:nvSpPr>
        <p:spPr bwMode="auto">
          <a:xfrm>
            <a:off x="2895600" y="1274763"/>
            <a:ext cx="247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Logistic Regression</a:t>
            </a:r>
          </a:p>
        </p:txBody>
      </p:sp>
      <p:sp>
        <p:nvSpPr>
          <p:cNvPr id="69693" name="AutoShape 61"/>
          <p:cNvSpPr>
            <a:spLocks noChangeArrowheads="1"/>
          </p:cNvSpPr>
          <p:nvPr/>
        </p:nvSpPr>
        <p:spPr bwMode="auto">
          <a:xfrm rot="-5400000">
            <a:off x="3771900" y="1562100"/>
            <a:ext cx="3886200" cy="4572000"/>
          </a:xfrm>
          <a:prstGeom prst="rtTriangle">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sp>
        <p:nvSpPr>
          <p:cNvPr id="61499" name="Line 62"/>
          <p:cNvSpPr>
            <a:spLocks noChangeShapeType="1"/>
          </p:cNvSpPr>
          <p:nvPr/>
        </p:nvSpPr>
        <p:spPr bwMode="auto">
          <a:xfrm>
            <a:off x="7512475" y="431800"/>
            <a:ext cx="9525" cy="12446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0" name="Line 63"/>
          <p:cNvSpPr>
            <a:spLocks noChangeShapeType="1"/>
          </p:cNvSpPr>
          <p:nvPr/>
        </p:nvSpPr>
        <p:spPr bwMode="auto">
          <a:xfrm>
            <a:off x="6902875" y="1422400"/>
            <a:ext cx="1354138"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1" name="Rectangle 64"/>
          <p:cNvSpPr>
            <a:spLocks noChangeArrowheads="1"/>
          </p:cNvSpPr>
          <p:nvPr/>
        </p:nvSpPr>
        <p:spPr bwMode="auto">
          <a:xfrm>
            <a:off x="7207675" y="279400"/>
            <a:ext cx="411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i="1">
                <a:latin typeface="Times New Roman" charset="0"/>
              </a:rPr>
              <a:t>Y</a:t>
            </a:r>
          </a:p>
        </p:txBody>
      </p:sp>
      <p:sp>
        <p:nvSpPr>
          <p:cNvPr id="61502" name="Rectangle 65"/>
          <p:cNvSpPr>
            <a:spLocks noChangeArrowheads="1"/>
          </p:cNvSpPr>
          <p:nvPr/>
        </p:nvSpPr>
        <p:spPr bwMode="auto">
          <a:xfrm>
            <a:off x="6963200" y="1524000"/>
            <a:ext cx="1246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i="1">
                <a:latin typeface="Times New Roman" charset="0"/>
              </a:rPr>
              <a:t>Y=f(M,T)</a:t>
            </a:r>
          </a:p>
        </p:txBody>
      </p:sp>
      <p:sp>
        <p:nvSpPr>
          <p:cNvPr id="61503" name="Text Box 66"/>
          <p:cNvSpPr txBox="1">
            <a:spLocks noChangeArrowheads="1"/>
          </p:cNvSpPr>
          <p:nvPr/>
        </p:nvSpPr>
        <p:spPr bwMode="auto">
          <a:xfrm>
            <a:off x="6658400" y="1158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0</a:t>
            </a:r>
          </a:p>
        </p:txBody>
      </p:sp>
      <p:sp>
        <p:nvSpPr>
          <p:cNvPr id="61504" name="Freeform 67"/>
          <p:cNvSpPr>
            <a:spLocks/>
          </p:cNvSpPr>
          <p:nvPr/>
        </p:nvSpPr>
        <p:spPr bwMode="auto">
          <a:xfrm>
            <a:off x="6902875" y="431800"/>
            <a:ext cx="1219200" cy="990600"/>
          </a:xfrm>
          <a:custGeom>
            <a:avLst/>
            <a:gdLst>
              <a:gd name="T0" fmla="*/ 0 w 768"/>
              <a:gd name="T1" fmla="*/ 2147483647 h 624"/>
              <a:gd name="T2" fmla="*/ 2147483647 w 768"/>
              <a:gd name="T3" fmla="*/ 2147483647 h 624"/>
              <a:gd name="T4" fmla="*/ 2147483647 w 768"/>
              <a:gd name="T5" fmla="*/ 2147483647 h 624"/>
              <a:gd name="T6" fmla="*/ 2147483647 w 768"/>
              <a:gd name="T7" fmla="*/ 2147483647 h 624"/>
              <a:gd name="T8" fmla="*/ 2147483647 w 768"/>
              <a:gd name="T9" fmla="*/ 0 h 624"/>
              <a:gd name="T10" fmla="*/ 0 60000 65536"/>
              <a:gd name="T11" fmla="*/ 0 60000 65536"/>
              <a:gd name="T12" fmla="*/ 0 60000 65536"/>
              <a:gd name="T13" fmla="*/ 0 60000 65536"/>
              <a:gd name="T14" fmla="*/ 0 60000 65536"/>
              <a:gd name="T15" fmla="*/ 0 w 768"/>
              <a:gd name="T16" fmla="*/ 0 h 624"/>
              <a:gd name="T17" fmla="*/ 768 w 768"/>
              <a:gd name="T18" fmla="*/ 624 h 624"/>
            </a:gdLst>
            <a:ahLst/>
            <a:cxnLst>
              <a:cxn ang="T10">
                <a:pos x="T0" y="T1"/>
              </a:cxn>
              <a:cxn ang="T11">
                <a:pos x="T2" y="T3"/>
              </a:cxn>
              <a:cxn ang="T12">
                <a:pos x="T4" y="T5"/>
              </a:cxn>
              <a:cxn ang="T13">
                <a:pos x="T6" y="T7"/>
              </a:cxn>
              <a:cxn ang="T14">
                <a:pos x="T8" y="T9"/>
              </a:cxn>
            </a:cxnLst>
            <a:rect l="T15" t="T16" r="T17" b="T18"/>
            <a:pathLst>
              <a:path w="768" h="624">
                <a:moveTo>
                  <a:pt x="0" y="624"/>
                </a:moveTo>
                <a:cubicBezTo>
                  <a:pt x="64" y="624"/>
                  <a:pt x="128" y="624"/>
                  <a:pt x="192" y="576"/>
                </a:cubicBezTo>
                <a:cubicBezTo>
                  <a:pt x="256" y="528"/>
                  <a:pt x="328" y="416"/>
                  <a:pt x="384" y="336"/>
                </a:cubicBezTo>
                <a:cubicBezTo>
                  <a:pt x="440" y="256"/>
                  <a:pt x="464" y="152"/>
                  <a:pt x="528" y="96"/>
                </a:cubicBezTo>
                <a:cubicBezTo>
                  <a:pt x="592" y="40"/>
                  <a:pt x="680" y="20"/>
                  <a:pt x="768" y="0"/>
                </a:cubicBezTo>
              </a:path>
            </a:pathLst>
          </a:custGeom>
          <a:noFill/>
          <a:ln w="127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05" name="Text Box 68"/>
          <p:cNvSpPr txBox="1">
            <a:spLocks noChangeArrowheads="1"/>
          </p:cNvSpPr>
          <p:nvPr/>
        </p:nvSpPr>
        <p:spPr bwMode="auto">
          <a:xfrm>
            <a:off x="6658400" y="168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1</a:t>
            </a:r>
          </a:p>
        </p:txBody>
      </p:sp>
      <p:sp>
        <p:nvSpPr>
          <p:cNvPr id="61506" name="AutoShape 69"/>
          <p:cNvSpPr>
            <a:spLocks noChangeArrowheads="1"/>
          </p:cNvSpPr>
          <p:nvPr/>
        </p:nvSpPr>
        <p:spPr bwMode="auto">
          <a:xfrm>
            <a:off x="7283875" y="11176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07" name="AutoShape 70"/>
          <p:cNvSpPr>
            <a:spLocks noChangeArrowheads="1"/>
          </p:cNvSpPr>
          <p:nvPr/>
        </p:nvSpPr>
        <p:spPr bwMode="auto">
          <a:xfrm>
            <a:off x="8045875" y="4318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08" name="AutoShape 71"/>
          <p:cNvSpPr>
            <a:spLocks noChangeArrowheads="1"/>
          </p:cNvSpPr>
          <p:nvPr/>
        </p:nvSpPr>
        <p:spPr bwMode="auto">
          <a:xfrm>
            <a:off x="6979075" y="13462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09" name="AutoShape 72"/>
          <p:cNvSpPr>
            <a:spLocks noChangeArrowheads="1"/>
          </p:cNvSpPr>
          <p:nvPr/>
        </p:nvSpPr>
        <p:spPr bwMode="auto">
          <a:xfrm>
            <a:off x="7588675" y="8890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0" name="AutoShape 73"/>
          <p:cNvSpPr>
            <a:spLocks noChangeArrowheads="1"/>
          </p:cNvSpPr>
          <p:nvPr/>
        </p:nvSpPr>
        <p:spPr bwMode="auto">
          <a:xfrm>
            <a:off x="7893475" y="3556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1" name="AutoShape 74"/>
          <p:cNvSpPr>
            <a:spLocks noChangeArrowheads="1"/>
          </p:cNvSpPr>
          <p:nvPr/>
        </p:nvSpPr>
        <p:spPr bwMode="auto">
          <a:xfrm>
            <a:off x="7741075" y="7366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2" name="AutoShape 75"/>
          <p:cNvSpPr>
            <a:spLocks noChangeArrowheads="1"/>
          </p:cNvSpPr>
          <p:nvPr/>
        </p:nvSpPr>
        <p:spPr bwMode="auto">
          <a:xfrm>
            <a:off x="7436275" y="11176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3" name="AutoShape 76"/>
          <p:cNvSpPr>
            <a:spLocks noChangeArrowheads="1"/>
          </p:cNvSpPr>
          <p:nvPr/>
        </p:nvSpPr>
        <p:spPr bwMode="auto">
          <a:xfrm>
            <a:off x="7207675" y="1270000"/>
            <a:ext cx="26988" cy="47625"/>
          </a:xfrm>
          <a:prstGeom prst="star16">
            <a:avLst>
              <a:gd name="adj" fmla="val 37500"/>
            </a:avLst>
          </a:prstGeom>
          <a:solidFill>
            <a:schemeClr val="accent1"/>
          </a:solidFill>
          <a:ln w="12700">
            <a:solidFill>
              <a:schemeClr val="tx1"/>
            </a:solidFill>
            <a:miter lim="800000"/>
            <a:headEnd/>
            <a:tailEnd/>
          </a:ln>
        </p:spPr>
        <p:txBody>
          <a:bodyPr wrap="none" anchor="ctr"/>
          <a:lstStyle/>
          <a:p>
            <a:endParaRPr lang="en-CA"/>
          </a:p>
        </p:txBody>
      </p:sp>
      <p:sp>
        <p:nvSpPr>
          <p:cNvPr id="61514" name="Oval 71"/>
          <p:cNvSpPr>
            <a:spLocks noChangeArrowheads="1"/>
          </p:cNvSpPr>
          <p:nvPr/>
        </p:nvSpPr>
        <p:spPr bwMode="auto">
          <a:xfrm>
            <a:off x="8475663" y="2022475"/>
            <a:ext cx="217487" cy="187325"/>
          </a:xfrm>
          <a:prstGeom prst="ellipse">
            <a:avLst/>
          </a:prstGeom>
          <a:solidFill>
            <a:schemeClr val="accent1"/>
          </a:solidFill>
          <a:ln w="12700">
            <a:solidFill>
              <a:schemeClr val="tx1"/>
            </a:solidFill>
            <a:round/>
            <a:headEnd/>
            <a:tailEnd/>
          </a:ln>
        </p:spPr>
        <p:txBody>
          <a:bodyPr wrap="none" anchor="ctr"/>
          <a:lstStyle/>
          <a:p>
            <a:endParaRPr lang="en-CA"/>
          </a:p>
        </p:txBody>
      </p:sp>
      <p:sp>
        <p:nvSpPr>
          <p:cNvPr id="61515" name="Oval 72"/>
          <p:cNvSpPr>
            <a:spLocks noChangeArrowheads="1"/>
          </p:cNvSpPr>
          <p:nvPr/>
        </p:nvSpPr>
        <p:spPr bwMode="auto">
          <a:xfrm>
            <a:off x="8812213" y="2590800"/>
            <a:ext cx="217487" cy="185738"/>
          </a:xfrm>
          <a:prstGeom prst="ellipse">
            <a:avLst/>
          </a:prstGeom>
          <a:solidFill>
            <a:schemeClr val="tx1"/>
          </a:solidFill>
          <a:ln w="12700">
            <a:solidFill>
              <a:schemeClr val="tx1"/>
            </a:solidFill>
            <a:round/>
            <a:headEnd/>
            <a:tailEnd/>
          </a:ln>
        </p:spPr>
        <p:txBody>
          <a:bodyPr wrap="none" anchor="ctr"/>
          <a:lstStyle/>
          <a:p>
            <a:endParaRPr lang="en-CA"/>
          </a:p>
        </p:txBody>
      </p:sp>
      <p:sp>
        <p:nvSpPr>
          <p:cNvPr id="61516" name="Oval 74"/>
          <p:cNvSpPr>
            <a:spLocks noChangeArrowheads="1"/>
          </p:cNvSpPr>
          <p:nvPr/>
        </p:nvSpPr>
        <p:spPr bwMode="auto">
          <a:xfrm>
            <a:off x="8047038" y="2590800"/>
            <a:ext cx="217487" cy="185738"/>
          </a:xfrm>
          <a:prstGeom prst="ellipse">
            <a:avLst/>
          </a:prstGeom>
          <a:solidFill>
            <a:schemeClr val="tx1"/>
          </a:solidFill>
          <a:ln w="12700">
            <a:solidFill>
              <a:schemeClr val="tx1"/>
            </a:solidFill>
            <a:round/>
            <a:headEnd/>
            <a:tailEnd/>
          </a:ln>
        </p:spPr>
        <p:txBody>
          <a:bodyPr wrap="none" anchor="ctr"/>
          <a:lstStyle/>
          <a:p>
            <a:endParaRPr lang="en-CA"/>
          </a:p>
        </p:txBody>
      </p:sp>
      <p:cxnSp>
        <p:nvCxnSpPr>
          <p:cNvPr id="61517" name="AutoShape 78"/>
          <p:cNvCxnSpPr>
            <a:cxnSpLocks noChangeShapeType="1"/>
            <a:endCxn id="61514" idx="4"/>
          </p:cNvCxnSpPr>
          <p:nvPr/>
        </p:nvCxnSpPr>
        <p:spPr bwMode="auto">
          <a:xfrm flipV="1">
            <a:off x="8156575" y="2209800"/>
            <a:ext cx="428625" cy="37623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18" name="AutoShape 79"/>
          <p:cNvCxnSpPr>
            <a:cxnSpLocks noChangeShapeType="1"/>
            <a:stCxn id="61514" idx="4"/>
          </p:cNvCxnSpPr>
          <p:nvPr/>
        </p:nvCxnSpPr>
        <p:spPr bwMode="auto">
          <a:xfrm>
            <a:off x="8585200" y="2209800"/>
            <a:ext cx="336550" cy="376238"/>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1519" name="AutoShape 82"/>
          <p:cNvCxnSpPr>
            <a:cxnSpLocks noChangeShapeType="1"/>
          </p:cNvCxnSpPr>
          <p:nvPr/>
        </p:nvCxnSpPr>
        <p:spPr bwMode="auto">
          <a:xfrm flipV="1">
            <a:off x="8585200" y="1870075"/>
            <a:ext cx="1588" cy="1666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520" name="Text Box 83"/>
          <p:cNvSpPr txBox="1">
            <a:spLocks noChangeArrowheads="1"/>
          </p:cNvSpPr>
          <p:nvPr/>
        </p:nvSpPr>
        <p:spPr bwMode="auto">
          <a:xfrm>
            <a:off x="8004175" y="2762250"/>
            <a:ext cx="455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Times New Roman" charset="0"/>
              </a:rPr>
              <a:t>M</a:t>
            </a:r>
          </a:p>
        </p:txBody>
      </p:sp>
      <p:sp>
        <p:nvSpPr>
          <p:cNvPr id="61521" name="Text Box 84"/>
          <p:cNvSpPr txBox="1">
            <a:spLocks noChangeArrowheads="1"/>
          </p:cNvSpPr>
          <p:nvPr/>
        </p:nvSpPr>
        <p:spPr bwMode="auto">
          <a:xfrm>
            <a:off x="8788400" y="2762250"/>
            <a:ext cx="38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Times New Roman" charset="0"/>
              </a:rPr>
              <a:t>T</a:t>
            </a:r>
          </a:p>
        </p:txBody>
      </p:sp>
      <p:sp>
        <p:nvSpPr>
          <p:cNvPr id="61522" name="Text Box 85"/>
          <p:cNvSpPr txBox="1">
            <a:spLocks noChangeArrowheads="1"/>
          </p:cNvSpPr>
          <p:nvPr/>
        </p:nvSpPr>
        <p:spPr bwMode="auto">
          <a:xfrm>
            <a:off x="8628063" y="1760538"/>
            <a:ext cx="392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Times New Roman" charset="0"/>
              </a:rPr>
              <a:t>Y</a:t>
            </a:r>
          </a:p>
        </p:txBody>
      </p:sp>
    </p:spTree>
    <p:extLst>
      <p:ext uri="{BB962C8B-B14F-4D97-AF65-F5344CB8AC3E}">
        <p14:creationId xmlns:p14="http://schemas.microsoft.com/office/powerpoint/2010/main" val="2396972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90"/>
                                        </p:tgtEl>
                                        <p:attrNameLst>
                                          <p:attrName>style.visibility</p:attrName>
                                        </p:attrNameLst>
                                      </p:cBhvr>
                                      <p:to>
                                        <p:strVal val="visible"/>
                                      </p:to>
                                    </p:set>
                                    <p:anim calcmode="lin" valueType="num">
                                      <p:cBhvr>
                                        <p:cTn id="7" dur="500" fill="hold"/>
                                        <p:tgtEl>
                                          <p:spTgt spid="69690"/>
                                        </p:tgtEl>
                                        <p:attrNameLst>
                                          <p:attrName>ppt_w</p:attrName>
                                        </p:attrNameLst>
                                      </p:cBhvr>
                                      <p:tavLst>
                                        <p:tav tm="0">
                                          <p:val>
                                            <p:fltVal val="0"/>
                                          </p:val>
                                        </p:tav>
                                        <p:tav tm="100000">
                                          <p:val>
                                            <p:strVal val="#ppt_w"/>
                                          </p:val>
                                        </p:tav>
                                      </p:tavLst>
                                    </p:anim>
                                    <p:anim calcmode="lin" valueType="num">
                                      <p:cBhvr>
                                        <p:cTn id="8" dur="500" fill="hold"/>
                                        <p:tgtEl>
                                          <p:spTgt spid="69690"/>
                                        </p:tgtEl>
                                        <p:attrNameLst>
                                          <p:attrName>ppt_h</p:attrName>
                                        </p:attrNameLst>
                                      </p:cBhvr>
                                      <p:tavLst>
                                        <p:tav tm="0">
                                          <p:val>
                                            <p:fltVal val="0"/>
                                          </p:val>
                                        </p:tav>
                                        <p:tav tm="100000">
                                          <p:val>
                                            <p:strVal val="#ppt_h"/>
                                          </p:val>
                                        </p:tav>
                                      </p:tavLst>
                                    </p:anim>
                                  </p:childTnLst>
                                </p:cTn>
                              </p:par>
                              <p:par>
                                <p:cTn id="9" presetID="61" presetClass="path" presetSubtype="0" accel="50000" decel="50000" fill="hold" grpId="1" nodeType="withEffect">
                                  <p:stCondLst>
                                    <p:cond delay="0"/>
                                  </p:stCondLst>
                                  <p:childTnLst>
                                    <p:animMotion origin="layout" path="M 0 0  C -0.008 0.01065  -0.017 0.02131  -0.021 0.03463  C -0.025 0.04928  -0.027 0.06659  -0.029 0.0839  C -0.031 0.10122  -0.029 0.11587  -0.027 0.13185  C -0.025 0.1465  -0.022 0.16248  -0.015 0.1758  C -0.009 0.18911  0.001 0.19977  0.012 0.20776  C 0.022 0.21575  0.034 0.22108  0.046 0.22374  C 0.058 0.2264  0.07 0.2264  0.081 0.22374  C 0.093 0.22108  0.104 0.21442  0.113 0.20376  C 0.122 0.19444  0.13 0.18246  0.134 0.16781  C 0.139 0.15449  0.141 0.13584  0.141 0.12119  C 0.142 0.10654  0.141 0.08923  0.136 0.07458  C 0.131 0.06126  0.122 0.05061  0.11 0.04528  C 0.098 0.04129  0.086 0.04661  0.078 0.05594  C 0.071 0.06526  0.066 0.07991  0.065 0.09722  C 0.065 0.11453  0.066 0.13052  0.071 0.14383  C 0.076 0.15715  0.075 0.15982  0.095 0.17713  C 0.113 0.19577  0.131 0.19045  0.142 0.19178  C 0.153 0.19178  0.162 0.18645  0.173 0.18112  C 0.185 0.17446  0.195 0.16248  0.202 0.15182  C 0.209 0.14117  0.212 0.12785  0.216 0.10654  C 0.219 0.08523  0.219 0.07458  0.219 0.0586  C 0.219 0.04262  0.219 0.02664  0.219 0.01065  E" pathEditMode="relative" ptsTypes="">
                                      <p:cBhvr>
                                        <p:cTn id="10" dur="2000" fill="hold"/>
                                        <p:tgtEl>
                                          <p:spTgt spid="69690"/>
                                        </p:tgtEl>
                                        <p:attrNameLst>
                                          <p:attrName>ppt_x</p:attrName>
                                          <p:attrName>ppt_y</p:attrName>
                                        </p:attrNameLst>
                                      </p:cBhvr>
                                    </p:animMotion>
                                  </p:childTnLst>
                                </p:cTn>
                              </p:par>
                            </p:childTnLst>
                          </p:cTn>
                        </p:par>
                        <p:par>
                          <p:cTn id="11" fill="hold" nodeType="afterGroup">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69693"/>
                                        </p:tgtEl>
                                        <p:attrNameLst>
                                          <p:attrName>style.visibility</p:attrName>
                                        </p:attrNameLst>
                                      </p:cBhvr>
                                      <p:to>
                                        <p:strVal val="visible"/>
                                      </p:to>
                                    </p:set>
                                    <p:anim calcmode="lin" valueType="num">
                                      <p:cBhvr>
                                        <p:cTn id="14" dur="500" fill="hold"/>
                                        <p:tgtEl>
                                          <p:spTgt spid="69693"/>
                                        </p:tgtEl>
                                        <p:attrNameLst>
                                          <p:attrName>ppt_w</p:attrName>
                                        </p:attrNameLst>
                                      </p:cBhvr>
                                      <p:tavLst>
                                        <p:tav tm="0">
                                          <p:val>
                                            <p:fltVal val="0"/>
                                          </p:val>
                                        </p:tav>
                                        <p:tav tm="100000">
                                          <p:val>
                                            <p:strVal val="#ppt_w"/>
                                          </p:val>
                                        </p:tav>
                                      </p:tavLst>
                                    </p:anim>
                                    <p:anim calcmode="lin" valueType="num">
                                      <p:cBhvr>
                                        <p:cTn id="15" dur="500" fill="hold"/>
                                        <p:tgtEl>
                                          <p:spTgt spid="696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90" grpId="0" animBg="1"/>
      <p:bldP spid="69690" grpId="1" animBg="1"/>
      <p:bldP spid="6969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p:nvPr>
        </p:nvSpPr>
        <p:spPr/>
        <p:txBody>
          <a:bodyPr/>
          <a:lstStyle/>
          <a:p>
            <a:pPr eaLnBrk="1" hangingPunct="1"/>
            <a:r>
              <a:rPr lang="en-US">
                <a:latin typeface="Arial" charset="0"/>
                <a:ea typeface="ＭＳ Ｐゴシック" charset="0"/>
                <a:cs typeface="ＭＳ Ｐゴシック" charset="0"/>
              </a:rPr>
              <a:t>Classification</a:t>
            </a:r>
          </a:p>
        </p:txBody>
      </p:sp>
      <p:sp>
        <p:nvSpPr>
          <p:cNvPr id="63490" name="Line 3"/>
          <p:cNvSpPr>
            <a:spLocks noChangeShapeType="1"/>
          </p:cNvSpPr>
          <p:nvPr/>
        </p:nvSpPr>
        <p:spPr bwMode="auto">
          <a:xfrm flipV="1">
            <a:off x="1600200" y="1828800"/>
            <a:ext cx="0" cy="419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1" name="Line 4"/>
          <p:cNvSpPr>
            <a:spLocks noChangeShapeType="1"/>
          </p:cNvSpPr>
          <p:nvPr/>
        </p:nvSpPr>
        <p:spPr bwMode="auto">
          <a:xfrm>
            <a:off x="1371600" y="5791200"/>
            <a:ext cx="6324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2" name="Text Box 7"/>
          <p:cNvSpPr txBox="1">
            <a:spLocks noChangeArrowheads="1"/>
          </p:cNvSpPr>
          <p:nvPr/>
        </p:nvSpPr>
        <p:spPr bwMode="auto">
          <a:xfrm>
            <a:off x="5394325" y="3935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493" name="Text Box 8"/>
          <p:cNvSpPr txBox="1">
            <a:spLocks noChangeArrowheads="1"/>
          </p:cNvSpPr>
          <p:nvPr/>
        </p:nvSpPr>
        <p:spPr bwMode="auto">
          <a:xfrm>
            <a:off x="3352800" y="2743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4" name="Text Box 9"/>
          <p:cNvSpPr txBox="1">
            <a:spLocks noChangeArrowheads="1"/>
          </p:cNvSpPr>
          <p:nvPr/>
        </p:nvSpPr>
        <p:spPr bwMode="auto">
          <a:xfrm>
            <a:off x="3581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5" name="Text Box 10"/>
          <p:cNvSpPr txBox="1">
            <a:spLocks noChangeArrowheads="1"/>
          </p:cNvSpPr>
          <p:nvPr/>
        </p:nvSpPr>
        <p:spPr bwMode="auto">
          <a:xfrm>
            <a:off x="3048000" y="4876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6" name="Text Box 11"/>
          <p:cNvSpPr txBox="1">
            <a:spLocks noChangeArrowheads="1"/>
          </p:cNvSpPr>
          <p:nvPr/>
        </p:nvSpPr>
        <p:spPr bwMode="auto">
          <a:xfrm>
            <a:off x="4343400" y="2819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7" name="Text Box 12"/>
          <p:cNvSpPr txBox="1">
            <a:spLocks noChangeArrowheads="1"/>
          </p:cNvSpPr>
          <p:nvPr/>
        </p:nvSpPr>
        <p:spPr bwMode="auto">
          <a:xfrm>
            <a:off x="63246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8" name="Text Box 13"/>
          <p:cNvSpPr txBox="1">
            <a:spLocks noChangeArrowheads="1"/>
          </p:cNvSpPr>
          <p:nvPr/>
        </p:nvSpPr>
        <p:spPr bwMode="auto">
          <a:xfrm>
            <a:off x="21336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499" name="Text Box 14"/>
          <p:cNvSpPr txBox="1">
            <a:spLocks noChangeArrowheads="1"/>
          </p:cNvSpPr>
          <p:nvPr/>
        </p:nvSpPr>
        <p:spPr bwMode="auto">
          <a:xfrm>
            <a:off x="4724400" y="2209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0" name="Text Box 15"/>
          <p:cNvSpPr txBox="1">
            <a:spLocks noChangeArrowheads="1"/>
          </p:cNvSpPr>
          <p:nvPr/>
        </p:nvSpPr>
        <p:spPr bwMode="auto">
          <a:xfrm>
            <a:off x="72390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1" name="Text Box 16"/>
          <p:cNvSpPr txBox="1">
            <a:spLocks noChangeArrowheads="1"/>
          </p:cNvSpPr>
          <p:nvPr/>
        </p:nvSpPr>
        <p:spPr bwMode="auto">
          <a:xfrm>
            <a:off x="65532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2" name="Text Box 17"/>
          <p:cNvSpPr txBox="1">
            <a:spLocks noChangeArrowheads="1"/>
          </p:cNvSpPr>
          <p:nvPr/>
        </p:nvSpPr>
        <p:spPr bwMode="auto">
          <a:xfrm>
            <a:off x="4724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3" name="Text Box 18"/>
          <p:cNvSpPr txBox="1">
            <a:spLocks noChangeArrowheads="1"/>
          </p:cNvSpPr>
          <p:nvPr/>
        </p:nvSpPr>
        <p:spPr bwMode="auto">
          <a:xfrm>
            <a:off x="2895600" y="1981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4" name="Text Box 19"/>
          <p:cNvSpPr txBox="1">
            <a:spLocks noChangeArrowheads="1"/>
          </p:cNvSpPr>
          <p:nvPr/>
        </p:nvSpPr>
        <p:spPr bwMode="auto">
          <a:xfrm>
            <a:off x="4495800" y="4800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5" name="Text Box 20"/>
          <p:cNvSpPr txBox="1">
            <a:spLocks noChangeArrowheads="1"/>
          </p:cNvSpPr>
          <p:nvPr/>
        </p:nvSpPr>
        <p:spPr bwMode="auto">
          <a:xfrm>
            <a:off x="3962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6" name="Text Box 21"/>
          <p:cNvSpPr txBox="1">
            <a:spLocks noChangeArrowheads="1"/>
          </p:cNvSpPr>
          <p:nvPr/>
        </p:nvSpPr>
        <p:spPr bwMode="auto">
          <a:xfrm>
            <a:off x="32766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7" name="Text Box 22"/>
          <p:cNvSpPr txBox="1">
            <a:spLocks noChangeArrowheads="1"/>
          </p:cNvSpPr>
          <p:nvPr/>
        </p:nvSpPr>
        <p:spPr bwMode="auto">
          <a:xfrm>
            <a:off x="4267200" y="3505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8" name="Text Box 23"/>
          <p:cNvSpPr txBox="1">
            <a:spLocks noChangeArrowheads="1"/>
          </p:cNvSpPr>
          <p:nvPr/>
        </p:nvSpPr>
        <p:spPr bwMode="auto">
          <a:xfrm>
            <a:off x="39624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09" name="Text Box 24"/>
          <p:cNvSpPr txBox="1">
            <a:spLocks noChangeArrowheads="1"/>
          </p:cNvSpPr>
          <p:nvPr/>
        </p:nvSpPr>
        <p:spPr bwMode="auto">
          <a:xfrm>
            <a:off x="27432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10" name="Text Box 25"/>
          <p:cNvSpPr txBox="1">
            <a:spLocks noChangeArrowheads="1"/>
          </p:cNvSpPr>
          <p:nvPr/>
        </p:nvSpPr>
        <p:spPr bwMode="auto">
          <a:xfrm>
            <a:off x="5105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11" name="Text Box 26"/>
          <p:cNvSpPr txBox="1">
            <a:spLocks noChangeArrowheads="1"/>
          </p:cNvSpPr>
          <p:nvPr/>
        </p:nvSpPr>
        <p:spPr bwMode="auto">
          <a:xfrm>
            <a:off x="3048000" y="4038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12" name="Text Box 27"/>
          <p:cNvSpPr txBox="1">
            <a:spLocks noChangeArrowheads="1"/>
          </p:cNvSpPr>
          <p:nvPr/>
        </p:nvSpPr>
        <p:spPr bwMode="auto">
          <a:xfrm>
            <a:off x="5181600" y="2514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13" name="Text Box 28"/>
          <p:cNvSpPr txBox="1">
            <a:spLocks noChangeArrowheads="1"/>
          </p:cNvSpPr>
          <p:nvPr/>
        </p:nvSpPr>
        <p:spPr bwMode="auto">
          <a:xfrm>
            <a:off x="5546725" y="40878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4" name="Text Box 29"/>
          <p:cNvSpPr txBox="1">
            <a:spLocks noChangeArrowheads="1"/>
          </p:cNvSpPr>
          <p:nvPr/>
        </p:nvSpPr>
        <p:spPr bwMode="auto">
          <a:xfrm>
            <a:off x="5699125" y="42402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5" name="Text Box 30"/>
          <p:cNvSpPr txBox="1">
            <a:spLocks noChangeArrowheads="1"/>
          </p:cNvSpPr>
          <p:nvPr/>
        </p:nvSpPr>
        <p:spPr bwMode="auto">
          <a:xfrm>
            <a:off x="6324600" y="4419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6" name="Text Box 31"/>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7" name="Text Box 32"/>
          <p:cNvSpPr txBox="1">
            <a:spLocks noChangeArrowheads="1"/>
          </p:cNvSpPr>
          <p:nvPr/>
        </p:nvSpPr>
        <p:spPr bwMode="auto">
          <a:xfrm>
            <a:off x="6248400" y="3505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8" name="Text Box 33"/>
          <p:cNvSpPr txBox="1">
            <a:spLocks noChangeArrowheads="1"/>
          </p:cNvSpPr>
          <p:nvPr/>
        </p:nvSpPr>
        <p:spPr bwMode="auto">
          <a:xfrm>
            <a:off x="4876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19" name="Text Box 34"/>
          <p:cNvSpPr txBox="1">
            <a:spLocks noChangeArrowheads="1"/>
          </p:cNvSpPr>
          <p:nvPr/>
        </p:nvSpPr>
        <p:spPr bwMode="auto">
          <a:xfrm>
            <a:off x="5334000" y="4800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0" name="Text Box 35"/>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1" name="Text Box 36"/>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2" name="Text Box 37"/>
          <p:cNvSpPr txBox="1">
            <a:spLocks noChangeArrowheads="1"/>
          </p:cNvSpPr>
          <p:nvPr/>
        </p:nvSpPr>
        <p:spPr bwMode="auto">
          <a:xfrm>
            <a:off x="4724400" y="4495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3" name="Text Box 38"/>
          <p:cNvSpPr txBox="1">
            <a:spLocks noChangeArrowheads="1"/>
          </p:cNvSpPr>
          <p:nvPr/>
        </p:nvSpPr>
        <p:spPr bwMode="auto">
          <a:xfrm>
            <a:off x="6781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4" name="Text Box 39"/>
          <p:cNvSpPr txBox="1">
            <a:spLocks noChangeArrowheads="1"/>
          </p:cNvSpPr>
          <p:nvPr/>
        </p:nvSpPr>
        <p:spPr bwMode="auto">
          <a:xfrm>
            <a:off x="5486400" y="3276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5" name="Text Box 40"/>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6" name="Text Box 41"/>
          <p:cNvSpPr txBox="1">
            <a:spLocks noChangeArrowheads="1"/>
          </p:cNvSpPr>
          <p:nvPr/>
        </p:nvSpPr>
        <p:spPr bwMode="auto">
          <a:xfrm>
            <a:off x="5486400" y="5105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7" name="Text Box 42"/>
          <p:cNvSpPr txBox="1">
            <a:spLocks noChangeArrowheads="1"/>
          </p:cNvSpPr>
          <p:nvPr/>
        </p:nvSpPr>
        <p:spPr bwMode="auto">
          <a:xfrm>
            <a:off x="5867400" y="3733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8" name="Text Box 43"/>
          <p:cNvSpPr txBox="1">
            <a:spLocks noChangeArrowheads="1"/>
          </p:cNvSpPr>
          <p:nvPr/>
        </p:nvSpPr>
        <p:spPr bwMode="auto">
          <a:xfrm>
            <a:off x="5867400" y="3048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29" name="Text Box 44"/>
          <p:cNvSpPr txBox="1">
            <a:spLocks noChangeArrowheads="1"/>
          </p:cNvSpPr>
          <p:nvPr/>
        </p:nvSpPr>
        <p:spPr bwMode="auto">
          <a:xfrm>
            <a:off x="6248400" y="3962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30" name="Text Box 45"/>
          <p:cNvSpPr txBox="1">
            <a:spLocks noChangeArrowheads="1"/>
          </p:cNvSpPr>
          <p:nvPr/>
        </p:nvSpPr>
        <p:spPr bwMode="auto">
          <a:xfrm>
            <a:off x="6705600" y="4648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31" name="Text Box 46"/>
          <p:cNvSpPr txBox="1">
            <a:spLocks noChangeArrowheads="1"/>
          </p:cNvSpPr>
          <p:nvPr/>
        </p:nvSpPr>
        <p:spPr bwMode="auto">
          <a:xfrm>
            <a:off x="7010400" y="4191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3532" name="Text Box 47"/>
          <p:cNvSpPr txBox="1">
            <a:spLocks noChangeArrowheads="1"/>
          </p:cNvSpPr>
          <p:nvPr/>
        </p:nvSpPr>
        <p:spPr bwMode="auto">
          <a:xfrm>
            <a:off x="3200400" y="3733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3" name="Text Box 48"/>
          <p:cNvSpPr txBox="1">
            <a:spLocks noChangeArrowheads="1"/>
          </p:cNvSpPr>
          <p:nvPr/>
        </p:nvSpPr>
        <p:spPr bwMode="auto">
          <a:xfrm>
            <a:off x="34290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4" name="Text Box 49"/>
          <p:cNvSpPr txBox="1">
            <a:spLocks noChangeArrowheads="1"/>
          </p:cNvSpPr>
          <p:nvPr/>
        </p:nvSpPr>
        <p:spPr bwMode="auto">
          <a:xfrm>
            <a:off x="19812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5" name="Text Box 50"/>
          <p:cNvSpPr txBox="1">
            <a:spLocks noChangeArrowheads="1"/>
          </p:cNvSpPr>
          <p:nvPr/>
        </p:nvSpPr>
        <p:spPr bwMode="auto">
          <a:xfrm>
            <a:off x="2743200" y="2971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6" name="Text Box 51"/>
          <p:cNvSpPr txBox="1">
            <a:spLocks noChangeArrowheads="1"/>
          </p:cNvSpPr>
          <p:nvPr/>
        </p:nvSpPr>
        <p:spPr bwMode="auto">
          <a:xfrm>
            <a:off x="3124200" y="4648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7" name="Text Box 52"/>
          <p:cNvSpPr txBox="1">
            <a:spLocks noChangeArrowheads="1"/>
          </p:cNvSpPr>
          <p:nvPr/>
        </p:nvSpPr>
        <p:spPr bwMode="auto">
          <a:xfrm>
            <a:off x="25908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8" name="Text Box 53"/>
          <p:cNvSpPr txBox="1">
            <a:spLocks noChangeArrowheads="1"/>
          </p:cNvSpPr>
          <p:nvPr/>
        </p:nvSpPr>
        <p:spPr bwMode="auto">
          <a:xfrm>
            <a:off x="5791200" y="2057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39" name="Text Box 54"/>
          <p:cNvSpPr txBox="1">
            <a:spLocks noChangeArrowheads="1"/>
          </p:cNvSpPr>
          <p:nvPr/>
        </p:nvSpPr>
        <p:spPr bwMode="auto">
          <a:xfrm>
            <a:off x="6934200" y="2286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3540" name="Text Box 55"/>
          <p:cNvSpPr txBox="1">
            <a:spLocks noChangeArrowheads="1"/>
          </p:cNvSpPr>
          <p:nvPr/>
        </p:nvSpPr>
        <p:spPr bwMode="auto">
          <a:xfrm>
            <a:off x="60198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77880" name="Line 56"/>
          <p:cNvSpPr>
            <a:spLocks noChangeShapeType="1"/>
          </p:cNvSpPr>
          <p:nvPr/>
        </p:nvSpPr>
        <p:spPr bwMode="auto">
          <a:xfrm flipV="1">
            <a:off x="3352800" y="1752600"/>
            <a:ext cx="1524000" cy="40386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42" name="Text Box 57"/>
          <p:cNvSpPr txBox="1">
            <a:spLocks noChangeArrowheads="1"/>
          </p:cNvSpPr>
          <p:nvPr/>
        </p:nvSpPr>
        <p:spPr bwMode="auto">
          <a:xfrm>
            <a:off x="593725" y="6145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63543" name="Text Box 58"/>
          <p:cNvSpPr txBox="1">
            <a:spLocks noChangeArrowheads="1"/>
          </p:cNvSpPr>
          <p:nvPr/>
        </p:nvSpPr>
        <p:spPr bwMode="auto">
          <a:xfrm>
            <a:off x="2743200" y="1295400"/>
            <a:ext cx="322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Artificial Neural Network</a:t>
            </a:r>
          </a:p>
        </p:txBody>
      </p:sp>
      <p:sp>
        <p:nvSpPr>
          <p:cNvPr id="63544" name="Text Box 59"/>
          <p:cNvSpPr txBox="1">
            <a:spLocks noChangeArrowheads="1"/>
          </p:cNvSpPr>
          <p:nvPr/>
        </p:nvSpPr>
        <p:spPr bwMode="auto">
          <a:xfrm>
            <a:off x="5486400" y="2819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77885" name="Freeform 61"/>
          <p:cNvSpPr>
            <a:spLocks/>
          </p:cNvSpPr>
          <p:nvPr/>
        </p:nvSpPr>
        <p:spPr bwMode="auto">
          <a:xfrm>
            <a:off x="5257800" y="1981200"/>
            <a:ext cx="1854200" cy="3987800"/>
          </a:xfrm>
          <a:custGeom>
            <a:avLst/>
            <a:gdLst>
              <a:gd name="T0" fmla="*/ 2147483647 w 1168"/>
              <a:gd name="T1" fmla="*/ 2147483647 h 2512"/>
              <a:gd name="T2" fmla="*/ 2147483647 w 1168"/>
              <a:gd name="T3" fmla="*/ 2147483647 h 2512"/>
              <a:gd name="T4" fmla="*/ 2147483647 w 1168"/>
              <a:gd name="T5" fmla="*/ 2147483647 h 2512"/>
              <a:gd name="T6" fmla="*/ 2147483647 w 1168"/>
              <a:gd name="T7" fmla="*/ 0 h 2512"/>
              <a:gd name="T8" fmla="*/ 0 60000 65536"/>
              <a:gd name="T9" fmla="*/ 0 60000 65536"/>
              <a:gd name="T10" fmla="*/ 0 60000 65536"/>
              <a:gd name="T11" fmla="*/ 0 60000 65536"/>
              <a:gd name="T12" fmla="*/ 0 w 1168"/>
              <a:gd name="T13" fmla="*/ 0 h 2512"/>
              <a:gd name="T14" fmla="*/ 1168 w 1168"/>
              <a:gd name="T15" fmla="*/ 2512 h 2512"/>
            </a:gdLst>
            <a:ahLst/>
            <a:cxnLst>
              <a:cxn ang="T8">
                <a:pos x="T0" y="T1"/>
              </a:cxn>
              <a:cxn ang="T9">
                <a:pos x="T2" y="T3"/>
              </a:cxn>
              <a:cxn ang="T10">
                <a:pos x="T4" y="T5"/>
              </a:cxn>
              <a:cxn ang="T11">
                <a:pos x="T6" y="T7"/>
              </a:cxn>
            </a:cxnLst>
            <a:rect l="T12" t="T13" r="T14" b="T15"/>
            <a:pathLst>
              <a:path w="1168" h="2512">
                <a:moveTo>
                  <a:pt x="64" y="2400"/>
                </a:moveTo>
                <a:cubicBezTo>
                  <a:pt x="32" y="2456"/>
                  <a:pt x="0" y="2512"/>
                  <a:pt x="64" y="2304"/>
                </a:cubicBezTo>
                <a:cubicBezTo>
                  <a:pt x="128" y="2096"/>
                  <a:pt x="264" y="1536"/>
                  <a:pt x="448" y="1152"/>
                </a:cubicBezTo>
                <a:cubicBezTo>
                  <a:pt x="632" y="768"/>
                  <a:pt x="900" y="384"/>
                  <a:pt x="1168" y="0"/>
                </a:cubicBezTo>
              </a:path>
            </a:pathLst>
          </a:custGeom>
          <a:noFill/>
          <a:ln w="2540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87" name="Freeform 63"/>
          <p:cNvSpPr>
            <a:spLocks/>
          </p:cNvSpPr>
          <p:nvPr/>
        </p:nvSpPr>
        <p:spPr bwMode="auto">
          <a:xfrm>
            <a:off x="4965700" y="2438400"/>
            <a:ext cx="2730500" cy="3352800"/>
          </a:xfrm>
          <a:custGeom>
            <a:avLst/>
            <a:gdLst>
              <a:gd name="T0" fmla="*/ 2147483647 w 1720"/>
              <a:gd name="T1" fmla="*/ 2147483647 h 2112"/>
              <a:gd name="T2" fmla="*/ 2147483647 w 1720"/>
              <a:gd name="T3" fmla="*/ 2147483647 h 2112"/>
              <a:gd name="T4" fmla="*/ 2147483647 w 1720"/>
              <a:gd name="T5" fmla="*/ 2147483647 h 2112"/>
              <a:gd name="T6" fmla="*/ 2147483647 w 1720"/>
              <a:gd name="T7" fmla="*/ 2147483647 h 2112"/>
              <a:gd name="T8" fmla="*/ 2147483647 w 1720"/>
              <a:gd name="T9" fmla="*/ 2147483647 h 2112"/>
              <a:gd name="T10" fmla="*/ 2147483647 w 1720"/>
              <a:gd name="T11" fmla="*/ 2147483647 h 2112"/>
              <a:gd name="T12" fmla="*/ 2147483647 w 1720"/>
              <a:gd name="T13" fmla="*/ 0 h 2112"/>
              <a:gd name="T14" fmla="*/ 0 60000 65536"/>
              <a:gd name="T15" fmla="*/ 0 60000 65536"/>
              <a:gd name="T16" fmla="*/ 0 60000 65536"/>
              <a:gd name="T17" fmla="*/ 0 60000 65536"/>
              <a:gd name="T18" fmla="*/ 0 60000 65536"/>
              <a:gd name="T19" fmla="*/ 0 60000 65536"/>
              <a:gd name="T20" fmla="*/ 0 60000 65536"/>
              <a:gd name="T21" fmla="*/ 0 w 1720"/>
              <a:gd name="T22" fmla="*/ 0 h 2112"/>
              <a:gd name="T23" fmla="*/ 1720 w 1720"/>
              <a:gd name="T24" fmla="*/ 2112 h 2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2112">
                <a:moveTo>
                  <a:pt x="184" y="2112"/>
                </a:moveTo>
                <a:cubicBezTo>
                  <a:pt x="148" y="1908"/>
                  <a:pt x="112" y="1704"/>
                  <a:pt x="88" y="1488"/>
                </a:cubicBezTo>
                <a:cubicBezTo>
                  <a:pt x="64" y="1272"/>
                  <a:pt x="0" y="992"/>
                  <a:pt x="40" y="816"/>
                </a:cubicBezTo>
                <a:cubicBezTo>
                  <a:pt x="80" y="640"/>
                  <a:pt x="224" y="536"/>
                  <a:pt x="328" y="432"/>
                </a:cubicBezTo>
                <a:cubicBezTo>
                  <a:pt x="432" y="328"/>
                  <a:pt x="512" y="256"/>
                  <a:pt x="664" y="192"/>
                </a:cubicBezTo>
                <a:cubicBezTo>
                  <a:pt x="816" y="128"/>
                  <a:pt x="1064" y="80"/>
                  <a:pt x="1240" y="48"/>
                </a:cubicBezTo>
                <a:cubicBezTo>
                  <a:pt x="1416" y="16"/>
                  <a:pt x="1640" y="8"/>
                  <a:pt x="1720" y="0"/>
                </a:cubicBezTo>
              </a:path>
            </a:pathLst>
          </a:custGeom>
          <a:noFill/>
          <a:ln w="2540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88" name="Freeform 64"/>
          <p:cNvSpPr>
            <a:spLocks/>
          </p:cNvSpPr>
          <p:nvPr/>
        </p:nvSpPr>
        <p:spPr bwMode="auto">
          <a:xfrm>
            <a:off x="4699000" y="2806700"/>
            <a:ext cx="2921000" cy="2984500"/>
          </a:xfrm>
          <a:custGeom>
            <a:avLst/>
            <a:gdLst>
              <a:gd name="T0" fmla="*/ 2147483647 w 1840"/>
              <a:gd name="T1" fmla="*/ 2147483647 h 1880"/>
              <a:gd name="T2" fmla="*/ 2147483647 w 1840"/>
              <a:gd name="T3" fmla="*/ 2147483647 h 1880"/>
              <a:gd name="T4" fmla="*/ 2147483647 w 1840"/>
              <a:gd name="T5" fmla="*/ 2147483647 h 1880"/>
              <a:gd name="T6" fmla="*/ 2147483647 w 1840"/>
              <a:gd name="T7" fmla="*/ 2147483647 h 1880"/>
              <a:gd name="T8" fmla="*/ 2147483647 w 1840"/>
              <a:gd name="T9" fmla="*/ 2147483647 h 1880"/>
              <a:gd name="T10" fmla="*/ 2147483647 w 1840"/>
              <a:gd name="T11" fmla="*/ 2147483647 h 1880"/>
              <a:gd name="T12" fmla="*/ 2147483647 w 1840"/>
              <a:gd name="T13" fmla="*/ 2147483647 h 1880"/>
              <a:gd name="T14" fmla="*/ 2147483647 w 1840"/>
              <a:gd name="T15" fmla="*/ 2147483647 h 1880"/>
              <a:gd name="T16" fmla="*/ 2147483647 w 1840"/>
              <a:gd name="T17" fmla="*/ 2147483647 h 1880"/>
              <a:gd name="T18" fmla="*/ 2147483647 w 1840"/>
              <a:gd name="T19" fmla="*/ 2147483647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0"/>
              <a:gd name="T31" fmla="*/ 0 h 1880"/>
              <a:gd name="T32" fmla="*/ 1840 w 1840"/>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0" h="1880">
                <a:moveTo>
                  <a:pt x="496" y="1880"/>
                </a:moveTo>
                <a:cubicBezTo>
                  <a:pt x="416" y="1768"/>
                  <a:pt x="336" y="1656"/>
                  <a:pt x="256" y="1544"/>
                </a:cubicBezTo>
                <a:cubicBezTo>
                  <a:pt x="176" y="1432"/>
                  <a:pt x="32" y="1344"/>
                  <a:pt x="16" y="1208"/>
                </a:cubicBezTo>
                <a:cubicBezTo>
                  <a:pt x="0" y="1072"/>
                  <a:pt x="96" y="864"/>
                  <a:pt x="160" y="728"/>
                </a:cubicBezTo>
                <a:cubicBezTo>
                  <a:pt x="224" y="592"/>
                  <a:pt x="344" y="504"/>
                  <a:pt x="400" y="392"/>
                </a:cubicBezTo>
                <a:cubicBezTo>
                  <a:pt x="456" y="280"/>
                  <a:pt x="432" y="112"/>
                  <a:pt x="496" y="56"/>
                </a:cubicBezTo>
                <a:cubicBezTo>
                  <a:pt x="560" y="0"/>
                  <a:pt x="696" y="24"/>
                  <a:pt x="784" y="56"/>
                </a:cubicBezTo>
                <a:cubicBezTo>
                  <a:pt x="872" y="88"/>
                  <a:pt x="912" y="184"/>
                  <a:pt x="1024" y="248"/>
                </a:cubicBezTo>
                <a:cubicBezTo>
                  <a:pt x="1136" y="312"/>
                  <a:pt x="1320" y="384"/>
                  <a:pt x="1456" y="440"/>
                </a:cubicBezTo>
                <a:cubicBezTo>
                  <a:pt x="1592" y="496"/>
                  <a:pt x="1768" y="560"/>
                  <a:pt x="1840" y="584"/>
                </a:cubicBezTo>
              </a:path>
            </a:pathLst>
          </a:custGeom>
          <a:noFill/>
          <a:ln w="2540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68"/>
          <p:cNvGrpSpPr>
            <a:grpSpLocks/>
          </p:cNvGrpSpPr>
          <p:nvPr/>
        </p:nvGrpSpPr>
        <p:grpSpPr bwMode="auto">
          <a:xfrm>
            <a:off x="4695825" y="2819400"/>
            <a:ext cx="2921000" cy="2984500"/>
            <a:chOff x="2976" y="1776"/>
            <a:chExt cx="1840" cy="1880"/>
          </a:xfrm>
        </p:grpSpPr>
        <p:sp>
          <p:nvSpPr>
            <p:cNvPr id="62542" name="Freeform 66"/>
            <p:cNvSpPr>
              <a:spLocks/>
            </p:cNvSpPr>
            <p:nvPr/>
          </p:nvSpPr>
          <p:spPr bwMode="auto">
            <a:xfrm>
              <a:off x="2976" y="1776"/>
              <a:ext cx="1840" cy="1880"/>
            </a:xfrm>
            <a:custGeom>
              <a:avLst/>
              <a:gdLst>
                <a:gd name="T0" fmla="*/ 496 w 1840"/>
                <a:gd name="T1" fmla="*/ 1880 h 1880"/>
                <a:gd name="T2" fmla="*/ 256 w 1840"/>
                <a:gd name="T3" fmla="*/ 1544 h 1880"/>
                <a:gd name="T4" fmla="*/ 16 w 1840"/>
                <a:gd name="T5" fmla="*/ 1208 h 1880"/>
                <a:gd name="T6" fmla="*/ 160 w 1840"/>
                <a:gd name="T7" fmla="*/ 728 h 1880"/>
                <a:gd name="T8" fmla="*/ 400 w 1840"/>
                <a:gd name="T9" fmla="*/ 392 h 1880"/>
                <a:gd name="T10" fmla="*/ 496 w 1840"/>
                <a:gd name="T11" fmla="*/ 56 h 1880"/>
                <a:gd name="T12" fmla="*/ 784 w 1840"/>
                <a:gd name="T13" fmla="*/ 56 h 1880"/>
                <a:gd name="T14" fmla="*/ 1024 w 1840"/>
                <a:gd name="T15" fmla="*/ 248 h 1880"/>
                <a:gd name="T16" fmla="*/ 1456 w 1840"/>
                <a:gd name="T17" fmla="*/ 440 h 1880"/>
                <a:gd name="T18" fmla="*/ 1840 w 1840"/>
                <a:gd name="T19" fmla="*/ 584 h 18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40"/>
                <a:gd name="T31" fmla="*/ 0 h 1880"/>
                <a:gd name="T32" fmla="*/ 1840 w 1840"/>
                <a:gd name="T33" fmla="*/ 1880 h 18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40" h="1880">
                  <a:moveTo>
                    <a:pt x="496" y="1880"/>
                  </a:moveTo>
                  <a:cubicBezTo>
                    <a:pt x="416" y="1768"/>
                    <a:pt x="336" y="1656"/>
                    <a:pt x="256" y="1544"/>
                  </a:cubicBezTo>
                  <a:cubicBezTo>
                    <a:pt x="176" y="1432"/>
                    <a:pt x="32" y="1344"/>
                    <a:pt x="16" y="1208"/>
                  </a:cubicBezTo>
                  <a:cubicBezTo>
                    <a:pt x="0" y="1072"/>
                    <a:pt x="96" y="864"/>
                    <a:pt x="160" y="728"/>
                  </a:cubicBezTo>
                  <a:cubicBezTo>
                    <a:pt x="224" y="592"/>
                    <a:pt x="344" y="504"/>
                    <a:pt x="400" y="392"/>
                  </a:cubicBezTo>
                  <a:cubicBezTo>
                    <a:pt x="456" y="280"/>
                    <a:pt x="432" y="112"/>
                    <a:pt x="496" y="56"/>
                  </a:cubicBezTo>
                  <a:cubicBezTo>
                    <a:pt x="560" y="0"/>
                    <a:pt x="696" y="24"/>
                    <a:pt x="784" y="56"/>
                  </a:cubicBezTo>
                  <a:cubicBezTo>
                    <a:pt x="872" y="88"/>
                    <a:pt x="912" y="184"/>
                    <a:pt x="1024" y="248"/>
                  </a:cubicBezTo>
                  <a:cubicBezTo>
                    <a:pt x="1136" y="312"/>
                    <a:pt x="1320" y="384"/>
                    <a:pt x="1456" y="440"/>
                  </a:cubicBezTo>
                  <a:cubicBezTo>
                    <a:pt x="1592" y="496"/>
                    <a:pt x="1768" y="560"/>
                    <a:pt x="1840" y="584"/>
                  </a:cubicBezTo>
                </a:path>
              </a:pathLst>
            </a:custGeom>
            <a:solidFill>
              <a:schemeClr val="accent5">
                <a:lumMod val="75000"/>
                <a:alpha val="20000"/>
              </a:schemeClr>
            </a:solidFill>
            <a:ln>
              <a:noFill/>
            </a:ln>
            <a:extLst>
              <a:ext uri="{91240B29-F687-4F45-9708-019B960494DF}">
                <a14:hiddenLine xmlns:a14="http://schemas.microsoft.com/office/drawing/2010/main" w="25400">
                  <a:solidFill>
                    <a:srgbClr val="000000"/>
                  </a:solidFill>
                  <a:prstDash val="sysDot"/>
                  <a:round/>
                  <a:headEnd/>
                  <a:tailEnd/>
                </a14:hiddenLine>
              </a:ext>
            </a:extLst>
          </p:spPr>
          <p:txBody>
            <a:bodyPr/>
            <a:lstStyle/>
            <a:p>
              <a:pPr>
                <a:defRPr/>
              </a:pPr>
              <a:endParaRPr lang="en-US"/>
            </a:p>
          </p:txBody>
        </p:sp>
        <p:sp>
          <p:nvSpPr>
            <p:cNvPr id="63568" name="AutoShape 67"/>
            <p:cNvSpPr>
              <a:spLocks noChangeArrowheads="1"/>
            </p:cNvSpPr>
            <p:nvPr/>
          </p:nvSpPr>
          <p:spPr bwMode="auto">
            <a:xfrm rot="-5400000">
              <a:off x="3510" y="2367"/>
              <a:ext cx="1248" cy="1296"/>
            </a:xfrm>
            <a:prstGeom prst="rtTriangle">
              <a:avLst/>
            </a:prstGeom>
            <a:solidFill>
              <a:srgbClr val="CCFFFF">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grpSp>
      <p:sp>
        <p:nvSpPr>
          <p:cNvPr id="63549" name="Text Box 69"/>
          <p:cNvSpPr txBox="1">
            <a:spLocks noChangeArrowheads="1"/>
          </p:cNvSpPr>
          <p:nvPr/>
        </p:nvSpPr>
        <p:spPr bwMode="auto">
          <a:xfrm>
            <a:off x="352425" y="3151188"/>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Mistakes</a:t>
            </a:r>
          </a:p>
        </p:txBody>
      </p:sp>
      <p:sp>
        <p:nvSpPr>
          <p:cNvPr id="63550" name="Text Box 70"/>
          <p:cNvSpPr txBox="1">
            <a:spLocks noChangeArrowheads="1"/>
          </p:cNvSpPr>
          <p:nvPr/>
        </p:nvSpPr>
        <p:spPr bwMode="auto">
          <a:xfrm>
            <a:off x="4114800" y="59499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Typing Speed</a:t>
            </a:r>
          </a:p>
        </p:txBody>
      </p:sp>
      <p:sp>
        <p:nvSpPr>
          <p:cNvPr id="63551" name="Oval 71"/>
          <p:cNvSpPr>
            <a:spLocks noChangeArrowheads="1"/>
          </p:cNvSpPr>
          <p:nvPr/>
        </p:nvSpPr>
        <p:spPr bwMode="auto">
          <a:xfrm>
            <a:off x="8305800" y="1785938"/>
            <a:ext cx="217488" cy="187325"/>
          </a:xfrm>
          <a:prstGeom prst="ellipse">
            <a:avLst/>
          </a:prstGeom>
          <a:solidFill>
            <a:schemeClr val="accent1"/>
          </a:solidFill>
          <a:ln w="12700">
            <a:solidFill>
              <a:schemeClr val="tx1"/>
            </a:solidFill>
            <a:round/>
            <a:headEnd/>
            <a:tailEnd/>
          </a:ln>
        </p:spPr>
        <p:txBody>
          <a:bodyPr wrap="none" anchor="ctr"/>
          <a:lstStyle/>
          <a:p>
            <a:endParaRPr lang="en-CA"/>
          </a:p>
        </p:txBody>
      </p:sp>
      <p:sp>
        <p:nvSpPr>
          <p:cNvPr id="63552" name="Oval 72"/>
          <p:cNvSpPr>
            <a:spLocks noChangeArrowheads="1"/>
          </p:cNvSpPr>
          <p:nvPr/>
        </p:nvSpPr>
        <p:spPr bwMode="auto">
          <a:xfrm>
            <a:off x="8642350" y="2890838"/>
            <a:ext cx="217488" cy="185737"/>
          </a:xfrm>
          <a:prstGeom prst="ellipse">
            <a:avLst/>
          </a:prstGeom>
          <a:solidFill>
            <a:schemeClr val="tx1"/>
          </a:solidFill>
          <a:ln w="12700">
            <a:solidFill>
              <a:schemeClr val="tx1"/>
            </a:solidFill>
            <a:round/>
            <a:headEnd/>
            <a:tailEnd/>
          </a:ln>
        </p:spPr>
        <p:txBody>
          <a:bodyPr wrap="none" anchor="ctr"/>
          <a:lstStyle/>
          <a:p>
            <a:endParaRPr lang="en-CA"/>
          </a:p>
        </p:txBody>
      </p:sp>
      <p:sp>
        <p:nvSpPr>
          <p:cNvPr id="63553" name="Oval 73"/>
          <p:cNvSpPr>
            <a:spLocks noChangeArrowheads="1"/>
          </p:cNvSpPr>
          <p:nvPr/>
        </p:nvSpPr>
        <p:spPr bwMode="auto">
          <a:xfrm>
            <a:off x="7877175" y="2349500"/>
            <a:ext cx="217488" cy="185738"/>
          </a:xfrm>
          <a:prstGeom prst="ellipse">
            <a:avLst/>
          </a:prstGeom>
          <a:solidFill>
            <a:schemeClr val="accent1"/>
          </a:solidFill>
          <a:ln w="12700">
            <a:solidFill>
              <a:schemeClr val="tx1"/>
            </a:solidFill>
            <a:round/>
            <a:headEnd/>
            <a:tailEnd/>
          </a:ln>
        </p:spPr>
        <p:txBody>
          <a:bodyPr wrap="none" anchor="ctr"/>
          <a:lstStyle/>
          <a:p>
            <a:endParaRPr lang="en-CA"/>
          </a:p>
        </p:txBody>
      </p:sp>
      <p:sp>
        <p:nvSpPr>
          <p:cNvPr id="63554" name="Oval 74"/>
          <p:cNvSpPr>
            <a:spLocks noChangeArrowheads="1"/>
          </p:cNvSpPr>
          <p:nvPr/>
        </p:nvSpPr>
        <p:spPr bwMode="auto">
          <a:xfrm>
            <a:off x="7877175" y="2890838"/>
            <a:ext cx="217488" cy="185737"/>
          </a:xfrm>
          <a:prstGeom prst="ellipse">
            <a:avLst/>
          </a:prstGeom>
          <a:solidFill>
            <a:schemeClr val="tx1"/>
          </a:solidFill>
          <a:ln w="12700">
            <a:solidFill>
              <a:schemeClr val="tx1"/>
            </a:solidFill>
            <a:round/>
            <a:headEnd/>
            <a:tailEnd/>
          </a:ln>
        </p:spPr>
        <p:txBody>
          <a:bodyPr wrap="none" anchor="ctr"/>
          <a:lstStyle/>
          <a:p>
            <a:endParaRPr lang="en-CA"/>
          </a:p>
        </p:txBody>
      </p:sp>
      <p:sp>
        <p:nvSpPr>
          <p:cNvPr id="63555" name="Oval 75"/>
          <p:cNvSpPr>
            <a:spLocks noChangeArrowheads="1"/>
          </p:cNvSpPr>
          <p:nvPr/>
        </p:nvSpPr>
        <p:spPr bwMode="auto">
          <a:xfrm>
            <a:off x="8642350" y="2349500"/>
            <a:ext cx="217488" cy="185738"/>
          </a:xfrm>
          <a:prstGeom prst="ellipse">
            <a:avLst/>
          </a:prstGeom>
          <a:solidFill>
            <a:schemeClr val="accent1"/>
          </a:solidFill>
          <a:ln w="12700">
            <a:solidFill>
              <a:schemeClr val="tx1"/>
            </a:solidFill>
            <a:round/>
            <a:headEnd/>
            <a:tailEnd/>
          </a:ln>
        </p:spPr>
        <p:txBody>
          <a:bodyPr wrap="none" anchor="ctr"/>
          <a:lstStyle/>
          <a:p>
            <a:endParaRPr lang="en-CA"/>
          </a:p>
        </p:txBody>
      </p:sp>
      <p:cxnSp>
        <p:nvCxnSpPr>
          <p:cNvPr id="63556" name="AutoShape 76"/>
          <p:cNvCxnSpPr>
            <a:cxnSpLocks noChangeShapeType="1"/>
            <a:stCxn id="63554" idx="0"/>
            <a:endCxn id="63553" idx="4"/>
          </p:cNvCxnSpPr>
          <p:nvPr/>
        </p:nvCxnSpPr>
        <p:spPr bwMode="auto">
          <a:xfrm flipV="1">
            <a:off x="7986713" y="2535238"/>
            <a:ext cx="0" cy="355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57" name="AutoShape 77"/>
          <p:cNvCxnSpPr>
            <a:cxnSpLocks noChangeShapeType="1"/>
            <a:stCxn id="63552" idx="0"/>
            <a:endCxn id="63555" idx="4"/>
          </p:cNvCxnSpPr>
          <p:nvPr/>
        </p:nvCxnSpPr>
        <p:spPr bwMode="auto">
          <a:xfrm flipV="1">
            <a:off x="8751888" y="2535238"/>
            <a:ext cx="0" cy="355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58" name="AutoShape 78"/>
          <p:cNvCxnSpPr>
            <a:cxnSpLocks noChangeShapeType="1"/>
            <a:stCxn id="63553" idx="0"/>
            <a:endCxn id="63551" idx="4"/>
          </p:cNvCxnSpPr>
          <p:nvPr/>
        </p:nvCxnSpPr>
        <p:spPr bwMode="auto">
          <a:xfrm flipV="1">
            <a:off x="7986713" y="1973263"/>
            <a:ext cx="428625" cy="37623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3559" name="AutoShape 79"/>
          <p:cNvCxnSpPr>
            <a:cxnSpLocks noChangeShapeType="1"/>
            <a:stCxn id="63551" idx="4"/>
            <a:endCxn id="63555" idx="0"/>
          </p:cNvCxnSpPr>
          <p:nvPr/>
        </p:nvCxnSpPr>
        <p:spPr bwMode="auto">
          <a:xfrm>
            <a:off x="8415338" y="1973263"/>
            <a:ext cx="336550" cy="376237"/>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3560" name="AutoShape 80"/>
          <p:cNvCxnSpPr>
            <a:cxnSpLocks noChangeShapeType="1"/>
            <a:stCxn id="63555" idx="3"/>
            <a:endCxn id="63554" idx="7"/>
          </p:cNvCxnSpPr>
          <p:nvPr/>
        </p:nvCxnSpPr>
        <p:spPr bwMode="auto">
          <a:xfrm flipH="1">
            <a:off x="8062913" y="2508250"/>
            <a:ext cx="611187" cy="409575"/>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3561" name="AutoShape 81"/>
          <p:cNvCxnSpPr>
            <a:cxnSpLocks noChangeShapeType="1"/>
            <a:stCxn id="63553" idx="5"/>
            <a:endCxn id="63552" idx="1"/>
          </p:cNvCxnSpPr>
          <p:nvPr/>
        </p:nvCxnSpPr>
        <p:spPr bwMode="auto">
          <a:xfrm>
            <a:off x="8062913" y="2508250"/>
            <a:ext cx="611187" cy="409575"/>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63562" name="AutoShape 82"/>
          <p:cNvCxnSpPr>
            <a:cxnSpLocks noChangeShapeType="1"/>
          </p:cNvCxnSpPr>
          <p:nvPr/>
        </p:nvCxnSpPr>
        <p:spPr bwMode="auto">
          <a:xfrm flipV="1">
            <a:off x="8415338" y="1633538"/>
            <a:ext cx="1587" cy="1666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3563" name="Text Box 83"/>
          <p:cNvSpPr txBox="1">
            <a:spLocks noChangeArrowheads="1"/>
          </p:cNvSpPr>
          <p:nvPr/>
        </p:nvSpPr>
        <p:spPr bwMode="auto">
          <a:xfrm>
            <a:off x="7834313" y="3062288"/>
            <a:ext cx="455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Times New Roman" charset="0"/>
              </a:rPr>
              <a:t>M</a:t>
            </a:r>
          </a:p>
        </p:txBody>
      </p:sp>
      <p:sp>
        <p:nvSpPr>
          <p:cNvPr id="63564" name="Text Box 84"/>
          <p:cNvSpPr txBox="1">
            <a:spLocks noChangeArrowheads="1"/>
          </p:cNvSpPr>
          <p:nvPr/>
        </p:nvSpPr>
        <p:spPr bwMode="auto">
          <a:xfrm>
            <a:off x="8618538" y="3062288"/>
            <a:ext cx="387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Times New Roman" charset="0"/>
              </a:rPr>
              <a:t>T</a:t>
            </a:r>
          </a:p>
        </p:txBody>
      </p:sp>
      <p:sp>
        <p:nvSpPr>
          <p:cNvPr id="63565" name="Text Box 85"/>
          <p:cNvSpPr txBox="1">
            <a:spLocks noChangeArrowheads="1"/>
          </p:cNvSpPr>
          <p:nvPr/>
        </p:nvSpPr>
        <p:spPr bwMode="auto">
          <a:xfrm>
            <a:off x="8458200" y="1524000"/>
            <a:ext cx="392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latin typeface="Times New Roman" charset="0"/>
              </a:rPr>
              <a:t>Y</a:t>
            </a:r>
          </a:p>
        </p:txBody>
      </p:sp>
      <p:sp>
        <p:nvSpPr>
          <p:cNvPr id="63566" name="TextBox 2"/>
          <p:cNvSpPr txBox="1">
            <a:spLocks noChangeArrowheads="1"/>
          </p:cNvSpPr>
          <p:nvPr/>
        </p:nvSpPr>
        <p:spPr bwMode="auto">
          <a:xfrm>
            <a:off x="8147050" y="2133600"/>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a:t>
            </a:r>
          </a:p>
        </p:txBody>
      </p:sp>
    </p:spTree>
    <p:extLst>
      <p:ext uri="{BB962C8B-B14F-4D97-AF65-F5344CB8AC3E}">
        <p14:creationId xmlns:p14="http://schemas.microsoft.com/office/powerpoint/2010/main" val="804214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7880"/>
                                        </p:tgtEl>
                                        <p:attrNameLst>
                                          <p:attrName>style.visibility</p:attrName>
                                        </p:attrNameLst>
                                      </p:cBhvr>
                                      <p:to>
                                        <p:strVal val="visible"/>
                                      </p:to>
                                    </p:set>
                                    <p:anim calcmode="lin" valueType="num">
                                      <p:cBhvr>
                                        <p:cTn id="7" dur="500" fill="hold"/>
                                        <p:tgtEl>
                                          <p:spTgt spid="77880"/>
                                        </p:tgtEl>
                                        <p:attrNameLst>
                                          <p:attrName>ppt_w</p:attrName>
                                        </p:attrNameLst>
                                      </p:cBhvr>
                                      <p:tavLst>
                                        <p:tav tm="0">
                                          <p:val>
                                            <p:fltVal val="0"/>
                                          </p:val>
                                        </p:tav>
                                        <p:tav tm="100000">
                                          <p:val>
                                            <p:strVal val="#ppt_w"/>
                                          </p:val>
                                        </p:tav>
                                      </p:tavLst>
                                    </p:anim>
                                    <p:anim calcmode="lin" valueType="num">
                                      <p:cBhvr>
                                        <p:cTn id="8" dur="500" fill="hold"/>
                                        <p:tgtEl>
                                          <p:spTgt spid="77880"/>
                                        </p:tgtEl>
                                        <p:attrNameLst>
                                          <p:attrName>ppt_h</p:attrName>
                                        </p:attrNameLst>
                                      </p:cBhvr>
                                      <p:tavLst>
                                        <p:tav tm="0">
                                          <p:val>
                                            <p:fltVal val="0"/>
                                          </p:val>
                                        </p:tav>
                                        <p:tav tm="100000">
                                          <p:val>
                                            <p:strVal val="#ppt_h"/>
                                          </p:val>
                                        </p:tav>
                                      </p:tavLst>
                                    </p:anim>
                                  </p:childTnLst>
                                </p:cTn>
                              </p:par>
                              <p:par>
                                <p:cTn id="9" presetID="61" presetClass="path" presetSubtype="0" accel="50000" decel="50000" fill="hold" grpId="1" nodeType="withEffect">
                                  <p:stCondLst>
                                    <p:cond delay="0"/>
                                  </p:stCondLst>
                                  <p:childTnLst>
                                    <p:animMotion origin="layout" path="M 0 0  C -0.008 0.01065  -0.017 0.02131  -0.021 0.03463  C -0.025 0.04928  -0.027 0.06659  -0.029 0.0839  C -0.031 0.10122  -0.029 0.11587  -0.027 0.13185  C -0.025 0.1465  -0.022 0.16248  -0.015 0.1758  C -0.009 0.18911  0.001 0.19977  0.012 0.20776  C 0.022 0.21575  0.034 0.22108  0.046 0.22374  C 0.058 0.2264  0.07 0.2264  0.081 0.22374  C 0.093 0.22108  0.104 0.21442  0.113 0.20376  C 0.122 0.19444  0.13 0.18246  0.134 0.16781  C 0.139 0.15449  0.141 0.13584  0.141 0.12119  C 0.142 0.10654  0.141 0.08923  0.136 0.07458  C 0.131 0.06126  0.122 0.05061  0.11 0.04528  C 0.098 0.04129  0.086 0.04661  0.078 0.05594  C 0.071 0.06526  0.066 0.07991  0.065 0.09722  C 0.065 0.11453  0.066 0.13052  0.071 0.14383  C 0.076 0.15715  0.075 0.15982  0.095 0.17713  C 0.113 0.19577  0.131 0.19045  0.142 0.19178  C 0.153 0.19178  0.162 0.18645  0.173 0.18112  C 0.185 0.17446  0.195 0.16248  0.202 0.15182  C 0.209 0.14117  0.212 0.12785  0.216 0.10654  C 0.219 0.08523  0.219 0.07458  0.219 0.0586  C 0.219 0.04262  0.219 0.02664  0.219 0.01065  E" pathEditMode="relative" ptsTypes="">
                                      <p:cBhvr>
                                        <p:cTn id="10" dur="2000" fill="hold"/>
                                        <p:tgtEl>
                                          <p:spTgt spid="77880"/>
                                        </p:tgtEl>
                                        <p:attrNameLst>
                                          <p:attrName>ppt_x</p:attrName>
                                          <p:attrName>ppt_y</p:attrName>
                                        </p:attrNameLst>
                                      </p:cBhvr>
                                    </p:animMotion>
                                  </p:childTnLst>
                                  <p:subTnLst>
                                    <p:set>
                                      <p:cBhvr override="childStyle">
                                        <p:cTn dur="1" fill="hold" display="0" masterRel="sameClick" afterEffect="1">
                                          <p:stCondLst>
                                            <p:cond evt="end" delay="0">
                                              <p:tn val="9"/>
                                            </p:cond>
                                          </p:stCondLst>
                                        </p:cTn>
                                        <p:tgtEl>
                                          <p:spTgt spid="77880"/>
                                        </p:tgtEl>
                                        <p:attrNameLst>
                                          <p:attrName>style.visibility</p:attrName>
                                        </p:attrNameLst>
                                      </p:cBhvr>
                                      <p:to>
                                        <p:strVal val="hidden"/>
                                      </p:to>
                                    </p:set>
                                  </p:sub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77885"/>
                                        </p:tgtEl>
                                        <p:attrNameLst>
                                          <p:attrName>style.visibility</p:attrName>
                                        </p:attrNameLst>
                                      </p:cBhvr>
                                      <p:to>
                                        <p:strVal val="visible"/>
                                      </p:to>
                                    </p:set>
                                  </p:childTnLst>
                                </p:cTn>
                              </p:par>
                              <p:par>
                                <p:cTn id="14" presetID="0" presetClass="path" presetSubtype="0" accel="50000" decel="50000" fill="hold" grpId="1" nodeType="withEffect">
                                  <p:stCondLst>
                                    <p:cond delay="0"/>
                                  </p:stCondLst>
                                  <p:childTnLst>
                                    <p:animMotion origin="layout" path="M 1.11111E-6 4.50867E-6 C -0.04514 4.50867E-6 -0.09027 4.50867E-6 -0.08333 4.50867E-6 C -0.07639 4.50867E-6 0.03334 4.50867E-6 0.04167 4.50867E-6 C 0.05 4.50867E-6 -0.02361 4.50867E-6 -0.03333 4.50867E-6 C -0.04305 4.50867E-6 -0.01944 4.50867E-6 -0.01666 4.50867E-6 " pathEditMode="relative" ptsTypes="aaaaA">
                                      <p:cBhvr>
                                        <p:cTn id="15" dur="2000" fill="hold"/>
                                        <p:tgtEl>
                                          <p:spTgt spid="77885"/>
                                        </p:tgtEl>
                                        <p:attrNameLst>
                                          <p:attrName>ppt_x</p:attrName>
                                          <p:attrName>ppt_y</p:attrName>
                                        </p:attrNameLst>
                                      </p:cBhvr>
                                    </p:animMotion>
                                  </p:childTnLst>
                                  <p:subTnLst>
                                    <p:set>
                                      <p:cBhvr override="childStyle">
                                        <p:cTn dur="1" fill="hold" display="0" masterRel="sameClick" afterEffect="1">
                                          <p:stCondLst>
                                            <p:cond evt="end" delay="0">
                                              <p:tn val="14"/>
                                            </p:cond>
                                          </p:stCondLst>
                                        </p:cTn>
                                        <p:tgtEl>
                                          <p:spTgt spid="77885"/>
                                        </p:tgtEl>
                                        <p:attrNameLst>
                                          <p:attrName>style.visibility</p:attrName>
                                        </p:attrNameLst>
                                      </p:cBhvr>
                                      <p:to>
                                        <p:strVal val="hidden"/>
                                      </p:to>
                                    </p:set>
                                  </p:subTnLst>
                                </p:cTn>
                              </p:par>
                            </p:childTnLst>
                          </p:cTn>
                        </p:par>
                        <p:par>
                          <p:cTn id="16" fill="hold" nodeType="afterGroup">
                            <p:stCondLst>
                              <p:cond delay="4000"/>
                            </p:stCondLst>
                            <p:childTnLst>
                              <p:par>
                                <p:cTn id="17" presetID="1" presetClass="entr" presetSubtype="0" fill="hold" grpId="0" nodeType="afterEffect">
                                  <p:stCondLst>
                                    <p:cond delay="0"/>
                                  </p:stCondLst>
                                  <p:childTnLst>
                                    <p:set>
                                      <p:cBhvr>
                                        <p:cTn id="18" dur="1" fill="hold">
                                          <p:stCondLst>
                                            <p:cond delay="0"/>
                                          </p:stCondLst>
                                        </p:cTn>
                                        <p:tgtEl>
                                          <p:spTgt spid="77887"/>
                                        </p:tgtEl>
                                        <p:attrNameLst>
                                          <p:attrName>style.visibility</p:attrName>
                                        </p:attrNameLst>
                                      </p:cBhvr>
                                      <p:to>
                                        <p:strVal val="visible"/>
                                      </p:to>
                                    </p:set>
                                  </p:childTnLst>
                                </p:cTn>
                              </p:par>
                              <p:par>
                                <p:cTn id="19" presetID="0" presetClass="path" presetSubtype="0" accel="50000" decel="50000" fill="hold" grpId="1" nodeType="withEffect">
                                  <p:stCondLst>
                                    <p:cond delay="0"/>
                                  </p:stCondLst>
                                  <p:childTnLst>
                                    <p:animMotion origin="layout" path="M 4.44444E-6 1.32948E-6 C -0.01111 -0.00555 -0.04167 -0.02405 -0.05 -0.0222 C -0.05834 -0.02035 -0.05973 0.01294 -0.05 0.01109 C -0.04028 0.00924 -0.00695 -0.0296 0.00833 -0.0333 C 0.02361 -0.037 0.04027 -0.0185 0.04166 -0.0111 C 0.04305 -0.0037 0.02361 0.00924 0.01666 0.01109 C 0.00972 0.01294 0.01111 0.00554 4.44444E-6 1.32948E-6 Z " pathEditMode="relative" rAng="0" ptsTypes="aaaaaaa">
                                      <p:cBhvr>
                                        <p:cTn id="20" dur="2000" fill="hold"/>
                                        <p:tgtEl>
                                          <p:spTgt spid="77887"/>
                                        </p:tgtEl>
                                        <p:attrNameLst>
                                          <p:attrName>ppt_x</p:attrName>
                                          <p:attrName>ppt_y</p:attrName>
                                        </p:attrNameLst>
                                      </p:cBhvr>
                                      <p:rCtr x="0" y="0"/>
                                    </p:animMotion>
                                  </p:childTnLst>
                                  <p:subTnLst>
                                    <p:set>
                                      <p:cBhvr override="childStyle">
                                        <p:cTn dur="1" fill="hold" display="0" masterRel="sameClick" afterEffect="1">
                                          <p:stCondLst>
                                            <p:cond evt="end" delay="0">
                                              <p:tn val="19"/>
                                            </p:cond>
                                          </p:stCondLst>
                                        </p:cTn>
                                        <p:tgtEl>
                                          <p:spTgt spid="77887"/>
                                        </p:tgtEl>
                                        <p:attrNameLst>
                                          <p:attrName>style.visibility</p:attrName>
                                        </p:attrNameLst>
                                      </p:cBhvr>
                                      <p:to>
                                        <p:strVal val="hidden"/>
                                      </p:to>
                                    </p:set>
                                  </p:subTnLst>
                                </p:cTn>
                              </p:par>
                            </p:childTnLst>
                          </p:cTn>
                        </p:par>
                        <p:par>
                          <p:cTn id="21" fill="hold" nodeType="afterGroup">
                            <p:stCondLst>
                              <p:cond delay="6000"/>
                            </p:stCondLst>
                            <p:childTnLst>
                              <p:par>
                                <p:cTn id="22" presetID="1" presetClass="entr" presetSubtype="0" fill="hold" grpId="0" nodeType="afterEffect">
                                  <p:stCondLst>
                                    <p:cond delay="0"/>
                                  </p:stCondLst>
                                  <p:childTnLst>
                                    <p:set>
                                      <p:cBhvr>
                                        <p:cTn id="23" dur="1" fill="hold">
                                          <p:stCondLst>
                                            <p:cond delay="0"/>
                                          </p:stCondLst>
                                        </p:cTn>
                                        <p:tgtEl>
                                          <p:spTgt spid="77888"/>
                                        </p:tgtEl>
                                        <p:attrNameLst>
                                          <p:attrName>style.visibility</p:attrName>
                                        </p:attrNameLst>
                                      </p:cBhvr>
                                      <p:to>
                                        <p:strVal val="visible"/>
                                      </p:to>
                                    </p:set>
                                  </p:childTnLst>
                                </p:cTn>
                              </p:par>
                            </p:childTnLst>
                          </p:cTn>
                        </p:par>
                        <p:par>
                          <p:cTn id="24" fill="hold" nodeType="afterGroup">
                            <p:stCondLst>
                              <p:cond delay="6000"/>
                            </p:stCondLst>
                            <p:childTnLst>
                              <p:par>
                                <p:cTn id="25" presetID="0" presetClass="path" presetSubtype="0" accel="50000" decel="50000" fill="hold" grpId="1" nodeType="afterEffect">
                                  <p:stCondLst>
                                    <p:cond delay="0"/>
                                  </p:stCondLst>
                                  <p:childTnLst>
                                    <p:animMotion origin="layout" path="M 4.44444E-6 2.13873E-6 C -0.00417 -0.0111 0.00416 -0.0629 4.44444E-6 -0.07769 C -0.00417 -0.09249 -0.01528 -0.09064 -0.025 -0.08879 C -0.03473 -0.08694 -0.05278 -0.07769 -0.05834 -0.06659 C -0.06389 -0.0555 -0.06667 -0.03885 -0.05834 -0.0222 C -0.05 -0.00555 -0.01945 0.02404 -0.00834 0.03329 C 0.00277 0.04254 0.00277 0.02959 0.00833 0.03329 C 0.01389 0.03699 0.01805 0.05919 0.025 0.05549 C 0.03194 0.05179 0.04166 0.02034 0.05 0.01109 C 0.05833 0.00184 0.06944 0.00924 0.075 2.13873E-6 C 0.08055 -0.00925 0.08472 -0.03885 0.08333 -0.0444 C 0.08194 -0.04995 0.07361 -0.03515 0.06666 -0.0333 C 0.05972 -0.03145 0.04722 -0.0259 0.04166 -0.0333 C 0.03611 -0.0407 0.03611 -0.07584 0.03333 -0.07769 C 0.03055 -0.07954 0.025 -0.05365 0.025 -0.0444 C 0.025 -0.03515 0.03333 -0.02775 0.03333 -0.0222 C 0.03333 -0.01665 0.03055 -0.0148 0.025 -0.0111 C 0.01944 -0.0074 0.00416 0.01109 4.44444E-6 2.13873E-6 Z " pathEditMode="relative" ptsTypes="aaaaaaaaaaaaaaaaaa">
                                      <p:cBhvr>
                                        <p:cTn id="26" dur="2000" fill="hold"/>
                                        <p:tgtEl>
                                          <p:spTgt spid="77888"/>
                                        </p:tgtEl>
                                        <p:attrNameLst>
                                          <p:attrName>ppt_x</p:attrName>
                                          <p:attrName>ppt_y</p:attrName>
                                        </p:attrNameLst>
                                      </p:cBhvr>
                                    </p:animMotion>
                                  </p:childTnLst>
                                </p:cTn>
                              </p:par>
                            </p:childTnLst>
                          </p:cTn>
                        </p:par>
                        <p:par>
                          <p:cTn id="27" fill="hold" nodeType="afterGroup">
                            <p:stCondLst>
                              <p:cond delay="8000"/>
                            </p:stCondLst>
                            <p:childTnLst>
                              <p:par>
                                <p:cTn id="28" presetID="2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80" grpId="0" animBg="1"/>
      <p:bldP spid="77880" grpId="1" animBg="1"/>
      <p:bldP spid="77885" grpId="0" animBg="1"/>
      <p:bldP spid="77885" grpId="1" animBg="1"/>
      <p:bldP spid="77887" grpId="0" animBg="1"/>
      <p:bldP spid="77887" grpId="1" animBg="1"/>
      <p:bldP spid="77888" grpId="0" animBg="1"/>
      <p:bldP spid="77888" grpId="1"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5" name="Rectangle 2"/>
          <p:cNvSpPr>
            <a:spLocks noGrp="1" noRot="1" noChangeArrowheads="1"/>
          </p:cNvSpPr>
          <p:nvPr>
            <p:ph type="title"/>
          </p:nvPr>
        </p:nvSpPr>
        <p:spPr/>
        <p:txBody>
          <a:bodyPr/>
          <a:lstStyle/>
          <a:p>
            <a:pPr eaLnBrk="1" hangingPunct="1"/>
            <a:r>
              <a:rPr lang="en-US">
                <a:latin typeface="Arial" charset="0"/>
                <a:ea typeface="ＭＳ Ｐゴシック" charset="0"/>
                <a:cs typeface="ＭＳ Ｐゴシック" charset="0"/>
              </a:rPr>
              <a:t>Classification</a:t>
            </a:r>
          </a:p>
        </p:txBody>
      </p:sp>
      <p:sp>
        <p:nvSpPr>
          <p:cNvPr id="23555" name="Line 3"/>
          <p:cNvSpPr>
            <a:spLocks noChangeShapeType="1"/>
          </p:cNvSpPr>
          <p:nvPr/>
        </p:nvSpPr>
        <p:spPr bwMode="auto">
          <a:xfrm flipV="1">
            <a:off x="1600200" y="1828800"/>
            <a:ext cx="0" cy="419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n-lt"/>
            </a:endParaRPr>
          </a:p>
        </p:txBody>
      </p:sp>
      <p:sp>
        <p:nvSpPr>
          <p:cNvPr id="23556" name="Line 4"/>
          <p:cNvSpPr>
            <a:spLocks noChangeShapeType="1"/>
          </p:cNvSpPr>
          <p:nvPr/>
        </p:nvSpPr>
        <p:spPr bwMode="auto">
          <a:xfrm>
            <a:off x="1371600" y="5791200"/>
            <a:ext cx="6324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n-lt"/>
            </a:endParaRPr>
          </a:p>
        </p:txBody>
      </p:sp>
      <p:sp>
        <p:nvSpPr>
          <p:cNvPr id="23557" name="Text Box 7"/>
          <p:cNvSpPr txBox="1">
            <a:spLocks noChangeArrowheads="1"/>
          </p:cNvSpPr>
          <p:nvPr/>
        </p:nvSpPr>
        <p:spPr bwMode="auto">
          <a:xfrm>
            <a:off x="5394325" y="393541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58" name="Text Box 8"/>
          <p:cNvSpPr txBox="1">
            <a:spLocks noChangeArrowheads="1"/>
          </p:cNvSpPr>
          <p:nvPr/>
        </p:nvSpPr>
        <p:spPr bwMode="auto">
          <a:xfrm>
            <a:off x="3352800" y="27432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59" name="Text Box 9"/>
          <p:cNvSpPr txBox="1">
            <a:spLocks noChangeArrowheads="1"/>
          </p:cNvSpPr>
          <p:nvPr/>
        </p:nvSpPr>
        <p:spPr bwMode="auto">
          <a:xfrm>
            <a:off x="3581400" y="32004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0" name="Text Box 10"/>
          <p:cNvSpPr txBox="1">
            <a:spLocks noChangeArrowheads="1"/>
          </p:cNvSpPr>
          <p:nvPr/>
        </p:nvSpPr>
        <p:spPr bwMode="auto">
          <a:xfrm>
            <a:off x="3048000" y="4876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1" name="Text Box 11"/>
          <p:cNvSpPr txBox="1">
            <a:spLocks noChangeArrowheads="1"/>
          </p:cNvSpPr>
          <p:nvPr/>
        </p:nvSpPr>
        <p:spPr bwMode="auto">
          <a:xfrm>
            <a:off x="4343400" y="28194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2" name="Text Box 12"/>
          <p:cNvSpPr txBox="1">
            <a:spLocks noChangeArrowheads="1"/>
          </p:cNvSpPr>
          <p:nvPr/>
        </p:nvSpPr>
        <p:spPr bwMode="auto">
          <a:xfrm>
            <a:off x="6324600" y="24384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3" name="Text Box 13"/>
          <p:cNvSpPr txBox="1">
            <a:spLocks noChangeArrowheads="1"/>
          </p:cNvSpPr>
          <p:nvPr/>
        </p:nvSpPr>
        <p:spPr bwMode="auto">
          <a:xfrm>
            <a:off x="2133600" y="2667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4" name="Text Box 14"/>
          <p:cNvSpPr txBox="1">
            <a:spLocks noChangeArrowheads="1"/>
          </p:cNvSpPr>
          <p:nvPr/>
        </p:nvSpPr>
        <p:spPr bwMode="auto">
          <a:xfrm>
            <a:off x="4724400" y="2209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5" name="Text Box 15"/>
          <p:cNvSpPr txBox="1">
            <a:spLocks noChangeArrowheads="1"/>
          </p:cNvSpPr>
          <p:nvPr/>
        </p:nvSpPr>
        <p:spPr bwMode="auto">
          <a:xfrm>
            <a:off x="7239000" y="3048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6" name="Text Box 16"/>
          <p:cNvSpPr txBox="1">
            <a:spLocks noChangeArrowheads="1"/>
          </p:cNvSpPr>
          <p:nvPr/>
        </p:nvSpPr>
        <p:spPr bwMode="auto">
          <a:xfrm>
            <a:off x="6553200" y="3048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7" name="Text Box 17"/>
          <p:cNvSpPr txBox="1">
            <a:spLocks noChangeArrowheads="1"/>
          </p:cNvSpPr>
          <p:nvPr/>
        </p:nvSpPr>
        <p:spPr bwMode="auto">
          <a:xfrm>
            <a:off x="4724400" y="4114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8" name="Text Box 18"/>
          <p:cNvSpPr txBox="1">
            <a:spLocks noChangeArrowheads="1"/>
          </p:cNvSpPr>
          <p:nvPr/>
        </p:nvSpPr>
        <p:spPr bwMode="auto">
          <a:xfrm>
            <a:off x="2895600" y="19812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69" name="Text Box 19"/>
          <p:cNvSpPr txBox="1">
            <a:spLocks noChangeArrowheads="1"/>
          </p:cNvSpPr>
          <p:nvPr/>
        </p:nvSpPr>
        <p:spPr bwMode="auto">
          <a:xfrm>
            <a:off x="4495800" y="4800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0" name="Text Box 20"/>
          <p:cNvSpPr txBox="1">
            <a:spLocks noChangeArrowheads="1"/>
          </p:cNvSpPr>
          <p:nvPr/>
        </p:nvSpPr>
        <p:spPr bwMode="auto">
          <a:xfrm>
            <a:off x="3962400" y="4114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1" name="Text Box 21"/>
          <p:cNvSpPr txBox="1">
            <a:spLocks noChangeArrowheads="1"/>
          </p:cNvSpPr>
          <p:nvPr/>
        </p:nvSpPr>
        <p:spPr bwMode="auto">
          <a:xfrm>
            <a:off x="3276600" y="3657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2" name="Text Box 22"/>
          <p:cNvSpPr txBox="1">
            <a:spLocks noChangeArrowheads="1"/>
          </p:cNvSpPr>
          <p:nvPr/>
        </p:nvSpPr>
        <p:spPr bwMode="auto">
          <a:xfrm>
            <a:off x="4267200" y="35052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3" name="Text Box 23"/>
          <p:cNvSpPr txBox="1">
            <a:spLocks noChangeArrowheads="1"/>
          </p:cNvSpPr>
          <p:nvPr/>
        </p:nvSpPr>
        <p:spPr bwMode="auto">
          <a:xfrm>
            <a:off x="3962400" y="24384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4" name="Text Box 24"/>
          <p:cNvSpPr txBox="1">
            <a:spLocks noChangeArrowheads="1"/>
          </p:cNvSpPr>
          <p:nvPr/>
        </p:nvSpPr>
        <p:spPr bwMode="auto">
          <a:xfrm>
            <a:off x="2743200" y="32004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5" name="Text Box 25"/>
          <p:cNvSpPr txBox="1">
            <a:spLocks noChangeArrowheads="1"/>
          </p:cNvSpPr>
          <p:nvPr/>
        </p:nvSpPr>
        <p:spPr bwMode="auto">
          <a:xfrm>
            <a:off x="5105400" y="32004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6" name="Text Box 26"/>
          <p:cNvSpPr txBox="1">
            <a:spLocks noChangeArrowheads="1"/>
          </p:cNvSpPr>
          <p:nvPr/>
        </p:nvSpPr>
        <p:spPr bwMode="auto">
          <a:xfrm>
            <a:off x="3048000" y="4038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7" name="Text Box 27"/>
          <p:cNvSpPr txBox="1">
            <a:spLocks noChangeArrowheads="1"/>
          </p:cNvSpPr>
          <p:nvPr/>
        </p:nvSpPr>
        <p:spPr bwMode="auto">
          <a:xfrm>
            <a:off x="5181600" y="2514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78" name="Text Box 28"/>
          <p:cNvSpPr txBox="1">
            <a:spLocks noChangeArrowheads="1"/>
          </p:cNvSpPr>
          <p:nvPr/>
        </p:nvSpPr>
        <p:spPr bwMode="auto">
          <a:xfrm>
            <a:off x="5546725" y="408781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79" name="Text Box 29"/>
          <p:cNvSpPr txBox="1">
            <a:spLocks noChangeArrowheads="1"/>
          </p:cNvSpPr>
          <p:nvPr/>
        </p:nvSpPr>
        <p:spPr bwMode="auto">
          <a:xfrm>
            <a:off x="5699125" y="424021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0" name="Text Box 30"/>
          <p:cNvSpPr txBox="1">
            <a:spLocks noChangeArrowheads="1"/>
          </p:cNvSpPr>
          <p:nvPr/>
        </p:nvSpPr>
        <p:spPr bwMode="auto">
          <a:xfrm>
            <a:off x="6324600" y="4419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1" name="Text Box 31"/>
          <p:cNvSpPr txBox="1">
            <a:spLocks noChangeArrowheads="1"/>
          </p:cNvSpPr>
          <p:nvPr/>
        </p:nvSpPr>
        <p:spPr bwMode="auto">
          <a:xfrm>
            <a:off x="6003925" y="454501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2" name="Text Box 32"/>
          <p:cNvSpPr txBox="1">
            <a:spLocks noChangeArrowheads="1"/>
          </p:cNvSpPr>
          <p:nvPr/>
        </p:nvSpPr>
        <p:spPr bwMode="auto">
          <a:xfrm>
            <a:off x="6248400" y="35052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3" name="Text Box 33"/>
          <p:cNvSpPr txBox="1">
            <a:spLocks noChangeArrowheads="1"/>
          </p:cNvSpPr>
          <p:nvPr/>
        </p:nvSpPr>
        <p:spPr bwMode="auto">
          <a:xfrm>
            <a:off x="4876800" y="3657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4" name="Text Box 34"/>
          <p:cNvSpPr txBox="1">
            <a:spLocks noChangeArrowheads="1"/>
          </p:cNvSpPr>
          <p:nvPr/>
        </p:nvSpPr>
        <p:spPr bwMode="auto">
          <a:xfrm>
            <a:off x="5334000" y="4800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5" name="Text Box 35"/>
          <p:cNvSpPr txBox="1">
            <a:spLocks noChangeArrowheads="1"/>
          </p:cNvSpPr>
          <p:nvPr/>
        </p:nvSpPr>
        <p:spPr bwMode="auto">
          <a:xfrm>
            <a:off x="6003925" y="454501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6" name="Text Box 36"/>
          <p:cNvSpPr txBox="1">
            <a:spLocks noChangeArrowheads="1"/>
          </p:cNvSpPr>
          <p:nvPr/>
        </p:nvSpPr>
        <p:spPr bwMode="auto">
          <a:xfrm>
            <a:off x="6156325" y="469741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7" name="Text Box 37"/>
          <p:cNvSpPr txBox="1">
            <a:spLocks noChangeArrowheads="1"/>
          </p:cNvSpPr>
          <p:nvPr/>
        </p:nvSpPr>
        <p:spPr bwMode="auto">
          <a:xfrm>
            <a:off x="4724400" y="4495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8" name="Text Box 38"/>
          <p:cNvSpPr txBox="1">
            <a:spLocks noChangeArrowheads="1"/>
          </p:cNvSpPr>
          <p:nvPr/>
        </p:nvSpPr>
        <p:spPr bwMode="auto">
          <a:xfrm>
            <a:off x="6781800" y="3657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89" name="Text Box 39"/>
          <p:cNvSpPr txBox="1">
            <a:spLocks noChangeArrowheads="1"/>
          </p:cNvSpPr>
          <p:nvPr/>
        </p:nvSpPr>
        <p:spPr bwMode="auto">
          <a:xfrm>
            <a:off x="5486400" y="3276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90" name="Text Box 40"/>
          <p:cNvSpPr txBox="1">
            <a:spLocks noChangeArrowheads="1"/>
          </p:cNvSpPr>
          <p:nvPr/>
        </p:nvSpPr>
        <p:spPr bwMode="auto">
          <a:xfrm>
            <a:off x="6156325" y="4697413"/>
            <a:ext cx="35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91" name="Text Box 41"/>
          <p:cNvSpPr txBox="1">
            <a:spLocks noChangeArrowheads="1"/>
          </p:cNvSpPr>
          <p:nvPr/>
        </p:nvSpPr>
        <p:spPr bwMode="auto">
          <a:xfrm>
            <a:off x="5486400" y="51054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92" name="Text Box 42"/>
          <p:cNvSpPr txBox="1">
            <a:spLocks noChangeArrowheads="1"/>
          </p:cNvSpPr>
          <p:nvPr/>
        </p:nvSpPr>
        <p:spPr bwMode="auto">
          <a:xfrm>
            <a:off x="5867400" y="3733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93" name="Text Box 43"/>
          <p:cNvSpPr txBox="1">
            <a:spLocks noChangeArrowheads="1"/>
          </p:cNvSpPr>
          <p:nvPr/>
        </p:nvSpPr>
        <p:spPr bwMode="auto">
          <a:xfrm>
            <a:off x="5867400" y="30480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94" name="Text Box 44"/>
          <p:cNvSpPr txBox="1">
            <a:spLocks noChangeArrowheads="1"/>
          </p:cNvSpPr>
          <p:nvPr/>
        </p:nvSpPr>
        <p:spPr bwMode="auto">
          <a:xfrm>
            <a:off x="6248400" y="39624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95" name="Text Box 45"/>
          <p:cNvSpPr txBox="1">
            <a:spLocks noChangeArrowheads="1"/>
          </p:cNvSpPr>
          <p:nvPr/>
        </p:nvSpPr>
        <p:spPr bwMode="auto">
          <a:xfrm>
            <a:off x="6705600" y="46482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96" name="Text Box 46"/>
          <p:cNvSpPr txBox="1">
            <a:spLocks noChangeArrowheads="1"/>
          </p:cNvSpPr>
          <p:nvPr/>
        </p:nvSpPr>
        <p:spPr bwMode="auto">
          <a:xfrm>
            <a:off x="7010400" y="41910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23597" name="Text Box 47"/>
          <p:cNvSpPr txBox="1">
            <a:spLocks noChangeArrowheads="1"/>
          </p:cNvSpPr>
          <p:nvPr/>
        </p:nvSpPr>
        <p:spPr bwMode="auto">
          <a:xfrm>
            <a:off x="3200400" y="3733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98" name="Text Box 48"/>
          <p:cNvSpPr txBox="1">
            <a:spLocks noChangeArrowheads="1"/>
          </p:cNvSpPr>
          <p:nvPr/>
        </p:nvSpPr>
        <p:spPr bwMode="auto">
          <a:xfrm>
            <a:off x="3429000" y="4191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599" name="Text Box 49"/>
          <p:cNvSpPr txBox="1">
            <a:spLocks noChangeArrowheads="1"/>
          </p:cNvSpPr>
          <p:nvPr/>
        </p:nvSpPr>
        <p:spPr bwMode="auto">
          <a:xfrm>
            <a:off x="1981200" y="3657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600" name="Text Box 50"/>
          <p:cNvSpPr txBox="1">
            <a:spLocks noChangeArrowheads="1"/>
          </p:cNvSpPr>
          <p:nvPr/>
        </p:nvSpPr>
        <p:spPr bwMode="auto">
          <a:xfrm>
            <a:off x="2743200" y="2971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601" name="Text Box 51"/>
          <p:cNvSpPr txBox="1">
            <a:spLocks noChangeArrowheads="1"/>
          </p:cNvSpPr>
          <p:nvPr/>
        </p:nvSpPr>
        <p:spPr bwMode="auto">
          <a:xfrm>
            <a:off x="3124200" y="46482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602" name="Text Box 52"/>
          <p:cNvSpPr txBox="1">
            <a:spLocks noChangeArrowheads="1"/>
          </p:cNvSpPr>
          <p:nvPr/>
        </p:nvSpPr>
        <p:spPr bwMode="auto">
          <a:xfrm>
            <a:off x="2590800" y="4191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603" name="Text Box 53"/>
          <p:cNvSpPr txBox="1">
            <a:spLocks noChangeArrowheads="1"/>
          </p:cNvSpPr>
          <p:nvPr/>
        </p:nvSpPr>
        <p:spPr bwMode="auto">
          <a:xfrm>
            <a:off x="5791200" y="20574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604" name="Text Box 54"/>
          <p:cNvSpPr txBox="1">
            <a:spLocks noChangeArrowheads="1"/>
          </p:cNvSpPr>
          <p:nvPr/>
        </p:nvSpPr>
        <p:spPr bwMode="auto">
          <a:xfrm>
            <a:off x="6934200" y="2286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605" name="Text Box 55"/>
          <p:cNvSpPr txBox="1">
            <a:spLocks noChangeArrowheads="1"/>
          </p:cNvSpPr>
          <p:nvPr/>
        </p:nvSpPr>
        <p:spPr bwMode="auto">
          <a:xfrm>
            <a:off x="6019800" y="26670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chemeClr val="hlink"/>
                </a:solidFill>
                <a:latin typeface="+mn-lt"/>
              </a:rPr>
              <a:t>B</a:t>
            </a:r>
          </a:p>
        </p:txBody>
      </p:sp>
      <p:sp>
        <p:nvSpPr>
          <p:cNvPr id="23606" name="Text Box 57"/>
          <p:cNvSpPr txBox="1">
            <a:spLocks noChangeArrowheads="1"/>
          </p:cNvSpPr>
          <p:nvPr/>
        </p:nvSpPr>
        <p:spPr bwMode="auto">
          <a:xfrm>
            <a:off x="593725" y="6145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endParaRPr lang="en-US" smtClean="0">
              <a:latin typeface="+mn-lt"/>
            </a:endParaRPr>
          </a:p>
        </p:txBody>
      </p:sp>
      <p:sp>
        <p:nvSpPr>
          <p:cNvPr id="23607" name="Text Box 58"/>
          <p:cNvSpPr txBox="1">
            <a:spLocks noChangeArrowheads="1"/>
          </p:cNvSpPr>
          <p:nvPr/>
        </p:nvSpPr>
        <p:spPr bwMode="auto">
          <a:xfrm>
            <a:off x="3336925" y="1274763"/>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z="2400" i="1" dirty="0" smtClean="0">
                <a:latin typeface="+mn-lt"/>
              </a:rPr>
              <a:t>k</a:t>
            </a:r>
            <a:r>
              <a:rPr lang="en-US" sz="2400" dirty="0" smtClean="0">
                <a:latin typeface="+mn-lt"/>
              </a:rPr>
              <a:t> Nearest </a:t>
            </a:r>
            <a:r>
              <a:rPr lang="en-US" sz="2400" dirty="0" err="1" smtClean="0">
                <a:latin typeface="+mn-lt"/>
              </a:rPr>
              <a:t>Neighbour</a:t>
            </a:r>
            <a:endParaRPr lang="en-US" sz="2400" dirty="0" smtClean="0">
              <a:latin typeface="+mn-lt"/>
            </a:endParaRPr>
          </a:p>
        </p:txBody>
      </p:sp>
      <p:sp>
        <p:nvSpPr>
          <p:cNvPr id="23608" name="Text Box 59"/>
          <p:cNvSpPr txBox="1">
            <a:spLocks noChangeArrowheads="1"/>
          </p:cNvSpPr>
          <p:nvPr/>
        </p:nvSpPr>
        <p:spPr bwMode="auto">
          <a:xfrm>
            <a:off x="5486400" y="28194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mtClean="0">
                <a:solidFill>
                  <a:srgbClr val="FF0000"/>
                </a:solidFill>
                <a:latin typeface="+mn-lt"/>
              </a:rPr>
              <a:t>A</a:t>
            </a:r>
          </a:p>
        </p:txBody>
      </p:sp>
      <p:sp>
        <p:nvSpPr>
          <p:cNvPr id="76860" name="Oval 60"/>
          <p:cNvSpPr>
            <a:spLocks noChangeArrowheads="1"/>
          </p:cNvSpPr>
          <p:nvPr/>
        </p:nvSpPr>
        <p:spPr bwMode="auto">
          <a:xfrm>
            <a:off x="5410200" y="32766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1" name="Oval 61"/>
          <p:cNvSpPr>
            <a:spLocks noChangeArrowheads="1"/>
          </p:cNvSpPr>
          <p:nvPr/>
        </p:nvSpPr>
        <p:spPr bwMode="auto">
          <a:xfrm>
            <a:off x="4800600" y="35814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2" name="Oval 62"/>
          <p:cNvSpPr>
            <a:spLocks noChangeArrowheads="1"/>
          </p:cNvSpPr>
          <p:nvPr/>
        </p:nvSpPr>
        <p:spPr bwMode="auto">
          <a:xfrm>
            <a:off x="5181600" y="3733800"/>
            <a:ext cx="609600" cy="6096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3" name="Oval 63"/>
          <p:cNvSpPr>
            <a:spLocks noChangeArrowheads="1"/>
          </p:cNvSpPr>
          <p:nvPr/>
        </p:nvSpPr>
        <p:spPr bwMode="auto">
          <a:xfrm>
            <a:off x="4648200" y="44196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4" name="Oval 64"/>
          <p:cNvSpPr>
            <a:spLocks noChangeArrowheads="1"/>
          </p:cNvSpPr>
          <p:nvPr/>
        </p:nvSpPr>
        <p:spPr bwMode="auto">
          <a:xfrm>
            <a:off x="5791200" y="29718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5" name="Oval 65"/>
          <p:cNvSpPr>
            <a:spLocks noChangeArrowheads="1"/>
          </p:cNvSpPr>
          <p:nvPr/>
        </p:nvSpPr>
        <p:spPr bwMode="auto">
          <a:xfrm>
            <a:off x="5791200" y="3505200"/>
            <a:ext cx="609600" cy="6096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6" name="Oval 66"/>
          <p:cNvSpPr>
            <a:spLocks noChangeArrowheads="1"/>
          </p:cNvSpPr>
          <p:nvPr/>
        </p:nvSpPr>
        <p:spPr bwMode="auto">
          <a:xfrm>
            <a:off x="5410200" y="51054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7" name="Oval 67"/>
          <p:cNvSpPr>
            <a:spLocks noChangeArrowheads="1"/>
          </p:cNvSpPr>
          <p:nvPr/>
        </p:nvSpPr>
        <p:spPr bwMode="auto">
          <a:xfrm>
            <a:off x="5181600" y="4038600"/>
            <a:ext cx="762000" cy="6858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8" name="Oval 68"/>
          <p:cNvSpPr>
            <a:spLocks noChangeArrowheads="1"/>
          </p:cNvSpPr>
          <p:nvPr/>
        </p:nvSpPr>
        <p:spPr bwMode="auto">
          <a:xfrm>
            <a:off x="6172200" y="3886200"/>
            <a:ext cx="685800" cy="6858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69" name="Oval 69"/>
          <p:cNvSpPr>
            <a:spLocks noChangeArrowheads="1"/>
          </p:cNvSpPr>
          <p:nvPr/>
        </p:nvSpPr>
        <p:spPr bwMode="auto">
          <a:xfrm>
            <a:off x="5181600" y="4724400"/>
            <a:ext cx="533400" cy="5334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0" name="Oval 70"/>
          <p:cNvSpPr>
            <a:spLocks noChangeArrowheads="1"/>
          </p:cNvSpPr>
          <p:nvPr/>
        </p:nvSpPr>
        <p:spPr bwMode="auto">
          <a:xfrm>
            <a:off x="6705600" y="35814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1" name="Oval 71"/>
          <p:cNvSpPr>
            <a:spLocks noChangeArrowheads="1"/>
          </p:cNvSpPr>
          <p:nvPr/>
        </p:nvSpPr>
        <p:spPr bwMode="auto">
          <a:xfrm>
            <a:off x="5410200" y="27432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2" name="Oval 72"/>
          <p:cNvSpPr>
            <a:spLocks noChangeArrowheads="1"/>
          </p:cNvSpPr>
          <p:nvPr/>
        </p:nvSpPr>
        <p:spPr bwMode="auto">
          <a:xfrm>
            <a:off x="3886200" y="2362200"/>
            <a:ext cx="457200" cy="4572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3" name="Oval 73"/>
          <p:cNvSpPr>
            <a:spLocks noChangeArrowheads="1"/>
          </p:cNvSpPr>
          <p:nvPr/>
        </p:nvSpPr>
        <p:spPr bwMode="auto">
          <a:xfrm>
            <a:off x="5105400" y="2286000"/>
            <a:ext cx="609600" cy="6096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4" name="Oval 74"/>
          <p:cNvSpPr>
            <a:spLocks noChangeArrowheads="1"/>
          </p:cNvSpPr>
          <p:nvPr/>
        </p:nvSpPr>
        <p:spPr bwMode="auto">
          <a:xfrm>
            <a:off x="4724400" y="2209800"/>
            <a:ext cx="457200" cy="4572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5" name="Oval 75"/>
          <p:cNvSpPr>
            <a:spLocks noChangeArrowheads="1"/>
          </p:cNvSpPr>
          <p:nvPr/>
        </p:nvSpPr>
        <p:spPr bwMode="auto">
          <a:xfrm>
            <a:off x="4343400" y="2819400"/>
            <a:ext cx="457200" cy="4572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6" name="Oval 76"/>
          <p:cNvSpPr>
            <a:spLocks noChangeArrowheads="1"/>
          </p:cNvSpPr>
          <p:nvPr/>
        </p:nvSpPr>
        <p:spPr bwMode="auto">
          <a:xfrm>
            <a:off x="3505200" y="3124200"/>
            <a:ext cx="457200" cy="4572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7" name="Oval 77"/>
          <p:cNvSpPr>
            <a:spLocks noChangeArrowheads="1"/>
          </p:cNvSpPr>
          <p:nvPr/>
        </p:nvSpPr>
        <p:spPr bwMode="auto">
          <a:xfrm>
            <a:off x="3810000" y="3962400"/>
            <a:ext cx="609600" cy="6096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8" name="Oval 78"/>
          <p:cNvSpPr>
            <a:spLocks noChangeArrowheads="1"/>
          </p:cNvSpPr>
          <p:nvPr/>
        </p:nvSpPr>
        <p:spPr bwMode="auto">
          <a:xfrm>
            <a:off x="4343400" y="4800600"/>
            <a:ext cx="457200" cy="4572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79" name="Oval 79"/>
          <p:cNvSpPr>
            <a:spLocks noChangeArrowheads="1"/>
          </p:cNvSpPr>
          <p:nvPr/>
        </p:nvSpPr>
        <p:spPr bwMode="auto">
          <a:xfrm>
            <a:off x="4191000" y="3505200"/>
            <a:ext cx="457200" cy="4572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0" name="Oval 80"/>
          <p:cNvSpPr>
            <a:spLocks noChangeArrowheads="1"/>
          </p:cNvSpPr>
          <p:nvPr/>
        </p:nvSpPr>
        <p:spPr bwMode="auto">
          <a:xfrm>
            <a:off x="5867400" y="2514600"/>
            <a:ext cx="533400" cy="5334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1" name="Oval 81"/>
          <p:cNvSpPr>
            <a:spLocks noChangeArrowheads="1"/>
          </p:cNvSpPr>
          <p:nvPr/>
        </p:nvSpPr>
        <p:spPr bwMode="auto">
          <a:xfrm>
            <a:off x="6248400" y="2209800"/>
            <a:ext cx="685800" cy="6096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2" name="Oval 82"/>
          <p:cNvSpPr>
            <a:spLocks noChangeArrowheads="1"/>
          </p:cNvSpPr>
          <p:nvPr/>
        </p:nvSpPr>
        <p:spPr bwMode="auto">
          <a:xfrm>
            <a:off x="6477000" y="3048000"/>
            <a:ext cx="457200" cy="4572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3" name="Oval 83"/>
          <p:cNvSpPr>
            <a:spLocks noChangeArrowheads="1"/>
          </p:cNvSpPr>
          <p:nvPr/>
        </p:nvSpPr>
        <p:spPr bwMode="auto">
          <a:xfrm>
            <a:off x="4876800" y="3048000"/>
            <a:ext cx="533400" cy="5334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4" name="Oval 84"/>
          <p:cNvSpPr>
            <a:spLocks noChangeArrowheads="1"/>
          </p:cNvSpPr>
          <p:nvPr/>
        </p:nvSpPr>
        <p:spPr bwMode="auto">
          <a:xfrm>
            <a:off x="4572000" y="3962400"/>
            <a:ext cx="457200" cy="457200"/>
          </a:xfrm>
          <a:prstGeom prst="ellipse">
            <a:avLst/>
          </a:prstGeom>
          <a:solidFill>
            <a:srgbClr val="99CC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5" name="Freeform 85"/>
          <p:cNvSpPr>
            <a:spLocks/>
          </p:cNvSpPr>
          <p:nvPr/>
        </p:nvSpPr>
        <p:spPr bwMode="auto">
          <a:xfrm>
            <a:off x="4600575" y="2813050"/>
            <a:ext cx="2787650" cy="2905125"/>
          </a:xfrm>
          <a:custGeom>
            <a:avLst/>
            <a:gdLst>
              <a:gd name="T0" fmla="*/ 2147483647 w 1756"/>
              <a:gd name="T1" fmla="*/ 2147483647 h 1830"/>
              <a:gd name="T2" fmla="*/ 2147483647 w 1756"/>
              <a:gd name="T3" fmla="*/ 2147483647 h 1830"/>
              <a:gd name="T4" fmla="*/ 2147483647 w 1756"/>
              <a:gd name="T5" fmla="*/ 2147483647 h 1830"/>
              <a:gd name="T6" fmla="*/ 2147483647 w 1756"/>
              <a:gd name="T7" fmla="*/ 2147483647 h 1830"/>
              <a:gd name="T8" fmla="*/ 2147483647 w 1756"/>
              <a:gd name="T9" fmla="*/ 2147483647 h 1830"/>
              <a:gd name="T10" fmla="*/ 2147483647 w 1756"/>
              <a:gd name="T11" fmla="*/ 2147483647 h 1830"/>
              <a:gd name="T12" fmla="*/ 2147483647 w 1756"/>
              <a:gd name="T13" fmla="*/ 2147483647 h 1830"/>
              <a:gd name="T14" fmla="*/ 2147483647 w 1756"/>
              <a:gd name="T15" fmla="*/ 2147483647 h 1830"/>
              <a:gd name="T16" fmla="*/ 2147483647 w 1756"/>
              <a:gd name="T17" fmla="*/ 2147483647 h 1830"/>
              <a:gd name="T18" fmla="*/ 2147483647 w 1756"/>
              <a:gd name="T19" fmla="*/ 2147483647 h 1830"/>
              <a:gd name="T20" fmla="*/ 2147483647 w 1756"/>
              <a:gd name="T21" fmla="*/ 2147483647 h 1830"/>
              <a:gd name="T22" fmla="*/ 2147483647 w 1756"/>
              <a:gd name="T23" fmla="*/ 2147483647 h 1830"/>
              <a:gd name="T24" fmla="*/ 2147483647 w 1756"/>
              <a:gd name="T25" fmla="*/ 2147483647 h 1830"/>
              <a:gd name="T26" fmla="*/ 2147483647 w 1756"/>
              <a:gd name="T27" fmla="*/ 2147483647 h 1830"/>
              <a:gd name="T28" fmla="*/ 2147483647 w 1756"/>
              <a:gd name="T29" fmla="*/ 2147483647 h 1830"/>
              <a:gd name="T30" fmla="*/ 2147483647 w 1756"/>
              <a:gd name="T31" fmla="*/ 2147483647 h 1830"/>
              <a:gd name="T32" fmla="*/ 2147483647 w 1756"/>
              <a:gd name="T33" fmla="*/ 2147483647 h 1830"/>
              <a:gd name="T34" fmla="*/ 2147483647 w 1756"/>
              <a:gd name="T35" fmla="*/ 2147483647 h 1830"/>
              <a:gd name="T36" fmla="*/ 2147483647 w 1756"/>
              <a:gd name="T37" fmla="*/ 2147483647 h 1830"/>
              <a:gd name="T38" fmla="*/ 2147483647 w 1756"/>
              <a:gd name="T39" fmla="*/ 2147483647 h 1830"/>
              <a:gd name="T40" fmla="*/ 2147483647 w 1756"/>
              <a:gd name="T41" fmla="*/ 2147483647 h 1830"/>
              <a:gd name="T42" fmla="*/ 2147483647 w 1756"/>
              <a:gd name="T43" fmla="*/ 2147483647 h 1830"/>
              <a:gd name="T44" fmla="*/ 2147483647 w 1756"/>
              <a:gd name="T45" fmla="*/ 2147483647 h 1830"/>
              <a:gd name="T46" fmla="*/ 2147483647 w 1756"/>
              <a:gd name="T47" fmla="*/ 2147483647 h 1830"/>
              <a:gd name="T48" fmla="*/ 2147483647 w 1756"/>
              <a:gd name="T49" fmla="*/ 2147483647 h 1830"/>
              <a:gd name="T50" fmla="*/ 2147483647 w 1756"/>
              <a:gd name="T51" fmla="*/ 2147483647 h 1830"/>
              <a:gd name="T52" fmla="*/ 2147483647 w 1756"/>
              <a:gd name="T53" fmla="*/ 2147483647 h 1830"/>
              <a:gd name="T54" fmla="*/ 2147483647 w 1756"/>
              <a:gd name="T55" fmla="*/ 2147483647 h 1830"/>
              <a:gd name="T56" fmla="*/ 2147483647 w 1756"/>
              <a:gd name="T57" fmla="*/ 2147483647 h 1830"/>
              <a:gd name="T58" fmla="*/ 0 w 1756"/>
              <a:gd name="T59" fmla="*/ 2147483647 h 1830"/>
              <a:gd name="T60" fmla="*/ 2147483647 w 1756"/>
              <a:gd name="T61" fmla="*/ 2147483647 h 1830"/>
              <a:gd name="T62" fmla="*/ 2147483647 w 1756"/>
              <a:gd name="T63" fmla="*/ 2147483647 h 1830"/>
              <a:gd name="T64" fmla="*/ 2147483647 w 1756"/>
              <a:gd name="T65" fmla="*/ 2147483647 h 1830"/>
              <a:gd name="T66" fmla="*/ 2147483647 w 1756"/>
              <a:gd name="T67" fmla="*/ 2147483647 h 1830"/>
              <a:gd name="T68" fmla="*/ 2147483647 w 1756"/>
              <a:gd name="T69" fmla="*/ 2147483647 h 1830"/>
              <a:gd name="T70" fmla="*/ 2147483647 w 1756"/>
              <a:gd name="T71" fmla="*/ 2147483647 h 1830"/>
              <a:gd name="T72" fmla="*/ 2147483647 w 1756"/>
              <a:gd name="T73" fmla="*/ 2147483647 h 1830"/>
              <a:gd name="T74" fmla="*/ 2147483647 w 1756"/>
              <a:gd name="T75" fmla="*/ 2147483647 h 1830"/>
              <a:gd name="T76" fmla="*/ 2147483647 w 1756"/>
              <a:gd name="T77" fmla="*/ 2147483647 h 1830"/>
              <a:gd name="T78" fmla="*/ 2147483647 w 1756"/>
              <a:gd name="T79" fmla="*/ 2147483647 h 1830"/>
              <a:gd name="T80" fmla="*/ 2147483647 w 1756"/>
              <a:gd name="T81" fmla="*/ 2147483647 h 1830"/>
              <a:gd name="T82" fmla="*/ 2147483647 w 1756"/>
              <a:gd name="T83" fmla="*/ 2147483647 h 1830"/>
              <a:gd name="T84" fmla="*/ 2147483647 w 1756"/>
              <a:gd name="T85" fmla="*/ 2147483647 h 1830"/>
              <a:gd name="T86" fmla="*/ 2147483647 w 1756"/>
              <a:gd name="T87" fmla="*/ 2147483647 h 1830"/>
              <a:gd name="T88" fmla="*/ 2147483647 w 1756"/>
              <a:gd name="T89" fmla="*/ 2147483647 h 1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56"/>
              <a:gd name="T136" fmla="*/ 0 h 1830"/>
              <a:gd name="T137" fmla="*/ 1756 w 1756"/>
              <a:gd name="T138" fmla="*/ 1830 h 1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56" h="1830">
                <a:moveTo>
                  <a:pt x="1756" y="541"/>
                </a:moveTo>
                <a:cubicBezTo>
                  <a:pt x="1691" y="499"/>
                  <a:pt x="1672" y="472"/>
                  <a:pt x="1591" y="459"/>
                </a:cubicBezTo>
                <a:cubicBezTo>
                  <a:pt x="1518" y="462"/>
                  <a:pt x="1445" y="468"/>
                  <a:pt x="1372" y="468"/>
                </a:cubicBezTo>
                <a:cubicBezTo>
                  <a:pt x="1231" y="468"/>
                  <a:pt x="1181" y="492"/>
                  <a:pt x="1116" y="395"/>
                </a:cubicBezTo>
                <a:cubicBezTo>
                  <a:pt x="1110" y="361"/>
                  <a:pt x="1103" y="328"/>
                  <a:pt x="1097" y="294"/>
                </a:cubicBezTo>
                <a:cubicBezTo>
                  <a:pt x="1093" y="273"/>
                  <a:pt x="1096" y="250"/>
                  <a:pt x="1088" y="230"/>
                </a:cubicBezTo>
                <a:cubicBezTo>
                  <a:pt x="1049" y="127"/>
                  <a:pt x="932" y="143"/>
                  <a:pt x="841" y="121"/>
                </a:cubicBezTo>
                <a:cubicBezTo>
                  <a:pt x="835" y="115"/>
                  <a:pt x="827" y="110"/>
                  <a:pt x="823" y="102"/>
                </a:cubicBezTo>
                <a:cubicBezTo>
                  <a:pt x="818" y="94"/>
                  <a:pt x="820" y="82"/>
                  <a:pt x="814" y="75"/>
                </a:cubicBezTo>
                <a:cubicBezTo>
                  <a:pt x="802" y="60"/>
                  <a:pt x="783" y="50"/>
                  <a:pt x="768" y="38"/>
                </a:cubicBezTo>
                <a:cubicBezTo>
                  <a:pt x="760" y="31"/>
                  <a:pt x="751" y="24"/>
                  <a:pt x="741" y="20"/>
                </a:cubicBezTo>
                <a:cubicBezTo>
                  <a:pt x="723" y="12"/>
                  <a:pt x="686" y="2"/>
                  <a:pt x="686" y="2"/>
                </a:cubicBezTo>
                <a:cubicBezTo>
                  <a:pt x="581" y="9"/>
                  <a:pt x="561" y="0"/>
                  <a:pt x="485" y="38"/>
                </a:cubicBezTo>
                <a:cubicBezTo>
                  <a:pt x="479" y="56"/>
                  <a:pt x="473" y="75"/>
                  <a:pt x="467" y="93"/>
                </a:cubicBezTo>
                <a:cubicBezTo>
                  <a:pt x="464" y="102"/>
                  <a:pt x="457" y="121"/>
                  <a:pt x="457" y="121"/>
                </a:cubicBezTo>
                <a:cubicBezTo>
                  <a:pt x="465" y="173"/>
                  <a:pt x="466" y="198"/>
                  <a:pt x="494" y="239"/>
                </a:cubicBezTo>
                <a:cubicBezTo>
                  <a:pt x="500" y="257"/>
                  <a:pt x="506" y="276"/>
                  <a:pt x="512" y="294"/>
                </a:cubicBezTo>
                <a:cubicBezTo>
                  <a:pt x="515" y="303"/>
                  <a:pt x="521" y="322"/>
                  <a:pt x="521" y="322"/>
                </a:cubicBezTo>
                <a:cubicBezTo>
                  <a:pt x="504" y="373"/>
                  <a:pt x="504" y="432"/>
                  <a:pt x="448" y="450"/>
                </a:cubicBezTo>
                <a:cubicBezTo>
                  <a:pt x="427" y="482"/>
                  <a:pt x="411" y="492"/>
                  <a:pt x="375" y="505"/>
                </a:cubicBezTo>
                <a:cubicBezTo>
                  <a:pt x="287" y="497"/>
                  <a:pt x="222" y="497"/>
                  <a:pt x="137" y="514"/>
                </a:cubicBezTo>
                <a:cubicBezTo>
                  <a:pt x="105" y="535"/>
                  <a:pt x="95" y="551"/>
                  <a:pt x="83" y="587"/>
                </a:cubicBezTo>
                <a:cubicBezTo>
                  <a:pt x="94" y="691"/>
                  <a:pt x="69" y="654"/>
                  <a:pt x="147" y="706"/>
                </a:cubicBezTo>
                <a:cubicBezTo>
                  <a:pt x="159" y="714"/>
                  <a:pt x="170" y="726"/>
                  <a:pt x="183" y="733"/>
                </a:cubicBezTo>
                <a:cubicBezTo>
                  <a:pt x="200" y="742"/>
                  <a:pt x="238" y="751"/>
                  <a:pt x="238" y="751"/>
                </a:cubicBezTo>
                <a:cubicBezTo>
                  <a:pt x="258" y="773"/>
                  <a:pt x="276" y="790"/>
                  <a:pt x="293" y="815"/>
                </a:cubicBezTo>
                <a:cubicBezTo>
                  <a:pt x="310" y="869"/>
                  <a:pt x="309" y="852"/>
                  <a:pt x="293" y="943"/>
                </a:cubicBezTo>
                <a:cubicBezTo>
                  <a:pt x="274" y="1050"/>
                  <a:pt x="162" y="1049"/>
                  <a:pt x="73" y="1062"/>
                </a:cubicBezTo>
                <a:cubicBezTo>
                  <a:pt x="40" y="1097"/>
                  <a:pt x="60" y="1074"/>
                  <a:pt x="19" y="1135"/>
                </a:cubicBezTo>
                <a:cubicBezTo>
                  <a:pt x="8" y="1151"/>
                  <a:pt x="0" y="1190"/>
                  <a:pt x="0" y="1190"/>
                </a:cubicBezTo>
                <a:cubicBezTo>
                  <a:pt x="3" y="1208"/>
                  <a:pt x="2" y="1228"/>
                  <a:pt x="9" y="1245"/>
                </a:cubicBezTo>
                <a:cubicBezTo>
                  <a:pt x="26" y="1288"/>
                  <a:pt x="103" y="1293"/>
                  <a:pt x="137" y="1300"/>
                </a:cubicBezTo>
                <a:cubicBezTo>
                  <a:pt x="149" y="1302"/>
                  <a:pt x="162" y="1305"/>
                  <a:pt x="174" y="1309"/>
                </a:cubicBezTo>
                <a:cubicBezTo>
                  <a:pt x="193" y="1314"/>
                  <a:pt x="229" y="1327"/>
                  <a:pt x="229" y="1327"/>
                </a:cubicBezTo>
                <a:cubicBezTo>
                  <a:pt x="243" y="1341"/>
                  <a:pt x="263" y="1349"/>
                  <a:pt x="275" y="1364"/>
                </a:cubicBezTo>
                <a:cubicBezTo>
                  <a:pt x="281" y="1371"/>
                  <a:pt x="279" y="1383"/>
                  <a:pt x="284" y="1391"/>
                </a:cubicBezTo>
                <a:cubicBezTo>
                  <a:pt x="288" y="1399"/>
                  <a:pt x="296" y="1404"/>
                  <a:pt x="302" y="1410"/>
                </a:cubicBezTo>
                <a:cubicBezTo>
                  <a:pt x="325" y="1481"/>
                  <a:pt x="320" y="1480"/>
                  <a:pt x="366" y="1529"/>
                </a:cubicBezTo>
                <a:cubicBezTo>
                  <a:pt x="379" y="1568"/>
                  <a:pt x="396" y="1606"/>
                  <a:pt x="430" y="1629"/>
                </a:cubicBezTo>
                <a:cubicBezTo>
                  <a:pt x="443" y="1670"/>
                  <a:pt x="465" y="1691"/>
                  <a:pt x="494" y="1721"/>
                </a:cubicBezTo>
                <a:cubicBezTo>
                  <a:pt x="507" y="1759"/>
                  <a:pt x="528" y="1795"/>
                  <a:pt x="567" y="1812"/>
                </a:cubicBezTo>
                <a:cubicBezTo>
                  <a:pt x="585" y="1820"/>
                  <a:pt x="622" y="1830"/>
                  <a:pt x="622" y="1830"/>
                </a:cubicBezTo>
                <a:cubicBezTo>
                  <a:pt x="680" y="1824"/>
                  <a:pt x="739" y="1822"/>
                  <a:pt x="796" y="1812"/>
                </a:cubicBezTo>
                <a:cubicBezTo>
                  <a:pt x="829" y="1806"/>
                  <a:pt x="858" y="1768"/>
                  <a:pt x="878" y="1748"/>
                </a:cubicBezTo>
                <a:cubicBezTo>
                  <a:pt x="890" y="1736"/>
                  <a:pt x="909" y="1737"/>
                  <a:pt x="924" y="1730"/>
                </a:cubicBezTo>
              </a:path>
            </a:pathLst>
          </a:custGeom>
          <a:noFill/>
          <a:ln w="25400">
            <a:solidFill>
              <a:srgbClr val="00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a:latin typeface="+mn-lt"/>
            </a:endParaRPr>
          </a:p>
        </p:txBody>
      </p:sp>
      <p:sp>
        <p:nvSpPr>
          <p:cNvPr id="76886" name="Oval 86"/>
          <p:cNvSpPr>
            <a:spLocks noChangeArrowheads="1"/>
          </p:cNvSpPr>
          <p:nvPr/>
        </p:nvSpPr>
        <p:spPr bwMode="auto">
          <a:xfrm>
            <a:off x="6553200" y="4495800"/>
            <a:ext cx="609600" cy="6096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7" name="Oval 87"/>
          <p:cNvSpPr>
            <a:spLocks noChangeArrowheads="1"/>
          </p:cNvSpPr>
          <p:nvPr/>
        </p:nvSpPr>
        <p:spPr bwMode="auto">
          <a:xfrm>
            <a:off x="5638800" y="4343400"/>
            <a:ext cx="838200" cy="838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8" name="Oval 88"/>
          <p:cNvSpPr>
            <a:spLocks noChangeArrowheads="1"/>
          </p:cNvSpPr>
          <p:nvPr/>
        </p:nvSpPr>
        <p:spPr bwMode="auto">
          <a:xfrm>
            <a:off x="6934200" y="41148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76889" name="Oval 89"/>
          <p:cNvSpPr>
            <a:spLocks noChangeArrowheads="1"/>
          </p:cNvSpPr>
          <p:nvPr/>
        </p:nvSpPr>
        <p:spPr bwMode="auto">
          <a:xfrm>
            <a:off x="6172200" y="3505200"/>
            <a:ext cx="457200" cy="457200"/>
          </a:xfrm>
          <a:prstGeom prst="ellipse">
            <a:avLst/>
          </a:prstGeom>
          <a:solidFill>
            <a:schemeClr val="accent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defRPr/>
            </a:pPr>
            <a:endParaRPr lang="en-CA">
              <a:latin typeface="+mn-lt"/>
            </a:endParaRPr>
          </a:p>
        </p:txBody>
      </p:sp>
      <p:sp>
        <p:nvSpPr>
          <p:cNvPr id="23639" name="Text Box 90"/>
          <p:cNvSpPr txBox="1">
            <a:spLocks noChangeArrowheads="1"/>
          </p:cNvSpPr>
          <p:nvPr/>
        </p:nvSpPr>
        <p:spPr bwMode="auto">
          <a:xfrm>
            <a:off x="352425" y="3151188"/>
            <a:ext cx="1398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z="2400" dirty="0" smtClean="0">
                <a:latin typeface="+mn-lt"/>
              </a:rPr>
              <a:t>Mistakes</a:t>
            </a:r>
          </a:p>
        </p:txBody>
      </p:sp>
      <p:sp>
        <p:nvSpPr>
          <p:cNvPr id="23640" name="Text Box 91"/>
          <p:cNvSpPr txBox="1">
            <a:spLocks noChangeArrowheads="1"/>
          </p:cNvSpPr>
          <p:nvPr/>
        </p:nvSpPr>
        <p:spPr bwMode="auto">
          <a:xfrm>
            <a:off x="4114800" y="5949950"/>
            <a:ext cx="206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charset="0"/>
                <a:ea typeface="ＭＳ Ｐゴシック" charset="0"/>
              </a:defRPr>
            </a:lvl1pPr>
            <a:lvl2pPr marL="742950" indent="-285750">
              <a:defRPr>
                <a:solidFill>
                  <a:schemeClr val="tx1"/>
                </a:solidFill>
                <a:latin typeface="Garamond" charset="0"/>
                <a:ea typeface="ＭＳ Ｐゴシック" charset="0"/>
              </a:defRPr>
            </a:lvl2pPr>
            <a:lvl3pPr marL="1143000" indent="-228600">
              <a:defRPr>
                <a:solidFill>
                  <a:schemeClr val="tx1"/>
                </a:solidFill>
                <a:latin typeface="Garamond" charset="0"/>
                <a:ea typeface="ＭＳ Ｐゴシック" charset="0"/>
              </a:defRPr>
            </a:lvl3pPr>
            <a:lvl4pPr marL="1600200" indent="-228600">
              <a:defRPr>
                <a:solidFill>
                  <a:schemeClr val="tx1"/>
                </a:solidFill>
                <a:latin typeface="Garamond" charset="0"/>
                <a:ea typeface="ＭＳ Ｐゴシック" charset="0"/>
              </a:defRPr>
            </a:lvl4pPr>
            <a:lvl5pPr marL="2057400" indent="-22860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a:defRPr/>
            </a:pPr>
            <a:r>
              <a:rPr lang="en-US" sz="2400" smtClean="0">
                <a:latin typeface="+mn-lt"/>
              </a:rPr>
              <a:t>Typing Speed</a:t>
            </a:r>
          </a:p>
        </p:txBody>
      </p:sp>
      <p:sp>
        <p:nvSpPr>
          <p:cNvPr id="67672" name="Text Box 92"/>
          <p:cNvSpPr txBox="1">
            <a:spLocks noChangeArrowheads="1"/>
          </p:cNvSpPr>
          <p:nvPr/>
        </p:nvSpPr>
        <p:spPr bwMode="auto">
          <a:xfrm>
            <a:off x="7543800" y="1979613"/>
            <a:ext cx="1600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Classification is based </a:t>
            </a:r>
          </a:p>
          <a:p>
            <a:pPr eaLnBrk="1" hangingPunct="1"/>
            <a:r>
              <a:rPr lang="en-US" sz="1800">
                <a:solidFill>
                  <a:schemeClr val="tx2"/>
                </a:solidFill>
              </a:rPr>
              <a:t>on majority vote of</a:t>
            </a:r>
          </a:p>
          <a:p>
            <a:pPr eaLnBrk="1" hangingPunct="1"/>
            <a:r>
              <a:rPr lang="en-US" sz="1800">
                <a:solidFill>
                  <a:schemeClr val="tx2"/>
                </a:solidFill>
              </a:rPr>
              <a:t>nearest neighbours.</a:t>
            </a:r>
          </a:p>
        </p:txBody>
      </p:sp>
      <p:sp>
        <p:nvSpPr>
          <p:cNvPr id="67673" name="Slide Number Placeholder 89"/>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909011-6471-1940-8724-0F4CDA3828FD}" type="slidenum">
              <a:rPr lang="en-US" sz="1000"/>
              <a:pPr eaLnBrk="1" hangingPunct="1"/>
              <a:t>53</a:t>
            </a:fld>
            <a:endParaRPr lang="en-US" sz="1000"/>
          </a:p>
        </p:txBody>
      </p:sp>
    </p:spTree>
    <p:extLst>
      <p:ext uri="{BB962C8B-B14F-4D97-AF65-F5344CB8AC3E}">
        <p14:creationId xmlns:p14="http://schemas.microsoft.com/office/powerpoint/2010/main" val="15137420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860"/>
                                        </p:tgtEl>
                                        <p:attrNameLst>
                                          <p:attrName>style.visibility</p:attrName>
                                        </p:attrNameLst>
                                      </p:cBhvr>
                                      <p:to>
                                        <p:strVal val="visible"/>
                                      </p:to>
                                    </p:set>
                                    <p:anim calcmode="lin" valueType="num">
                                      <p:cBhvr>
                                        <p:cTn id="7" dur="500" fill="hold"/>
                                        <p:tgtEl>
                                          <p:spTgt spid="76860"/>
                                        </p:tgtEl>
                                        <p:attrNameLst>
                                          <p:attrName>ppt_w</p:attrName>
                                        </p:attrNameLst>
                                      </p:cBhvr>
                                      <p:tavLst>
                                        <p:tav tm="0">
                                          <p:val>
                                            <p:fltVal val="0"/>
                                          </p:val>
                                        </p:tav>
                                        <p:tav tm="100000">
                                          <p:val>
                                            <p:strVal val="#ppt_w"/>
                                          </p:val>
                                        </p:tav>
                                      </p:tavLst>
                                    </p:anim>
                                    <p:anim calcmode="lin" valueType="num">
                                      <p:cBhvr>
                                        <p:cTn id="8" dur="500" fill="hold"/>
                                        <p:tgtEl>
                                          <p:spTgt spid="7686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6878"/>
                                        </p:tgtEl>
                                        <p:attrNameLst>
                                          <p:attrName>style.visibility</p:attrName>
                                        </p:attrNameLst>
                                      </p:cBhvr>
                                      <p:to>
                                        <p:strVal val="visible"/>
                                      </p:to>
                                    </p:set>
                                    <p:anim calcmode="lin" valueType="num">
                                      <p:cBhvr>
                                        <p:cTn id="12" dur="500" fill="hold"/>
                                        <p:tgtEl>
                                          <p:spTgt spid="76878"/>
                                        </p:tgtEl>
                                        <p:attrNameLst>
                                          <p:attrName>ppt_w</p:attrName>
                                        </p:attrNameLst>
                                      </p:cBhvr>
                                      <p:tavLst>
                                        <p:tav tm="0">
                                          <p:val>
                                            <p:fltVal val="0"/>
                                          </p:val>
                                        </p:tav>
                                        <p:tav tm="100000">
                                          <p:val>
                                            <p:strVal val="#ppt_w"/>
                                          </p:val>
                                        </p:tav>
                                      </p:tavLst>
                                    </p:anim>
                                    <p:anim calcmode="lin" valueType="num">
                                      <p:cBhvr>
                                        <p:cTn id="13" dur="500" fill="hold"/>
                                        <p:tgtEl>
                                          <p:spTgt spid="7687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76861"/>
                                        </p:tgtEl>
                                        <p:attrNameLst>
                                          <p:attrName>style.visibility</p:attrName>
                                        </p:attrNameLst>
                                      </p:cBhvr>
                                      <p:to>
                                        <p:strVal val="visible"/>
                                      </p:to>
                                    </p:set>
                                    <p:anim calcmode="lin" valueType="num">
                                      <p:cBhvr>
                                        <p:cTn id="17" dur="500" fill="hold"/>
                                        <p:tgtEl>
                                          <p:spTgt spid="76861"/>
                                        </p:tgtEl>
                                        <p:attrNameLst>
                                          <p:attrName>ppt_w</p:attrName>
                                        </p:attrNameLst>
                                      </p:cBhvr>
                                      <p:tavLst>
                                        <p:tav tm="0">
                                          <p:val>
                                            <p:fltVal val="0"/>
                                          </p:val>
                                        </p:tav>
                                        <p:tav tm="100000">
                                          <p:val>
                                            <p:strVal val="#ppt_w"/>
                                          </p:val>
                                        </p:tav>
                                      </p:tavLst>
                                    </p:anim>
                                    <p:anim calcmode="lin" valueType="num">
                                      <p:cBhvr>
                                        <p:cTn id="18" dur="500" fill="hold"/>
                                        <p:tgtEl>
                                          <p:spTgt spid="7686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6883"/>
                                        </p:tgtEl>
                                        <p:attrNameLst>
                                          <p:attrName>style.visibility</p:attrName>
                                        </p:attrNameLst>
                                      </p:cBhvr>
                                      <p:to>
                                        <p:strVal val="visible"/>
                                      </p:to>
                                    </p:set>
                                    <p:anim calcmode="lin" valueType="num">
                                      <p:cBhvr>
                                        <p:cTn id="22" dur="500" fill="hold"/>
                                        <p:tgtEl>
                                          <p:spTgt spid="76883"/>
                                        </p:tgtEl>
                                        <p:attrNameLst>
                                          <p:attrName>ppt_w</p:attrName>
                                        </p:attrNameLst>
                                      </p:cBhvr>
                                      <p:tavLst>
                                        <p:tav tm="0">
                                          <p:val>
                                            <p:fltVal val="0"/>
                                          </p:val>
                                        </p:tav>
                                        <p:tav tm="100000">
                                          <p:val>
                                            <p:strVal val="#ppt_w"/>
                                          </p:val>
                                        </p:tav>
                                      </p:tavLst>
                                    </p:anim>
                                    <p:anim calcmode="lin" valueType="num">
                                      <p:cBhvr>
                                        <p:cTn id="23" dur="500" fill="hold"/>
                                        <p:tgtEl>
                                          <p:spTgt spid="7688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76863"/>
                                        </p:tgtEl>
                                        <p:attrNameLst>
                                          <p:attrName>style.visibility</p:attrName>
                                        </p:attrNameLst>
                                      </p:cBhvr>
                                      <p:to>
                                        <p:strVal val="visible"/>
                                      </p:to>
                                    </p:set>
                                    <p:anim calcmode="lin" valueType="num">
                                      <p:cBhvr>
                                        <p:cTn id="27" dur="500" fill="hold"/>
                                        <p:tgtEl>
                                          <p:spTgt spid="76863"/>
                                        </p:tgtEl>
                                        <p:attrNameLst>
                                          <p:attrName>ppt_w</p:attrName>
                                        </p:attrNameLst>
                                      </p:cBhvr>
                                      <p:tavLst>
                                        <p:tav tm="0">
                                          <p:val>
                                            <p:fltVal val="0"/>
                                          </p:val>
                                        </p:tav>
                                        <p:tav tm="100000">
                                          <p:val>
                                            <p:strVal val="#ppt_w"/>
                                          </p:val>
                                        </p:tav>
                                      </p:tavLst>
                                    </p:anim>
                                    <p:anim calcmode="lin" valueType="num">
                                      <p:cBhvr>
                                        <p:cTn id="28" dur="500" fill="hold"/>
                                        <p:tgtEl>
                                          <p:spTgt spid="76863"/>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76864"/>
                                        </p:tgtEl>
                                        <p:attrNameLst>
                                          <p:attrName>style.visibility</p:attrName>
                                        </p:attrNameLst>
                                      </p:cBhvr>
                                      <p:to>
                                        <p:strVal val="visible"/>
                                      </p:to>
                                    </p:set>
                                    <p:anim calcmode="lin" valueType="num">
                                      <p:cBhvr>
                                        <p:cTn id="32" dur="500" fill="hold"/>
                                        <p:tgtEl>
                                          <p:spTgt spid="76864"/>
                                        </p:tgtEl>
                                        <p:attrNameLst>
                                          <p:attrName>ppt_w</p:attrName>
                                        </p:attrNameLst>
                                      </p:cBhvr>
                                      <p:tavLst>
                                        <p:tav tm="0">
                                          <p:val>
                                            <p:fltVal val="0"/>
                                          </p:val>
                                        </p:tav>
                                        <p:tav tm="100000">
                                          <p:val>
                                            <p:strVal val="#ppt_w"/>
                                          </p:val>
                                        </p:tav>
                                      </p:tavLst>
                                    </p:anim>
                                    <p:anim calcmode="lin" valueType="num">
                                      <p:cBhvr>
                                        <p:cTn id="33" dur="500" fill="hold"/>
                                        <p:tgtEl>
                                          <p:spTgt spid="76864"/>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76865"/>
                                        </p:tgtEl>
                                        <p:attrNameLst>
                                          <p:attrName>style.visibility</p:attrName>
                                        </p:attrNameLst>
                                      </p:cBhvr>
                                      <p:to>
                                        <p:strVal val="visible"/>
                                      </p:to>
                                    </p:set>
                                    <p:anim calcmode="lin" valueType="num">
                                      <p:cBhvr>
                                        <p:cTn id="37" dur="500" fill="hold"/>
                                        <p:tgtEl>
                                          <p:spTgt spid="76865"/>
                                        </p:tgtEl>
                                        <p:attrNameLst>
                                          <p:attrName>ppt_w</p:attrName>
                                        </p:attrNameLst>
                                      </p:cBhvr>
                                      <p:tavLst>
                                        <p:tav tm="0">
                                          <p:val>
                                            <p:fltVal val="0"/>
                                          </p:val>
                                        </p:tav>
                                        <p:tav tm="100000">
                                          <p:val>
                                            <p:strVal val="#ppt_w"/>
                                          </p:val>
                                        </p:tav>
                                      </p:tavLst>
                                    </p:anim>
                                    <p:anim calcmode="lin" valueType="num">
                                      <p:cBhvr>
                                        <p:cTn id="38" dur="500" fill="hold"/>
                                        <p:tgtEl>
                                          <p:spTgt spid="76865"/>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76866"/>
                                        </p:tgtEl>
                                        <p:attrNameLst>
                                          <p:attrName>style.visibility</p:attrName>
                                        </p:attrNameLst>
                                      </p:cBhvr>
                                      <p:to>
                                        <p:strVal val="visible"/>
                                      </p:to>
                                    </p:set>
                                    <p:anim calcmode="lin" valueType="num">
                                      <p:cBhvr>
                                        <p:cTn id="42" dur="500" fill="hold"/>
                                        <p:tgtEl>
                                          <p:spTgt spid="76866"/>
                                        </p:tgtEl>
                                        <p:attrNameLst>
                                          <p:attrName>ppt_w</p:attrName>
                                        </p:attrNameLst>
                                      </p:cBhvr>
                                      <p:tavLst>
                                        <p:tav tm="0">
                                          <p:val>
                                            <p:fltVal val="0"/>
                                          </p:val>
                                        </p:tav>
                                        <p:tav tm="100000">
                                          <p:val>
                                            <p:strVal val="#ppt_w"/>
                                          </p:val>
                                        </p:tav>
                                      </p:tavLst>
                                    </p:anim>
                                    <p:anim calcmode="lin" valueType="num">
                                      <p:cBhvr>
                                        <p:cTn id="43" dur="500" fill="hold"/>
                                        <p:tgtEl>
                                          <p:spTgt spid="7686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76867"/>
                                        </p:tgtEl>
                                        <p:attrNameLst>
                                          <p:attrName>style.visibility</p:attrName>
                                        </p:attrNameLst>
                                      </p:cBhvr>
                                      <p:to>
                                        <p:strVal val="visible"/>
                                      </p:to>
                                    </p:set>
                                    <p:anim calcmode="lin" valueType="num">
                                      <p:cBhvr>
                                        <p:cTn id="47" dur="500" fill="hold"/>
                                        <p:tgtEl>
                                          <p:spTgt spid="76867"/>
                                        </p:tgtEl>
                                        <p:attrNameLst>
                                          <p:attrName>ppt_w</p:attrName>
                                        </p:attrNameLst>
                                      </p:cBhvr>
                                      <p:tavLst>
                                        <p:tav tm="0">
                                          <p:val>
                                            <p:fltVal val="0"/>
                                          </p:val>
                                        </p:tav>
                                        <p:tav tm="100000">
                                          <p:val>
                                            <p:strVal val="#ppt_w"/>
                                          </p:val>
                                        </p:tav>
                                      </p:tavLst>
                                    </p:anim>
                                    <p:anim calcmode="lin" valueType="num">
                                      <p:cBhvr>
                                        <p:cTn id="48" dur="500" fill="hold"/>
                                        <p:tgtEl>
                                          <p:spTgt spid="76867"/>
                                        </p:tgtEl>
                                        <p:attrNameLst>
                                          <p:attrName>ppt_h</p:attrName>
                                        </p:attrNameLst>
                                      </p:cBhvr>
                                      <p:tavLst>
                                        <p:tav tm="0">
                                          <p:val>
                                            <p:fltVal val="0"/>
                                          </p:val>
                                        </p:tav>
                                        <p:tav tm="100000">
                                          <p:val>
                                            <p:strVal val="#ppt_h"/>
                                          </p:val>
                                        </p:tav>
                                      </p:tavLst>
                                    </p:anim>
                                  </p:childTnLst>
                                </p:cTn>
                              </p:par>
                            </p:childTnLst>
                          </p:cTn>
                        </p:par>
                        <p:par>
                          <p:cTn id="49" fill="hold" nodeType="afterGroup">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76868"/>
                                        </p:tgtEl>
                                        <p:attrNameLst>
                                          <p:attrName>style.visibility</p:attrName>
                                        </p:attrNameLst>
                                      </p:cBhvr>
                                      <p:to>
                                        <p:strVal val="visible"/>
                                      </p:to>
                                    </p:set>
                                    <p:anim calcmode="lin" valueType="num">
                                      <p:cBhvr>
                                        <p:cTn id="52" dur="500" fill="hold"/>
                                        <p:tgtEl>
                                          <p:spTgt spid="76868"/>
                                        </p:tgtEl>
                                        <p:attrNameLst>
                                          <p:attrName>ppt_w</p:attrName>
                                        </p:attrNameLst>
                                      </p:cBhvr>
                                      <p:tavLst>
                                        <p:tav tm="0">
                                          <p:val>
                                            <p:fltVal val="0"/>
                                          </p:val>
                                        </p:tav>
                                        <p:tav tm="100000">
                                          <p:val>
                                            <p:strVal val="#ppt_w"/>
                                          </p:val>
                                        </p:tav>
                                      </p:tavLst>
                                    </p:anim>
                                    <p:anim calcmode="lin" valueType="num">
                                      <p:cBhvr>
                                        <p:cTn id="53" dur="500" fill="hold"/>
                                        <p:tgtEl>
                                          <p:spTgt spid="76868"/>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76879"/>
                                        </p:tgtEl>
                                        <p:attrNameLst>
                                          <p:attrName>style.visibility</p:attrName>
                                        </p:attrNameLst>
                                      </p:cBhvr>
                                      <p:to>
                                        <p:strVal val="visible"/>
                                      </p:to>
                                    </p:set>
                                    <p:anim calcmode="lin" valueType="num">
                                      <p:cBhvr>
                                        <p:cTn id="57" dur="500" fill="hold"/>
                                        <p:tgtEl>
                                          <p:spTgt spid="76879"/>
                                        </p:tgtEl>
                                        <p:attrNameLst>
                                          <p:attrName>ppt_w</p:attrName>
                                        </p:attrNameLst>
                                      </p:cBhvr>
                                      <p:tavLst>
                                        <p:tav tm="0">
                                          <p:val>
                                            <p:fltVal val="0"/>
                                          </p:val>
                                        </p:tav>
                                        <p:tav tm="100000">
                                          <p:val>
                                            <p:strVal val="#ppt_w"/>
                                          </p:val>
                                        </p:tav>
                                      </p:tavLst>
                                    </p:anim>
                                    <p:anim calcmode="lin" valueType="num">
                                      <p:cBhvr>
                                        <p:cTn id="58" dur="500" fill="hold"/>
                                        <p:tgtEl>
                                          <p:spTgt spid="76879"/>
                                        </p:tgtEl>
                                        <p:attrNameLst>
                                          <p:attrName>ppt_h</p:attrName>
                                        </p:attrNameLst>
                                      </p:cBhvr>
                                      <p:tavLst>
                                        <p:tav tm="0">
                                          <p:val>
                                            <p:fltVal val="0"/>
                                          </p:val>
                                        </p:tav>
                                        <p:tav tm="100000">
                                          <p:val>
                                            <p:strVal val="#ppt_h"/>
                                          </p:val>
                                        </p:tav>
                                      </p:tavLst>
                                    </p:anim>
                                  </p:childTnLst>
                                </p:cTn>
                              </p:par>
                            </p:childTnLst>
                          </p:cTn>
                        </p:par>
                        <p:par>
                          <p:cTn id="59" fill="hold" nodeType="afterGroup">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76870"/>
                                        </p:tgtEl>
                                        <p:attrNameLst>
                                          <p:attrName>style.visibility</p:attrName>
                                        </p:attrNameLst>
                                      </p:cBhvr>
                                      <p:to>
                                        <p:strVal val="visible"/>
                                      </p:to>
                                    </p:set>
                                    <p:anim calcmode="lin" valueType="num">
                                      <p:cBhvr>
                                        <p:cTn id="62" dur="500" fill="hold"/>
                                        <p:tgtEl>
                                          <p:spTgt spid="76870"/>
                                        </p:tgtEl>
                                        <p:attrNameLst>
                                          <p:attrName>ppt_w</p:attrName>
                                        </p:attrNameLst>
                                      </p:cBhvr>
                                      <p:tavLst>
                                        <p:tav tm="0">
                                          <p:val>
                                            <p:fltVal val="0"/>
                                          </p:val>
                                        </p:tav>
                                        <p:tav tm="100000">
                                          <p:val>
                                            <p:strVal val="#ppt_w"/>
                                          </p:val>
                                        </p:tav>
                                      </p:tavLst>
                                    </p:anim>
                                    <p:anim calcmode="lin" valueType="num">
                                      <p:cBhvr>
                                        <p:cTn id="63" dur="500" fill="hold"/>
                                        <p:tgtEl>
                                          <p:spTgt spid="76870"/>
                                        </p:tgtEl>
                                        <p:attrNameLst>
                                          <p:attrName>ppt_h</p:attrName>
                                        </p:attrNameLst>
                                      </p:cBhvr>
                                      <p:tavLst>
                                        <p:tav tm="0">
                                          <p:val>
                                            <p:fltVal val="0"/>
                                          </p:val>
                                        </p:tav>
                                        <p:tav tm="100000">
                                          <p:val>
                                            <p:strVal val="#ppt_h"/>
                                          </p:val>
                                        </p:tav>
                                      </p:tavLst>
                                    </p:anim>
                                  </p:childTnLst>
                                </p:cTn>
                              </p:par>
                            </p:childTnLst>
                          </p:cTn>
                        </p:par>
                        <p:par>
                          <p:cTn id="64" fill="hold" nodeType="afterGroup">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76871"/>
                                        </p:tgtEl>
                                        <p:attrNameLst>
                                          <p:attrName>style.visibility</p:attrName>
                                        </p:attrNameLst>
                                      </p:cBhvr>
                                      <p:to>
                                        <p:strVal val="visible"/>
                                      </p:to>
                                    </p:set>
                                    <p:anim calcmode="lin" valueType="num">
                                      <p:cBhvr>
                                        <p:cTn id="67" dur="500" fill="hold"/>
                                        <p:tgtEl>
                                          <p:spTgt spid="76871"/>
                                        </p:tgtEl>
                                        <p:attrNameLst>
                                          <p:attrName>ppt_w</p:attrName>
                                        </p:attrNameLst>
                                      </p:cBhvr>
                                      <p:tavLst>
                                        <p:tav tm="0">
                                          <p:val>
                                            <p:fltVal val="0"/>
                                          </p:val>
                                        </p:tav>
                                        <p:tav tm="100000">
                                          <p:val>
                                            <p:strVal val="#ppt_w"/>
                                          </p:val>
                                        </p:tav>
                                      </p:tavLst>
                                    </p:anim>
                                    <p:anim calcmode="lin" valueType="num">
                                      <p:cBhvr>
                                        <p:cTn id="68" dur="500" fill="hold"/>
                                        <p:tgtEl>
                                          <p:spTgt spid="76871"/>
                                        </p:tgtEl>
                                        <p:attrNameLst>
                                          <p:attrName>ppt_h</p:attrName>
                                        </p:attrNameLst>
                                      </p:cBhvr>
                                      <p:tavLst>
                                        <p:tav tm="0">
                                          <p:val>
                                            <p:fltVal val="0"/>
                                          </p:val>
                                        </p:tav>
                                        <p:tav tm="100000">
                                          <p:val>
                                            <p:strVal val="#ppt_h"/>
                                          </p:val>
                                        </p:tav>
                                      </p:tavLst>
                                    </p:anim>
                                  </p:childTnLst>
                                </p:cTn>
                              </p:par>
                            </p:childTnLst>
                          </p:cTn>
                        </p:par>
                        <p:par>
                          <p:cTn id="69" fill="hold" nodeType="afterGroup">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76884"/>
                                        </p:tgtEl>
                                        <p:attrNameLst>
                                          <p:attrName>style.visibility</p:attrName>
                                        </p:attrNameLst>
                                      </p:cBhvr>
                                      <p:to>
                                        <p:strVal val="visible"/>
                                      </p:to>
                                    </p:set>
                                    <p:anim calcmode="lin" valueType="num">
                                      <p:cBhvr>
                                        <p:cTn id="72" dur="500" fill="hold"/>
                                        <p:tgtEl>
                                          <p:spTgt spid="76884"/>
                                        </p:tgtEl>
                                        <p:attrNameLst>
                                          <p:attrName>ppt_w</p:attrName>
                                        </p:attrNameLst>
                                      </p:cBhvr>
                                      <p:tavLst>
                                        <p:tav tm="0">
                                          <p:val>
                                            <p:fltVal val="0"/>
                                          </p:val>
                                        </p:tav>
                                        <p:tav tm="100000">
                                          <p:val>
                                            <p:strVal val="#ppt_w"/>
                                          </p:val>
                                        </p:tav>
                                      </p:tavLst>
                                    </p:anim>
                                    <p:anim calcmode="lin" valueType="num">
                                      <p:cBhvr>
                                        <p:cTn id="73" dur="500" fill="hold"/>
                                        <p:tgtEl>
                                          <p:spTgt spid="76884"/>
                                        </p:tgtEl>
                                        <p:attrNameLst>
                                          <p:attrName>ppt_h</p:attrName>
                                        </p:attrNameLst>
                                      </p:cBhvr>
                                      <p:tavLst>
                                        <p:tav tm="0">
                                          <p:val>
                                            <p:fltVal val="0"/>
                                          </p:val>
                                        </p:tav>
                                        <p:tav tm="100000">
                                          <p:val>
                                            <p:strVal val="#ppt_h"/>
                                          </p:val>
                                        </p:tav>
                                      </p:tavLst>
                                    </p:anim>
                                  </p:childTnLst>
                                </p:cTn>
                              </p:par>
                            </p:childTnLst>
                          </p:cTn>
                        </p:par>
                        <p:par>
                          <p:cTn id="74" fill="hold" nodeType="afterGroup">
                            <p:stCondLst>
                              <p:cond delay="7000"/>
                            </p:stCondLst>
                            <p:childTnLst>
                              <p:par>
                                <p:cTn id="75" presetID="23" presetClass="entr" presetSubtype="16" fill="hold" grpId="0" nodeType="afterEffect">
                                  <p:stCondLst>
                                    <p:cond delay="0"/>
                                  </p:stCondLst>
                                  <p:childTnLst>
                                    <p:set>
                                      <p:cBhvr>
                                        <p:cTn id="76" dur="1" fill="hold">
                                          <p:stCondLst>
                                            <p:cond delay="0"/>
                                          </p:stCondLst>
                                        </p:cTn>
                                        <p:tgtEl>
                                          <p:spTgt spid="76873"/>
                                        </p:tgtEl>
                                        <p:attrNameLst>
                                          <p:attrName>style.visibility</p:attrName>
                                        </p:attrNameLst>
                                      </p:cBhvr>
                                      <p:to>
                                        <p:strVal val="visible"/>
                                      </p:to>
                                    </p:set>
                                    <p:anim calcmode="lin" valueType="num">
                                      <p:cBhvr>
                                        <p:cTn id="77" dur="500" fill="hold"/>
                                        <p:tgtEl>
                                          <p:spTgt spid="76873"/>
                                        </p:tgtEl>
                                        <p:attrNameLst>
                                          <p:attrName>ppt_w</p:attrName>
                                        </p:attrNameLst>
                                      </p:cBhvr>
                                      <p:tavLst>
                                        <p:tav tm="0">
                                          <p:val>
                                            <p:fltVal val="0"/>
                                          </p:val>
                                        </p:tav>
                                        <p:tav tm="100000">
                                          <p:val>
                                            <p:strVal val="#ppt_w"/>
                                          </p:val>
                                        </p:tav>
                                      </p:tavLst>
                                    </p:anim>
                                    <p:anim calcmode="lin" valueType="num">
                                      <p:cBhvr>
                                        <p:cTn id="78" dur="500" fill="hold"/>
                                        <p:tgtEl>
                                          <p:spTgt spid="76873"/>
                                        </p:tgtEl>
                                        <p:attrNameLst>
                                          <p:attrName>ppt_h</p:attrName>
                                        </p:attrNameLst>
                                      </p:cBhvr>
                                      <p:tavLst>
                                        <p:tav tm="0">
                                          <p:val>
                                            <p:fltVal val="0"/>
                                          </p:val>
                                        </p:tav>
                                        <p:tav tm="100000">
                                          <p:val>
                                            <p:strVal val="#ppt_h"/>
                                          </p:val>
                                        </p:tav>
                                      </p:tavLst>
                                    </p:anim>
                                  </p:childTnLst>
                                </p:cTn>
                              </p:par>
                            </p:childTnLst>
                          </p:cTn>
                        </p:par>
                        <p:par>
                          <p:cTn id="79" fill="hold" nodeType="afterGroup">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76874"/>
                                        </p:tgtEl>
                                        <p:attrNameLst>
                                          <p:attrName>style.visibility</p:attrName>
                                        </p:attrNameLst>
                                      </p:cBhvr>
                                      <p:to>
                                        <p:strVal val="visible"/>
                                      </p:to>
                                    </p:set>
                                    <p:anim calcmode="lin" valueType="num">
                                      <p:cBhvr>
                                        <p:cTn id="82" dur="500" fill="hold"/>
                                        <p:tgtEl>
                                          <p:spTgt spid="76874"/>
                                        </p:tgtEl>
                                        <p:attrNameLst>
                                          <p:attrName>ppt_w</p:attrName>
                                        </p:attrNameLst>
                                      </p:cBhvr>
                                      <p:tavLst>
                                        <p:tav tm="0">
                                          <p:val>
                                            <p:fltVal val="0"/>
                                          </p:val>
                                        </p:tav>
                                        <p:tav tm="100000">
                                          <p:val>
                                            <p:strVal val="#ppt_w"/>
                                          </p:val>
                                        </p:tav>
                                      </p:tavLst>
                                    </p:anim>
                                    <p:anim calcmode="lin" valueType="num">
                                      <p:cBhvr>
                                        <p:cTn id="83" dur="500" fill="hold"/>
                                        <p:tgtEl>
                                          <p:spTgt spid="76874"/>
                                        </p:tgtEl>
                                        <p:attrNameLst>
                                          <p:attrName>ppt_h</p:attrName>
                                        </p:attrNameLst>
                                      </p:cBhvr>
                                      <p:tavLst>
                                        <p:tav tm="0">
                                          <p:val>
                                            <p:fltVal val="0"/>
                                          </p:val>
                                        </p:tav>
                                        <p:tav tm="100000">
                                          <p:val>
                                            <p:strVal val="#ppt_h"/>
                                          </p:val>
                                        </p:tav>
                                      </p:tavLst>
                                    </p:anim>
                                  </p:childTnLst>
                                </p:cTn>
                              </p:par>
                            </p:childTnLst>
                          </p:cTn>
                        </p:par>
                        <p:par>
                          <p:cTn id="84" fill="hold" nodeType="afterGroup">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76875"/>
                                        </p:tgtEl>
                                        <p:attrNameLst>
                                          <p:attrName>style.visibility</p:attrName>
                                        </p:attrNameLst>
                                      </p:cBhvr>
                                      <p:to>
                                        <p:strVal val="visible"/>
                                      </p:to>
                                    </p:set>
                                    <p:anim calcmode="lin" valueType="num">
                                      <p:cBhvr>
                                        <p:cTn id="87" dur="500" fill="hold"/>
                                        <p:tgtEl>
                                          <p:spTgt spid="76875"/>
                                        </p:tgtEl>
                                        <p:attrNameLst>
                                          <p:attrName>ppt_w</p:attrName>
                                        </p:attrNameLst>
                                      </p:cBhvr>
                                      <p:tavLst>
                                        <p:tav tm="0">
                                          <p:val>
                                            <p:fltVal val="0"/>
                                          </p:val>
                                        </p:tav>
                                        <p:tav tm="100000">
                                          <p:val>
                                            <p:strVal val="#ppt_w"/>
                                          </p:val>
                                        </p:tav>
                                      </p:tavLst>
                                    </p:anim>
                                    <p:anim calcmode="lin" valueType="num">
                                      <p:cBhvr>
                                        <p:cTn id="88" dur="500" fill="hold"/>
                                        <p:tgtEl>
                                          <p:spTgt spid="76875"/>
                                        </p:tgtEl>
                                        <p:attrNameLst>
                                          <p:attrName>ppt_h</p:attrName>
                                        </p:attrNameLst>
                                      </p:cBhvr>
                                      <p:tavLst>
                                        <p:tav tm="0">
                                          <p:val>
                                            <p:fltVal val="0"/>
                                          </p:val>
                                        </p:tav>
                                        <p:tav tm="100000">
                                          <p:val>
                                            <p:strVal val="#ppt_h"/>
                                          </p:val>
                                        </p:tav>
                                      </p:tavLst>
                                    </p:anim>
                                  </p:childTnLst>
                                </p:cTn>
                              </p:par>
                            </p:childTnLst>
                          </p:cTn>
                        </p:par>
                        <p:par>
                          <p:cTn id="89" fill="hold" nodeType="afterGroup">
                            <p:stCondLst>
                              <p:cond delay="8500"/>
                            </p:stCondLst>
                            <p:childTnLst>
                              <p:par>
                                <p:cTn id="90" presetID="23" presetClass="entr" presetSubtype="16" fill="hold" grpId="0" nodeType="afterEffect">
                                  <p:stCondLst>
                                    <p:cond delay="0"/>
                                  </p:stCondLst>
                                  <p:childTnLst>
                                    <p:set>
                                      <p:cBhvr>
                                        <p:cTn id="91" dur="1" fill="hold">
                                          <p:stCondLst>
                                            <p:cond delay="0"/>
                                          </p:stCondLst>
                                        </p:cTn>
                                        <p:tgtEl>
                                          <p:spTgt spid="76876"/>
                                        </p:tgtEl>
                                        <p:attrNameLst>
                                          <p:attrName>style.visibility</p:attrName>
                                        </p:attrNameLst>
                                      </p:cBhvr>
                                      <p:to>
                                        <p:strVal val="visible"/>
                                      </p:to>
                                    </p:set>
                                    <p:anim calcmode="lin" valueType="num">
                                      <p:cBhvr>
                                        <p:cTn id="92" dur="500" fill="hold"/>
                                        <p:tgtEl>
                                          <p:spTgt spid="76876"/>
                                        </p:tgtEl>
                                        <p:attrNameLst>
                                          <p:attrName>ppt_w</p:attrName>
                                        </p:attrNameLst>
                                      </p:cBhvr>
                                      <p:tavLst>
                                        <p:tav tm="0">
                                          <p:val>
                                            <p:fltVal val="0"/>
                                          </p:val>
                                        </p:tav>
                                        <p:tav tm="100000">
                                          <p:val>
                                            <p:strVal val="#ppt_w"/>
                                          </p:val>
                                        </p:tav>
                                      </p:tavLst>
                                    </p:anim>
                                    <p:anim calcmode="lin" valueType="num">
                                      <p:cBhvr>
                                        <p:cTn id="93" dur="500" fill="hold"/>
                                        <p:tgtEl>
                                          <p:spTgt spid="76876"/>
                                        </p:tgtEl>
                                        <p:attrNameLst>
                                          <p:attrName>ppt_h</p:attrName>
                                        </p:attrNameLst>
                                      </p:cBhvr>
                                      <p:tavLst>
                                        <p:tav tm="0">
                                          <p:val>
                                            <p:fltVal val="0"/>
                                          </p:val>
                                        </p:tav>
                                        <p:tav tm="100000">
                                          <p:val>
                                            <p:strVal val="#ppt_h"/>
                                          </p:val>
                                        </p:tav>
                                      </p:tavLst>
                                    </p:anim>
                                  </p:childTnLst>
                                </p:cTn>
                              </p:par>
                            </p:childTnLst>
                          </p:cTn>
                        </p:par>
                        <p:par>
                          <p:cTn id="94" fill="hold" nodeType="afterGroup">
                            <p:stCondLst>
                              <p:cond delay="9000"/>
                            </p:stCondLst>
                            <p:childTnLst>
                              <p:par>
                                <p:cTn id="95" presetID="23" presetClass="entr" presetSubtype="16" fill="hold" grpId="0" nodeType="afterEffect">
                                  <p:stCondLst>
                                    <p:cond delay="0"/>
                                  </p:stCondLst>
                                  <p:childTnLst>
                                    <p:set>
                                      <p:cBhvr>
                                        <p:cTn id="96" dur="1" fill="hold">
                                          <p:stCondLst>
                                            <p:cond delay="0"/>
                                          </p:stCondLst>
                                        </p:cTn>
                                        <p:tgtEl>
                                          <p:spTgt spid="76877"/>
                                        </p:tgtEl>
                                        <p:attrNameLst>
                                          <p:attrName>style.visibility</p:attrName>
                                        </p:attrNameLst>
                                      </p:cBhvr>
                                      <p:to>
                                        <p:strVal val="visible"/>
                                      </p:to>
                                    </p:set>
                                    <p:anim calcmode="lin" valueType="num">
                                      <p:cBhvr>
                                        <p:cTn id="97" dur="500" fill="hold"/>
                                        <p:tgtEl>
                                          <p:spTgt spid="76877"/>
                                        </p:tgtEl>
                                        <p:attrNameLst>
                                          <p:attrName>ppt_w</p:attrName>
                                        </p:attrNameLst>
                                      </p:cBhvr>
                                      <p:tavLst>
                                        <p:tav tm="0">
                                          <p:val>
                                            <p:fltVal val="0"/>
                                          </p:val>
                                        </p:tav>
                                        <p:tav tm="100000">
                                          <p:val>
                                            <p:strVal val="#ppt_w"/>
                                          </p:val>
                                        </p:tav>
                                      </p:tavLst>
                                    </p:anim>
                                    <p:anim calcmode="lin" valueType="num">
                                      <p:cBhvr>
                                        <p:cTn id="98" dur="500" fill="hold"/>
                                        <p:tgtEl>
                                          <p:spTgt spid="76877"/>
                                        </p:tgtEl>
                                        <p:attrNameLst>
                                          <p:attrName>ppt_h</p:attrName>
                                        </p:attrNameLst>
                                      </p:cBhvr>
                                      <p:tavLst>
                                        <p:tav tm="0">
                                          <p:val>
                                            <p:fltVal val="0"/>
                                          </p:val>
                                        </p:tav>
                                        <p:tav tm="100000">
                                          <p:val>
                                            <p:strVal val="#ppt_h"/>
                                          </p:val>
                                        </p:tav>
                                      </p:tavLst>
                                    </p:anim>
                                  </p:childTnLst>
                                </p:cTn>
                              </p:par>
                            </p:childTnLst>
                          </p:cTn>
                        </p:par>
                        <p:par>
                          <p:cTn id="99" fill="hold" nodeType="afterGroup">
                            <p:stCondLst>
                              <p:cond delay="9500"/>
                            </p:stCondLst>
                            <p:childTnLst>
                              <p:par>
                                <p:cTn id="100" presetID="23" presetClass="entr" presetSubtype="16" fill="hold" grpId="0" nodeType="afterEffect">
                                  <p:stCondLst>
                                    <p:cond delay="0"/>
                                  </p:stCondLst>
                                  <p:childTnLst>
                                    <p:set>
                                      <p:cBhvr>
                                        <p:cTn id="101" dur="1" fill="hold">
                                          <p:stCondLst>
                                            <p:cond delay="0"/>
                                          </p:stCondLst>
                                        </p:cTn>
                                        <p:tgtEl>
                                          <p:spTgt spid="76880"/>
                                        </p:tgtEl>
                                        <p:attrNameLst>
                                          <p:attrName>style.visibility</p:attrName>
                                        </p:attrNameLst>
                                      </p:cBhvr>
                                      <p:to>
                                        <p:strVal val="visible"/>
                                      </p:to>
                                    </p:set>
                                    <p:anim calcmode="lin" valueType="num">
                                      <p:cBhvr>
                                        <p:cTn id="102" dur="500" fill="hold"/>
                                        <p:tgtEl>
                                          <p:spTgt spid="76880"/>
                                        </p:tgtEl>
                                        <p:attrNameLst>
                                          <p:attrName>ppt_w</p:attrName>
                                        </p:attrNameLst>
                                      </p:cBhvr>
                                      <p:tavLst>
                                        <p:tav tm="0">
                                          <p:val>
                                            <p:fltVal val="0"/>
                                          </p:val>
                                        </p:tav>
                                        <p:tav tm="100000">
                                          <p:val>
                                            <p:strVal val="#ppt_w"/>
                                          </p:val>
                                        </p:tav>
                                      </p:tavLst>
                                    </p:anim>
                                    <p:anim calcmode="lin" valueType="num">
                                      <p:cBhvr>
                                        <p:cTn id="103" dur="500" fill="hold"/>
                                        <p:tgtEl>
                                          <p:spTgt spid="76880"/>
                                        </p:tgtEl>
                                        <p:attrNameLst>
                                          <p:attrName>ppt_h</p:attrName>
                                        </p:attrNameLst>
                                      </p:cBhvr>
                                      <p:tavLst>
                                        <p:tav tm="0">
                                          <p:val>
                                            <p:fltVal val="0"/>
                                          </p:val>
                                        </p:tav>
                                        <p:tav tm="100000">
                                          <p:val>
                                            <p:strVal val="#ppt_h"/>
                                          </p:val>
                                        </p:tav>
                                      </p:tavLst>
                                    </p:anim>
                                  </p:childTnLst>
                                </p:cTn>
                              </p:par>
                            </p:childTnLst>
                          </p:cTn>
                        </p:par>
                        <p:par>
                          <p:cTn id="104" fill="hold" nodeType="afterGroup">
                            <p:stCondLst>
                              <p:cond delay="10000"/>
                            </p:stCondLst>
                            <p:childTnLst>
                              <p:par>
                                <p:cTn id="105" presetID="23" presetClass="entr" presetSubtype="16" fill="hold" grpId="0" nodeType="afterEffect">
                                  <p:stCondLst>
                                    <p:cond delay="0"/>
                                  </p:stCondLst>
                                  <p:childTnLst>
                                    <p:set>
                                      <p:cBhvr>
                                        <p:cTn id="106" dur="1" fill="hold">
                                          <p:stCondLst>
                                            <p:cond delay="0"/>
                                          </p:stCondLst>
                                        </p:cTn>
                                        <p:tgtEl>
                                          <p:spTgt spid="76862"/>
                                        </p:tgtEl>
                                        <p:attrNameLst>
                                          <p:attrName>style.visibility</p:attrName>
                                        </p:attrNameLst>
                                      </p:cBhvr>
                                      <p:to>
                                        <p:strVal val="visible"/>
                                      </p:to>
                                    </p:set>
                                    <p:anim calcmode="lin" valueType="num">
                                      <p:cBhvr>
                                        <p:cTn id="107" dur="500" fill="hold"/>
                                        <p:tgtEl>
                                          <p:spTgt spid="76862"/>
                                        </p:tgtEl>
                                        <p:attrNameLst>
                                          <p:attrName>ppt_w</p:attrName>
                                        </p:attrNameLst>
                                      </p:cBhvr>
                                      <p:tavLst>
                                        <p:tav tm="0">
                                          <p:val>
                                            <p:fltVal val="0"/>
                                          </p:val>
                                        </p:tav>
                                        <p:tav tm="100000">
                                          <p:val>
                                            <p:strVal val="#ppt_w"/>
                                          </p:val>
                                        </p:tav>
                                      </p:tavLst>
                                    </p:anim>
                                    <p:anim calcmode="lin" valueType="num">
                                      <p:cBhvr>
                                        <p:cTn id="108" dur="500" fill="hold"/>
                                        <p:tgtEl>
                                          <p:spTgt spid="76862"/>
                                        </p:tgtEl>
                                        <p:attrNameLst>
                                          <p:attrName>ppt_h</p:attrName>
                                        </p:attrNameLst>
                                      </p:cBhvr>
                                      <p:tavLst>
                                        <p:tav tm="0">
                                          <p:val>
                                            <p:fltVal val="0"/>
                                          </p:val>
                                        </p:tav>
                                        <p:tav tm="100000">
                                          <p:val>
                                            <p:strVal val="#ppt_h"/>
                                          </p:val>
                                        </p:tav>
                                      </p:tavLst>
                                    </p:anim>
                                  </p:childTnLst>
                                </p:cTn>
                              </p:par>
                            </p:childTnLst>
                          </p:cTn>
                        </p:par>
                        <p:par>
                          <p:cTn id="109" fill="hold" nodeType="afterGroup">
                            <p:stCondLst>
                              <p:cond delay="10500"/>
                            </p:stCondLst>
                            <p:childTnLst>
                              <p:par>
                                <p:cTn id="110" presetID="23" presetClass="entr" presetSubtype="16" fill="hold" grpId="0" nodeType="afterEffect">
                                  <p:stCondLst>
                                    <p:cond delay="0"/>
                                  </p:stCondLst>
                                  <p:childTnLst>
                                    <p:set>
                                      <p:cBhvr>
                                        <p:cTn id="111" dur="1" fill="hold">
                                          <p:stCondLst>
                                            <p:cond delay="0"/>
                                          </p:stCondLst>
                                        </p:cTn>
                                        <p:tgtEl>
                                          <p:spTgt spid="76872"/>
                                        </p:tgtEl>
                                        <p:attrNameLst>
                                          <p:attrName>style.visibility</p:attrName>
                                        </p:attrNameLst>
                                      </p:cBhvr>
                                      <p:to>
                                        <p:strVal val="visible"/>
                                      </p:to>
                                    </p:set>
                                    <p:anim calcmode="lin" valueType="num">
                                      <p:cBhvr>
                                        <p:cTn id="112" dur="500" fill="hold"/>
                                        <p:tgtEl>
                                          <p:spTgt spid="76872"/>
                                        </p:tgtEl>
                                        <p:attrNameLst>
                                          <p:attrName>ppt_w</p:attrName>
                                        </p:attrNameLst>
                                      </p:cBhvr>
                                      <p:tavLst>
                                        <p:tav tm="0">
                                          <p:val>
                                            <p:fltVal val="0"/>
                                          </p:val>
                                        </p:tav>
                                        <p:tav tm="100000">
                                          <p:val>
                                            <p:strVal val="#ppt_w"/>
                                          </p:val>
                                        </p:tav>
                                      </p:tavLst>
                                    </p:anim>
                                    <p:anim calcmode="lin" valueType="num">
                                      <p:cBhvr>
                                        <p:cTn id="113" dur="500" fill="hold"/>
                                        <p:tgtEl>
                                          <p:spTgt spid="76872"/>
                                        </p:tgtEl>
                                        <p:attrNameLst>
                                          <p:attrName>ppt_h</p:attrName>
                                        </p:attrNameLst>
                                      </p:cBhvr>
                                      <p:tavLst>
                                        <p:tav tm="0">
                                          <p:val>
                                            <p:fltVal val="0"/>
                                          </p:val>
                                        </p:tav>
                                        <p:tav tm="100000">
                                          <p:val>
                                            <p:strVal val="#ppt_h"/>
                                          </p:val>
                                        </p:tav>
                                      </p:tavLst>
                                    </p:anim>
                                  </p:childTnLst>
                                </p:cTn>
                              </p:par>
                            </p:childTnLst>
                          </p:cTn>
                        </p:par>
                        <p:par>
                          <p:cTn id="114" fill="hold" nodeType="afterGroup">
                            <p:stCondLst>
                              <p:cond delay="11000"/>
                            </p:stCondLst>
                            <p:childTnLst>
                              <p:par>
                                <p:cTn id="115" presetID="23" presetClass="entr" presetSubtype="16" fill="hold" grpId="0" nodeType="afterEffect">
                                  <p:stCondLst>
                                    <p:cond delay="0"/>
                                  </p:stCondLst>
                                  <p:childTnLst>
                                    <p:set>
                                      <p:cBhvr>
                                        <p:cTn id="116" dur="1" fill="hold">
                                          <p:stCondLst>
                                            <p:cond delay="0"/>
                                          </p:stCondLst>
                                        </p:cTn>
                                        <p:tgtEl>
                                          <p:spTgt spid="76881"/>
                                        </p:tgtEl>
                                        <p:attrNameLst>
                                          <p:attrName>style.visibility</p:attrName>
                                        </p:attrNameLst>
                                      </p:cBhvr>
                                      <p:to>
                                        <p:strVal val="visible"/>
                                      </p:to>
                                    </p:set>
                                    <p:anim calcmode="lin" valueType="num">
                                      <p:cBhvr>
                                        <p:cTn id="117" dur="500" fill="hold"/>
                                        <p:tgtEl>
                                          <p:spTgt spid="76881"/>
                                        </p:tgtEl>
                                        <p:attrNameLst>
                                          <p:attrName>ppt_w</p:attrName>
                                        </p:attrNameLst>
                                      </p:cBhvr>
                                      <p:tavLst>
                                        <p:tav tm="0">
                                          <p:val>
                                            <p:fltVal val="0"/>
                                          </p:val>
                                        </p:tav>
                                        <p:tav tm="100000">
                                          <p:val>
                                            <p:strVal val="#ppt_w"/>
                                          </p:val>
                                        </p:tav>
                                      </p:tavLst>
                                    </p:anim>
                                    <p:anim calcmode="lin" valueType="num">
                                      <p:cBhvr>
                                        <p:cTn id="118" dur="500" fill="hold"/>
                                        <p:tgtEl>
                                          <p:spTgt spid="76881"/>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11500"/>
                            </p:stCondLst>
                            <p:childTnLst>
                              <p:par>
                                <p:cTn id="120" presetID="23" presetClass="entr" presetSubtype="16" fill="hold" grpId="0" nodeType="afterEffect">
                                  <p:stCondLst>
                                    <p:cond delay="0"/>
                                  </p:stCondLst>
                                  <p:childTnLst>
                                    <p:set>
                                      <p:cBhvr>
                                        <p:cTn id="121" dur="1" fill="hold">
                                          <p:stCondLst>
                                            <p:cond delay="0"/>
                                          </p:stCondLst>
                                        </p:cTn>
                                        <p:tgtEl>
                                          <p:spTgt spid="76882"/>
                                        </p:tgtEl>
                                        <p:attrNameLst>
                                          <p:attrName>style.visibility</p:attrName>
                                        </p:attrNameLst>
                                      </p:cBhvr>
                                      <p:to>
                                        <p:strVal val="visible"/>
                                      </p:to>
                                    </p:set>
                                    <p:anim calcmode="lin" valueType="num">
                                      <p:cBhvr>
                                        <p:cTn id="122" dur="500" fill="hold"/>
                                        <p:tgtEl>
                                          <p:spTgt spid="76882"/>
                                        </p:tgtEl>
                                        <p:attrNameLst>
                                          <p:attrName>ppt_w</p:attrName>
                                        </p:attrNameLst>
                                      </p:cBhvr>
                                      <p:tavLst>
                                        <p:tav tm="0">
                                          <p:val>
                                            <p:fltVal val="0"/>
                                          </p:val>
                                        </p:tav>
                                        <p:tav tm="100000">
                                          <p:val>
                                            <p:strVal val="#ppt_w"/>
                                          </p:val>
                                        </p:tav>
                                      </p:tavLst>
                                    </p:anim>
                                    <p:anim calcmode="lin" valueType="num">
                                      <p:cBhvr>
                                        <p:cTn id="123" dur="500" fill="hold"/>
                                        <p:tgtEl>
                                          <p:spTgt spid="76882"/>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12000"/>
                            </p:stCondLst>
                            <p:childTnLst>
                              <p:par>
                                <p:cTn id="125" presetID="23" presetClass="entr" presetSubtype="16" fill="hold" grpId="0" nodeType="afterEffect">
                                  <p:stCondLst>
                                    <p:cond delay="0"/>
                                  </p:stCondLst>
                                  <p:childTnLst>
                                    <p:set>
                                      <p:cBhvr>
                                        <p:cTn id="126" dur="1" fill="hold">
                                          <p:stCondLst>
                                            <p:cond delay="0"/>
                                          </p:stCondLst>
                                        </p:cTn>
                                        <p:tgtEl>
                                          <p:spTgt spid="76869"/>
                                        </p:tgtEl>
                                        <p:attrNameLst>
                                          <p:attrName>style.visibility</p:attrName>
                                        </p:attrNameLst>
                                      </p:cBhvr>
                                      <p:to>
                                        <p:strVal val="visible"/>
                                      </p:to>
                                    </p:set>
                                    <p:anim calcmode="lin" valueType="num">
                                      <p:cBhvr>
                                        <p:cTn id="127" dur="500" fill="hold"/>
                                        <p:tgtEl>
                                          <p:spTgt spid="76869"/>
                                        </p:tgtEl>
                                        <p:attrNameLst>
                                          <p:attrName>ppt_w</p:attrName>
                                        </p:attrNameLst>
                                      </p:cBhvr>
                                      <p:tavLst>
                                        <p:tav tm="0">
                                          <p:val>
                                            <p:fltVal val="0"/>
                                          </p:val>
                                        </p:tav>
                                        <p:tav tm="100000">
                                          <p:val>
                                            <p:strVal val="#ppt_w"/>
                                          </p:val>
                                        </p:tav>
                                      </p:tavLst>
                                    </p:anim>
                                    <p:anim calcmode="lin" valueType="num">
                                      <p:cBhvr>
                                        <p:cTn id="128" dur="500" fill="hold"/>
                                        <p:tgtEl>
                                          <p:spTgt spid="76869"/>
                                        </p:tgtEl>
                                        <p:attrNameLst>
                                          <p:attrName>ppt_h</p:attrName>
                                        </p:attrNameLst>
                                      </p:cBhvr>
                                      <p:tavLst>
                                        <p:tav tm="0">
                                          <p:val>
                                            <p:fltVal val="0"/>
                                          </p:val>
                                        </p:tav>
                                        <p:tav tm="100000">
                                          <p:val>
                                            <p:strVal val="#ppt_h"/>
                                          </p:val>
                                        </p:tav>
                                      </p:tavLst>
                                    </p:anim>
                                  </p:childTnLst>
                                </p:cTn>
                              </p:par>
                            </p:childTnLst>
                          </p:cTn>
                        </p:par>
                        <p:par>
                          <p:cTn id="129" fill="hold" nodeType="afterGroup">
                            <p:stCondLst>
                              <p:cond delay="12500"/>
                            </p:stCondLst>
                            <p:childTnLst>
                              <p:par>
                                <p:cTn id="130" presetID="23" presetClass="entr" presetSubtype="16" fill="hold" grpId="0" nodeType="afterEffect">
                                  <p:stCondLst>
                                    <p:cond delay="0"/>
                                  </p:stCondLst>
                                  <p:childTnLst>
                                    <p:set>
                                      <p:cBhvr>
                                        <p:cTn id="131" dur="1" fill="hold">
                                          <p:stCondLst>
                                            <p:cond delay="0"/>
                                          </p:stCondLst>
                                        </p:cTn>
                                        <p:tgtEl>
                                          <p:spTgt spid="76886"/>
                                        </p:tgtEl>
                                        <p:attrNameLst>
                                          <p:attrName>style.visibility</p:attrName>
                                        </p:attrNameLst>
                                      </p:cBhvr>
                                      <p:to>
                                        <p:strVal val="visible"/>
                                      </p:to>
                                    </p:set>
                                    <p:anim calcmode="lin" valueType="num">
                                      <p:cBhvr>
                                        <p:cTn id="132" dur="500" fill="hold"/>
                                        <p:tgtEl>
                                          <p:spTgt spid="76886"/>
                                        </p:tgtEl>
                                        <p:attrNameLst>
                                          <p:attrName>ppt_w</p:attrName>
                                        </p:attrNameLst>
                                      </p:cBhvr>
                                      <p:tavLst>
                                        <p:tav tm="0">
                                          <p:val>
                                            <p:fltVal val="0"/>
                                          </p:val>
                                        </p:tav>
                                        <p:tav tm="100000">
                                          <p:val>
                                            <p:strVal val="#ppt_w"/>
                                          </p:val>
                                        </p:tav>
                                      </p:tavLst>
                                    </p:anim>
                                    <p:anim calcmode="lin" valueType="num">
                                      <p:cBhvr>
                                        <p:cTn id="133" dur="500" fill="hold"/>
                                        <p:tgtEl>
                                          <p:spTgt spid="76886"/>
                                        </p:tgtEl>
                                        <p:attrNameLst>
                                          <p:attrName>ppt_h</p:attrName>
                                        </p:attrNameLst>
                                      </p:cBhvr>
                                      <p:tavLst>
                                        <p:tav tm="0">
                                          <p:val>
                                            <p:fltVal val="0"/>
                                          </p:val>
                                        </p:tav>
                                        <p:tav tm="100000">
                                          <p:val>
                                            <p:strVal val="#ppt_h"/>
                                          </p:val>
                                        </p:tav>
                                      </p:tavLst>
                                    </p:anim>
                                  </p:childTnLst>
                                </p:cTn>
                              </p:par>
                            </p:childTnLst>
                          </p:cTn>
                        </p:par>
                        <p:par>
                          <p:cTn id="134" fill="hold" nodeType="afterGroup">
                            <p:stCondLst>
                              <p:cond delay="13000"/>
                            </p:stCondLst>
                            <p:childTnLst>
                              <p:par>
                                <p:cTn id="135" presetID="23" presetClass="entr" presetSubtype="16" fill="hold" grpId="0" nodeType="afterEffect">
                                  <p:stCondLst>
                                    <p:cond delay="0"/>
                                  </p:stCondLst>
                                  <p:childTnLst>
                                    <p:set>
                                      <p:cBhvr>
                                        <p:cTn id="136" dur="1" fill="hold">
                                          <p:stCondLst>
                                            <p:cond delay="0"/>
                                          </p:stCondLst>
                                        </p:cTn>
                                        <p:tgtEl>
                                          <p:spTgt spid="76887"/>
                                        </p:tgtEl>
                                        <p:attrNameLst>
                                          <p:attrName>style.visibility</p:attrName>
                                        </p:attrNameLst>
                                      </p:cBhvr>
                                      <p:to>
                                        <p:strVal val="visible"/>
                                      </p:to>
                                    </p:set>
                                    <p:anim calcmode="lin" valueType="num">
                                      <p:cBhvr>
                                        <p:cTn id="137" dur="500" fill="hold"/>
                                        <p:tgtEl>
                                          <p:spTgt spid="76887"/>
                                        </p:tgtEl>
                                        <p:attrNameLst>
                                          <p:attrName>ppt_w</p:attrName>
                                        </p:attrNameLst>
                                      </p:cBhvr>
                                      <p:tavLst>
                                        <p:tav tm="0">
                                          <p:val>
                                            <p:fltVal val="0"/>
                                          </p:val>
                                        </p:tav>
                                        <p:tav tm="100000">
                                          <p:val>
                                            <p:strVal val="#ppt_w"/>
                                          </p:val>
                                        </p:tav>
                                      </p:tavLst>
                                    </p:anim>
                                    <p:anim calcmode="lin" valueType="num">
                                      <p:cBhvr>
                                        <p:cTn id="138" dur="500" fill="hold"/>
                                        <p:tgtEl>
                                          <p:spTgt spid="76887"/>
                                        </p:tgtEl>
                                        <p:attrNameLst>
                                          <p:attrName>ppt_h</p:attrName>
                                        </p:attrNameLst>
                                      </p:cBhvr>
                                      <p:tavLst>
                                        <p:tav tm="0">
                                          <p:val>
                                            <p:fltVal val="0"/>
                                          </p:val>
                                        </p:tav>
                                        <p:tav tm="100000">
                                          <p:val>
                                            <p:strVal val="#ppt_h"/>
                                          </p:val>
                                        </p:tav>
                                      </p:tavLst>
                                    </p:anim>
                                  </p:childTnLst>
                                </p:cTn>
                              </p:par>
                            </p:childTnLst>
                          </p:cTn>
                        </p:par>
                        <p:par>
                          <p:cTn id="139" fill="hold" nodeType="afterGroup">
                            <p:stCondLst>
                              <p:cond delay="13500"/>
                            </p:stCondLst>
                            <p:childTnLst>
                              <p:par>
                                <p:cTn id="140" presetID="23" presetClass="entr" presetSubtype="16" fill="hold" grpId="0" nodeType="afterEffect">
                                  <p:stCondLst>
                                    <p:cond delay="0"/>
                                  </p:stCondLst>
                                  <p:childTnLst>
                                    <p:set>
                                      <p:cBhvr>
                                        <p:cTn id="141" dur="1" fill="hold">
                                          <p:stCondLst>
                                            <p:cond delay="0"/>
                                          </p:stCondLst>
                                        </p:cTn>
                                        <p:tgtEl>
                                          <p:spTgt spid="76888"/>
                                        </p:tgtEl>
                                        <p:attrNameLst>
                                          <p:attrName>style.visibility</p:attrName>
                                        </p:attrNameLst>
                                      </p:cBhvr>
                                      <p:to>
                                        <p:strVal val="visible"/>
                                      </p:to>
                                    </p:set>
                                    <p:anim calcmode="lin" valueType="num">
                                      <p:cBhvr>
                                        <p:cTn id="142" dur="500" fill="hold"/>
                                        <p:tgtEl>
                                          <p:spTgt spid="76888"/>
                                        </p:tgtEl>
                                        <p:attrNameLst>
                                          <p:attrName>ppt_w</p:attrName>
                                        </p:attrNameLst>
                                      </p:cBhvr>
                                      <p:tavLst>
                                        <p:tav tm="0">
                                          <p:val>
                                            <p:fltVal val="0"/>
                                          </p:val>
                                        </p:tav>
                                        <p:tav tm="100000">
                                          <p:val>
                                            <p:strVal val="#ppt_w"/>
                                          </p:val>
                                        </p:tav>
                                      </p:tavLst>
                                    </p:anim>
                                    <p:anim calcmode="lin" valueType="num">
                                      <p:cBhvr>
                                        <p:cTn id="143" dur="500" fill="hold"/>
                                        <p:tgtEl>
                                          <p:spTgt spid="76888"/>
                                        </p:tgtEl>
                                        <p:attrNameLst>
                                          <p:attrName>ppt_h</p:attrName>
                                        </p:attrNameLst>
                                      </p:cBhvr>
                                      <p:tavLst>
                                        <p:tav tm="0">
                                          <p:val>
                                            <p:fltVal val="0"/>
                                          </p:val>
                                        </p:tav>
                                        <p:tav tm="100000">
                                          <p:val>
                                            <p:strVal val="#ppt_h"/>
                                          </p:val>
                                        </p:tav>
                                      </p:tavLst>
                                    </p:anim>
                                  </p:childTnLst>
                                </p:cTn>
                              </p:par>
                            </p:childTnLst>
                          </p:cTn>
                        </p:par>
                        <p:par>
                          <p:cTn id="144" fill="hold" nodeType="afterGroup">
                            <p:stCondLst>
                              <p:cond delay="14000"/>
                            </p:stCondLst>
                            <p:childTnLst>
                              <p:par>
                                <p:cTn id="145" presetID="23" presetClass="entr" presetSubtype="16" fill="hold" grpId="0" nodeType="afterEffect">
                                  <p:stCondLst>
                                    <p:cond delay="0"/>
                                  </p:stCondLst>
                                  <p:childTnLst>
                                    <p:set>
                                      <p:cBhvr>
                                        <p:cTn id="146" dur="1" fill="hold">
                                          <p:stCondLst>
                                            <p:cond delay="0"/>
                                          </p:stCondLst>
                                        </p:cTn>
                                        <p:tgtEl>
                                          <p:spTgt spid="76889"/>
                                        </p:tgtEl>
                                        <p:attrNameLst>
                                          <p:attrName>style.visibility</p:attrName>
                                        </p:attrNameLst>
                                      </p:cBhvr>
                                      <p:to>
                                        <p:strVal val="visible"/>
                                      </p:to>
                                    </p:set>
                                    <p:anim calcmode="lin" valueType="num">
                                      <p:cBhvr>
                                        <p:cTn id="147" dur="500" fill="hold"/>
                                        <p:tgtEl>
                                          <p:spTgt spid="76889"/>
                                        </p:tgtEl>
                                        <p:attrNameLst>
                                          <p:attrName>ppt_w</p:attrName>
                                        </p:attrNameLst>
                                      </p:cBhvr>
                                      <p:tavLst>
                                        <p:tav tm="0">
                                          <p:val>
                                            <p:fltVal val="0"/>
                                          </p:val>
                                        </p:tav>
                                        <p:tav tm="100000">
                                          <p:val>
                                            <p:strVal val="#ppt_w"/>
                                          </p:val>
                                        </p:tav>
                                      </p:tavLst>
                                    </p:anim>
                                    <p:anim calcmode="lin" valueType="num">
                                      <p:cBhvr>
                                        <p:cTn id="148" dur="500" fill="hold"/>
                                        <p:tgtEl>
                                          <p:spTgt spid="76889"/>
                                        </p:tgtEl>
                                        <p:attrNameLst>
                                          <p:attrName>ppt_h</p:attrName>
                                        </p:attrNameLst>
                                      </p:cBhvr>
                                      <p:tavLst>
                                        <p:tav tm="0">
                                          <p:val>
                                            <p:fltVal val="0"/>
                                          </p:val>
                                        </p:tav>
                                        <p:tav tm="100000">
                                          <p:val>
                                            <p:strVal val="#ppt_h"/>
                                          </p:val>
                                        </p:tav>
                                      </p:tavLst>
                                    </p:anim>
                                  </p:childTnLst>
                                </p:cTn>
                              </p:par>
                            </p:childTnLst>
                          </p:cTn>
                        </p:par>
                        <p:par>
                          <p:cTn id="149" fill="hold" nodeType="afterGroup">
                            <p:stCondLst>
                              <p:cond delay="14500"/>
                            </p:stCondLst>
                            <p:childTnLst>
                              <p:par>
                                <p:cTn id="150" presetID="23" presetClass="entr" presetSubtype="16" fill="hold" nodeType="afterEffect">
                                  <p:stCondLst>
                                    <p:cond delay="0"/>
                                  </p:stCondLst>
                                  <p:childTnLst>
                                    <p:set>
                                      <p:cBhvr>
                                        <p:cTn id="151" dur="1" fill="hold">
                                          <p:stCondLst>
                                            <p:cond delay="0"/>
                                          </p:stCondLst>
                                        </p:cTn>
                                        <p:tgtEl>
                                          <p:spTgt spid="76885"/>
                                        </p:tgtEl>
                                        <p:attrNameLst>
                                          <p:attrName>style.visibility</p:attrName>
                                        </p:attrNameLst>
                                      </p:cBhvr>
                                      <p:to>
                                        <p:strVal val="visible"/>
                                      </p:to>
                                    </p:set>
                                    <p:anim calcmode="lin" valueType="num">
                                      <p:cBhvr>
                                        <p:cTn id="152" dur="500" fill="hold"/>
                                        <p:tgtEl>
                                          <p:spTgt spid="76885"/>
                                        </p:tgtEl>
                                        <p:attrNameLst>
                                          <p:attrName>ppt_w</p:attrName>
                                        </p:attrNameLst>
                                      </p:cBhvr>
                                      <p:tavLst>
                                        <p:tav tm="0">
                                          <p:val>
                                            <p:fltVal val="0"/>
                                          </p:val>
                                        </p:tav>
                                        <p:tav tm="100000">
                                          <p:val>
                                            <p:strVal val="#ppt_w"/>
                                          </p:val>
                                        </p:tav>
                                      </p:tavLst>
                                    </p:anim>
                                    <p:anim calcmode="lin" valueType="num">
                                      <p:cBhvr>
                                        <p:cTn id="153" dur="500" fill="hold"/>
                                        <p:tgtEl>
                                          <p:spTgt spid="76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60" grpId="0" animBg="1"/>
      <p:bldP spid="76861" grpId="0" animBg="1"/>
      <p:bldP spid="76862" grpId="0" animBg="1"/>
      <p:bldP spid="76863" grpId="0" animBg="1"/>
      <p:bldP spid="76864" grpId="0" animBg="1"/>
      <p:bldP spid="76865" grpId="0" animBg="1"/>
      <p:bldP spid="76866" grpId="0" animBg="1"/>
      <p:bldP spid="76867" grpId="0" animBg="1"/>
      <p:bldP spid="76868" grpId="0" animBg="1"/>
      <p:bldP spid="76869" grpId="0" animBg="1"/>
      <p:bldP spid="76870" grpId="0" animBg="1"/>
      <p:bldP spid="76871" grpId="0" animBg="1"/>
      <p:bldP spid="76872" grpId="0" animBg="1"/>
      <p:bldP spid="76873" grpId="0" animBg="1"/>
      <p:bldP spid="76874" grpId="0" animBg="1"/>
      <p:bldP spid="76875" grpId="0" animBg="1"/>
      <p:bldP spid="76876" grpId="0" animBg="1"/>
      <p:bldP spid="76877" grpId="0" animBg="1"/>
      <p:bldP spid="76878" grpId="0" animBg="1"/>
      <p:bldP spid="76879" grpId="0" animBg="1"/>
      <p:bldP spid="76880" grpId="0" animBg="1"/>
      <p:bldP spid="76881" grpId="0" animBg="1"/>
      <p:bldP spid="76882" grpId="0" animBg="1"/>
      <p:bldP spid="76883" grpId="0" animBg="1"/>
      <p:bldP spid="76884" grpId="0" animBg="1"/>
      <p:bldP spid="76886" grpId="0" animBg="1"/>
      <p:bldP spid="76887" grpId="0" animBg="1"/>
      <p:bldP spid="76888" grpId="0" animBg="1"/>
      <p:bldP spid="7688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smtClean="0">
                <a:cs typeface="+mj-cs"/>
              </a:rPr>
              <a:t>Data Mining Methods</a:t>
            </a:r>
          </a:p>
        </p:txBody>
      </p:sp>
      <p:sp>
        <p:nvSpPr>
          <p:cNvPr id="77827" name="Rectangle 3"/>
          <p:cNvSpPr>
            <a:spLocks noGrp="1" noChangeArrowheads="1"/>
          </p:cNvSpPr>
          <p:nvPr>
            <p:ph type="body" idx="1"/>
          </p:nvPr>
        </p:nvSpPr>
        <p:spPr>
          <a:xfrm>
            <a:off x="862013" y="1524000"/>
            <a:ext cx="7772400" cy="4114800"/>
          </a:xfrm>
        </p:spPr>
        <p:txBody>
          <a:bodyPr/>
          <a:lstStyle/>
          <a:p>
            <a:pPr algn="ctr">
              <a:lnSpc>
                <a:spcPct val="90000"/>
              </a:lnSpc>
              <a:buFont typeface="Wingdings" charset="0"/>
              <a:buNone/>
              <a:defRPr/>
            </a:pPr>
            <a:r>
              <a:rPr lang="en-US" smtClean="0">
                <a:solidFill>
                  <a:schemeClr val="accent2"/>
                </a:solidFill>
                <a:cs typeface="+mn-cs"/>
              </a:rPr>
              <a:t>Explanation and Description</a:t>
            </a:r>
          </a:p>
          <a:p>
            <a:pPr>
              <a:lnSpc>
                <a:spcPct val="90000"/>
              </a:lnSpc>
              <a:defRPr/>
            </a:pPr>
            <a:r>
              <a:rPr lang="en-US" sz="2800" smtClean="0">
                <a:cs typeface="+mn-cs"/>
              </a:rPr>
              <a:t>Learn a generalized hypothesis (model) from selected data</a:t>
            </a:r>
          </a:p>
          <a:p>
            <a:pPr>
              <a:lnSpc>
                <a:spcPct val="90000"/>
              </a:lnSpc>
              <a:defRPr/>
            </a:pPr>
            <a:r>
              <a:rPr lang="en-US" sz="2800" smtClean="0">
                <a:cs typeface="+mn-cs"/>
              </a:rPr>
              <a:t>Description/Interpretation of model provides new human knowledge </a:t>
            </a:r>
          </a:p>
          <a:p>
            <a:pPr>
              <a:lnSpc>
                <a:spcPct val="90000"/>
              </a:lnSpc>
              <a:defRPr/>
            </a:pPr>
            <a:r>
              <a:rPr lang="en-US" sz="2800" smtClean="0">
                <a:cs typeface="+mn-cs"/>
              </a:rPr>
              <a:t>Methods:</a:t>
            </a:r>
          </a:p>
          <a:p>
            <a:pPr lvl="1">
              <a:lnSpc>
                <a:spcPct val="90000"/>
              </a:lnSpc>
              <a:buSzPct val="75000"/>
              <a:defRPr/>
            </a:pPr>
            <a:r>
              <a:rPr lang="en-US" sz="2400" smtClean="0"/>
              <a:t>Inductive decision tree and rule systems</a:t>
            </a:r>
          </a:p>
          <a:p>
            <a:pPr lvl="1">
              <a:lnSpc>
                <a:spcPct val="90000"/>
              </a:lnSpc>
              <a:buSzPct val="75000"/>
              <a:defRPr/>
            </a:pPr>
            <a:r>
              <a:rPr lang="en-US" sz="2400" smtClean="0"/>
              <a:t>Association rule systems</a:t>
            </a:r>
          </a:p>
          <a:p>
            <a:pPr lvl="1">
              <a:lnSpc>
                <a:spcPct val="90000"/>
              </a:lnSpc>
              <a:buSzPct val="75000"/>
              <a:defRPr/>
            </a:pPr>
            <a:r>
              <a:rPr lang="en-US" sz="2400" smtClean="0"/>
              <a:t>Link Analysis</a:t>
            </a:r>
          </a:p>
        </p:txBody>
      </p:sp>
      <p:sp>
        <p:nvSpPr>
          <p:cNvPr id="77828" name="Rectangle 4"/>
          <p:cNvSpPr>
            <a:spLocks noChangeArrowheads="1"/>
          </p:cNvSpPr>
          <p:nvPr/>
        </p:nvSpPr>
        <p:spPr bwMode="auto">
          <a:xfrm>
            <a:off x="7666038" y="4021138"/>
            <a:ext cx="501650" cy="311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29" name="Rectangle 5"/>
          <p:cNvSpPr>
            <a:spLocks noChangeArrowheads="1"/>
          </p:cNvSpPr>
          <p:nvPr/>
        </p:nvSpPr>
        <p:spPr bwMode="auto">
          <a:xfrm>
            <a:off x="7075488" y="4649788"/>
            <a:ext cx="501650" cy="311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0" name="Rectangle 6"/>
          <p:cNvSpPr>
            <a:spLocks noChangeArrowheads="1"/>
          </p:cNvSpPr>
          <p:nvPr/>
        </p:nvSpPr>
        <p:spPr bwMode="auto">
          <a:xfrm>
            <a:off x="8237538" y="4649788"/>
            <a:ext cx="501650" cy="311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1" name="Rectangle 7"/>
          <p:cNvSpPr>
            <a:spLocks noChangeArrowheads="1"/>
          </p:cNvSpPr>
          <p:nvPr/>
        </p:nvSpPr>
        <p:spPr bwMode="auto">
          <a:xfrm>
            <a:off x="6942138" y="5335588"/>
            <a:ext cx="501650" cy="311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2" name="Line 8"/>
          <p:cNvSpPr>
            <a:spLocks noChangeShapeType="1"/>
          </p:cNvSpPr>
          <p:nvPr/>
        </p:nvSpPr>
        <p:spPr bwMode="auto">
          <a:xfrm flipH="1">
            <a:off x="7305675" y="4371975"/>
            <a:ext cx="538163" cy="258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3" name="Line 9"/>
          <p:cNvSpPr>
            <a:spLocks noChangeShapeType="1"/>
          </p:cNvSpPr>
          <p:nvPr/>
        </p:nvSpPr>
        <p:spPr bwMode="auto">
          <a:xfrm>
            <a:off x="8035925" y="4352925"/>
            <a:ext cx="449263" cy="2778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4" name="Line 10"/>
          <p:cNvSpPr>
            <a:spLocks noChangeShapeType="1"/>
          </p:cNvSpPr>
          <p:nvPr/>
        </p:nvSpPr>
        <p:spPr bwMode="auto">
          <a:xfrm flipH="1">
            <a:off x="7915275" y="4352925"/>
            <a:ext cx="42863" cy="296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5" name="Line 11"/>
          <p:cNvSpPr>
            <a:spLocks noChangeShapeType="1"/>
          </p:cNvSpPr>
          <p:nvPr/>
        </p:nvSpPr>
        <p:spPr bwMode="auto">
          <a:xfrm flipH="1">
            <a:off x="6505575" y="5743575"/>
            <a:ext cx="538163" cy="258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6" name="Line 12"/>
          <p:cNvSpPr>
            <a:spLocks noChangeShapeType="1"/>
          </p:cNvSpPr>
          <p:nvPr/>
        </p:nvSpPr>
        <p:spPr bwMode="auto">
          <a:xfrm flipH="1">
            <a:off x="7115175" y="5724525"/>
            <a:ext cx="42863" cy="296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7" name="Oval 13"/>
          <p:cNvSpPr>
            <a:spLocks noChangeArrowheads="1"/>
          </p:cNvSpPr>
          <p:nvPr/>
        </p:nvSpPr>
        <p:spPr bwMode="auto">
          <a:xfrm>
            <a:off x="8218488" y="5297488"/>
            <a:ext cx="711200" cy="3683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38" name="Rectangle 14"/>
          <p:cNvSpPr>
            <a:spLocks noChangeArrowheads="1"/>
          </p:cNvSpPr>
          <p:nvPr/>
        </p:nvSpPr>
        <p:spPr bwMode="auto">
          <a:xfrm>
            <a:off x="7702550" y="4011613"/>
            <a:ext cx="4476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solidFill>
                  <a:srgbClr val="FDC0E5"/>
                </a:solidFill>
                <a:cs typeface="+mn-cs"/>
              </a:rPr>
              <a:t>A?</a:t>
            </a:r>
          </a:p>
        </p:txBody>
      </p:sp>
      <p:sp>
        <p:nvSpPr>
          <p:cNvPr id="77839" name="Rectangle 15"/>
          <p:cNvSpPr>
            <a:spLocks noChangeArrowheads="1"/>
          </p:cNvSpPr>
          <p:nvPr/>
        </p:nvSpPr>
        <p:spPr bwMode="auto">
          <a:xfrm>
            <a:off x="7092950" y="464026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solidFill>
                  <a:srgbClr val="FDC0E5"/>
                </a:solidFill>
                <a:cs typeface="+mn-cs"/>
              </a:rPr>
              <a:t>B?</a:t>
            </a:r>
          </a:p>
        </p:txBody>
      </p:sp>
      <p:sp>
        <p:nvSpPr>
          <p:cNvPr id="77840" name="Rectangle 16"/>
          <p:cNvSpPr>
            <a:spLocks noChangeArrowheads="1"/>
          </p:cNvSpPr>
          <p:nvPr/>
        </p:nvSpPr>
        <p:spPr bwMode="auto">
          <a:xfrm>
            <a:off x="8274050" y="4640263"/>
            <a:ext cx="434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solidFill>
                  <a:srgbClr val="FDC0E5"/>
                </a:solidFill>
                <a:cs typeface="+mn-cs"/>
              </a:rPr>
              <a:t>C?</a:t>
            </a:r>
          </a:p>
        </p:txBody>
      </p:sp>
      <p:sp>
        <p:nvSpPr>
          <p:cNvPr id="77841" name="Rectangle 17"/>
          <p:cNvSpPr>
            <a:spLocks noChangeArrowheads="1"/>
          </p:cNvSpPr>
          <p:nvPr/>
        </p:nvSpPr>
        <p:spPr bwMode="auto">
          <a:xfrm>
            <a:off x="6978650" y="5345113"/>
            <a:ext cx="4476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solidFill>
                  <a:srgbClr val="FDC0E5"/>
                </a:solidFill>
                <a:cs typeface="+mn-cs"/>
              </a:rPr>
              <a:t>D?</a:t>
            </a:r>
          </a:p>
        </p:txBody>
      </p:sp>
      <p:sp>
        <p:nvSpPr>
          <p:cNvPr id="77842" name="Rectangle 18"/>
          <p:cNvSpPr>
            <a:spLocks noChangeArrowheads="1"/>
          </p:cNvSpPr>
          <p:nvPr/>
        </p:nvSpPr>
        <p:spPr bwMode="auto">
          <a:xfrm>
            <a:off x="8255000" y="3886200"/>
            <a:ext cx="8890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i="1">
                <a:solidFill>
                  <a:schemeClr val="tx2"/>
                </a:solidFill>
                <a:cs typeface="+mn-cs"/>
              </a:rPr>
              <a:t>Root</a:t>
            </a:r>
          </a:p>
        </p:txBody>
      </p:sp>
      <p:sp>
        <p:nvSpPr>
          <p:cNvPr id="77843" name="Rectangle 19"/>
          <p:cNvSpPr>
            <a:spLocks noChangeArrowheads="1"/>
          </p:cNvSpPr>
          <p:nvPr/>
        </p:nvSpPr>
        <p:spPr bwMode="auto">
          <a:xfrm>
            <a:off x="8216900" y="5695950"/>
            <a:ext cx="8699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i="1">
                <a:solidFill>
                  <a:schemeClr val="tx2"/>
                </a:solidFill>
                <a:cs typeface="+mn-cs"/>
              </a:rPr>
              <a:t>Leaf</a:t>
            </a:r>
          </a:p>
        </p:txBody>
      </p:sp>
      <p:sp>
        <p:nvSpPr>
          <p:cNvPr id="77844" name="Rectangle 20"/>
          <p:cNvSpPr>
            <a:spLocks noChangeArrowheads="1"/>
          </p:cNvSpPr>
          <p:nvPr/>
        </p:nvSpPr>
        <p:spPr bwMode="auto">
          <a:xfrm>
            <a:off x="8274050" y="5284788"/>
            <a:ext cx="57626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000">
                <a:solidFill>
                  <a:srgbClr val="FDC0E5"/>
                </a:solidFill>
                <a:cs typeface="+mn-cs"/>
              </a:rPr>
              <a:t>Yes</a:t>
            </a:r>
          </a:p>
        </p:txBody>
      </p:sp>
      <p:sp>
        <p:nvSpPr>
          <p:cNvPr id="77845" name="Line 21"/>
          <p:cNvSpPr>
            <a:spLocks noChangeShapeType="1"/>
          </p:cNvSpPr>
          <p:nvPr/>
        </p:nvSpPr>
        <p:spPr bwMode="auto">
          <a:xfrm flipH="1">
            <a:off x="6657975" y="5038725"/>
            <a:ext cx="538163" cy="2587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6" name="Line 22"/>
          <p:cNvSpPr>
            <a:spLocks noChangeShapeType="1"/>
          </p:cNvSpPr>
          <p:nvPr/>
        </p:nvSpPr>
        <p:spPr bwMode="auto">
          <a:xfrm>
            <a:off x="7388225" y="5019675"/>
            <a:ext cx="277813" cy="2206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7" name="Line 23"/>
          <p:cNvSpPr>
            <a:spLocks noChangeShapeType="1"/>
          </p:cNvSpPr>
          <p:nvPr/>
        </p:nvSpPr>
        <p:spPr bwMode="auto">
          <a:xfrm flipH="1">
            <a:off x="7267575" y="5019675"/>
            <a:ext cx="42863" cy="296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8" name="Line 24"/>
          <p:cNvSpPr>
            <a:spLocks noChangeShapeType="1"/>
          </p:cNvSpPr>
          <p:nvPr/>
        </p:nvSpPr>
        <p:spPr bwMode="auto">
          <a:xfrm>
            <a:off x="8645525" y="5019675"/>
            <a:ext cx="277813" cy="2206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7849" name="Line 25"/>
          <p:cNvSpPr>
            <a:spLocks noChangeShapeType="1"/>
          </p:cNvSpPr>
          <p:nvPr/>
        </p:nvSpPr>
        <p:spPr bwMode="auto">
          <a:xfrm>
            <a:off x="8512175" y="5019675"/>
            <a:ext cx="11113" cy="29686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56086838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rrowheads="1"/>
          </p:cNvSpPr>
          <p:nvPr>
            <p:ph type="title"/>
          </p:nvPr>
        </p:nvSpPr>
        <p:spPr/>
        <p:txBody>
          <a:bodyPr/>
          <a:lstStyle/>
          <a:p>
            <a:pPr eaLnBrk="1" hangingPunct="1"/>
            <a:r>
              <a:rPr lang="en-US">
                <a:solidFill>
                  <a:schemeClr val="tx1"/>
                </a:solidFill>
                <a:latin typeface="Arial" charset="0"/>
                <a:ea typeface="ＭＳ Ｐゴシック" charset="0"/>
                <a:cs typeface="ＭＳ Ｐゴシック" charset="0"/>
              </a:rPr>
              <a:t>Classification</a:t>
            </a:r>
          </a:p>
        </p:txBody>
      </p:sp>
      <p:sp>
        <p:nvSpPr>
          <p:cNvPr id="65538" name="Line 3"/>
          <p:cNvSpPr>
            <a:spLocks noChangeShapeType="1"/>
          </p:cNvSpPr>
          <p:nvPr/>
        </p:nvSpPr>
        <p:spPr bwMode="auto">
          <a:xfrm flipV="1">
            <a:off x="1600200" y="1828800"/>
            <a:ext cx="0" cy="419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39" name="Line 4"/>
          <p:cNvSpPr>
            <a:spLocks noChangeShapeType="1"/>
          </p:cNvSpPr>
          <p:nvPr/>
        </p:nvSpPr>
        <p:spPr bwMode="auto">
          <a:xfrm>
            <a:off x="1371600" y="5791200"/>
            <a:ext cx="6324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0" name="Text Box 7"/>
          <p:cNvSpPr txBox="1">
            <a:spLocks noChangeArrowheads="1"/>
          </p:cNvSpPr>
          <p:nvPr/>
        </p:nvSpPr>
        <p:spPr bwMode="auto">
          <a:xfrm>
            <a:off x="5394325" y="3935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41" name="Text Box 8"/>
          <p:cNvSpPr txBox="1">
            <a:spLocks noChangeArrowheads="1"/>
          </p:cNvSpPr>
          <p:nvPr/>
        </p:nvSpPr>
        <p:spPr bwMode="auto">
          <a:xfrm>
            <a:off x="3352800" y="2743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2" name="Text Box 9"/>
          <p:cNvSpPr txBox="1">
            <a:spLocks noChangeArrowheads="1"/>
          </p:cNvSpPr>
          <p:nvPr/>
        </p:nvSpPr>
        <p:spPr bwMode="auto">
          <a:xfrm>
            <a:off x="3581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3" name="Text Box 10"/>
          <p:cNvSpPr txBox="1">
            <a:spLocks noChangeArrowheads="1"/>
          </p:cNvSpPr>
          <p:nvPr/>
        </p:nvSpPr>
        <p:spPr bwMode="auto">
          <a:xfrm>
            <a:off x="3048000" y="4876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4" name="Text Box 11"/>
          <p:cNvSpPr txBox="1">
            <a:spLocks noChangeArrowheads="1"/>
          </p:cNvSpPr>
          <p:nvPr/>
        </p:nvSpPr>
        <p:spPr bwMode="auto">
          <a:xfrm>
            <a:off x="4343400" y="2819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5" name="Text Box 12"/>
          <p:cNvSpPr txBox="1">
            <a:spLocks noChangeArrowheads="1"/>
          </p:cNvSpPr>
          <p:nvPr/>
        </p:nvSpPr>
        <p:spPr bwMode="auto">
          <a:xfrm>
            <a:off x="63246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6" name="Text Box 13"/>
          <p:cNvSpPr txBox="1">
            <a:spLocks noChangeArrowheads="1"/>
          </p:cNvSpPr>
          <p:nvPr/>
        </p:nvSpPr>
        <p:spPr bwMode="auto">
          <a:xfrm>
            <a:off x="21336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7" name="Text Box 14"/>
          <p:cNvSpPr txBox="1">
            <a:spLocks noChangeArrowheads="1"/>
          </p:cNvSpPr>
          <p:nvPr/>
        </p:nvSpPr>
        <p:spPr bwMode="auto">
          <a:xfrm>
            <a:off x="4724400" y="2209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8" name="Text Box 15"/>
          <p:cNvSpPr txBox="1">
            <a:spLocks noChangeArrowheads="1"/>
          </p:cNvSpPr>
          <p:nvPr/>
        </p:nvSpPr>
        <p:spPr bwMode="auto">
          <a:xfrm>
            <a:off x="72390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49" name="Text Box 16"/>
          <p:cNvSpPr txBox="1">
            <a:spLocks noChangeArrowheads="1"/>
          </p:cNvSpPr>
          <p:nvPr/>
        </p:nvSpPr>
        <p:spPr bwMode="auto">
          <a:xfrm>
            <a:off x="6553200" y="3048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0" name="Text Box 17"/>
          <p:cNvSpPr txBox="1">
            <a:spLocks noChangeArrowheads="1"/>
          </p:cNvSpPr>
          <p:nvPr/>
        </p:nvSpPr>
        <p:spPr bwMode="auto">
          <a:xfrm>
            <a:off x="4724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1" name="Text Box 18"/>
          <p:cNvSpPr txBox="1">
            <a:spLocks noChangeArrowheads="1"/>
          </p:cNvSpPr>
          <p:nvPr/>
        </p:nvSpPr>
        <p:spPr bwMode="auto">
          <a:xfrm>
            <a:off x="2895600" y="1981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2" name="Text Box 19"/>
          <p:cNvSpPr txBox="1">
            <a:spLocks noChangeArrowheads="1"/>
          </p:cNvSpPr>
          <p:nvPr/>
        </p:nvSpPr>
        <p:spPr bwMode="auto">
          <a:xfrm>
            <a:off x="4495800" y="4800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3" name="Text Box 20"/>
          <p:cNvSpPr txBox="1">
            <a:spLocks noChangeArrowheads="1"/>
          </p:cNvSpPr>
          <p:nvPr/>
        </p:nvSpPr>
        <p:spPr bwMode="auto">
          <a:xfrm>
            <a:off x="3962400" y="4114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4" name="Text Box 21"/>
          <p:cNvSpPr txBox="1">
            <a:spLocks noChangeArrowheads="1"/>
          </p:cNvSpPr>
          <p:nvPr/>
        </p:nvSpPr>
        <p:spPr bwMode="auto">
          <a:xfrm>
            <a:off x="32766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5" name="Text Box 22"/>
          <p:cNvSpPr txBox="1">
            <a:spLocks noChangeArrowheads="1"/>
          </p:cNvSpPr>
          <p:nvPr/>
        </p:nvSpPr>
        <p:spPr bwMode="auto">
          <a:xfrm>
            <a:off x="4267200" y="3505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6" name="Text Box 23"/>
          <p:cNvSpPr txBox="1">
            <a:spLocks noChangeArrowheads="1"/>
          </p:cNvSpPr>
          <p:nvPr/>
        </p:nvSpPr>
        <p:spPr bwMode="auto">
          <a:xfrm>
            <a:off x="3962400" y="2438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7" name="Text Box 24"/>
          <p:cNvSpPr txBox="1">
            <a:spLocks noChangeArrowheads="1"/>
          </p:cNvSpPr>
          <p:nvPr/>
        </p:nvSpPr>
        <p:spPr bwMode="auto">
          <a:xfrm>
            <a:off x="27432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8" name="Text Box 25"/>
          <p:cNvSpPr txBox="1">
            <a:spLocks noChangeArrowheads="1"/>
          </p:cNvSpPr>
          <p:nvPr/>
        </p:nvSpPr>
        <p:spPr bwMode="auto">
          <a:xfrm>
            <a:off x="5105400" y="3200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59" name="Text Box 26"/>
          <p:cNvSpPr txBox="1">
            <a:spLocks noChangeArrowheads="1"/>
          </p:cNvSpPr>
          <p:nvPr/>
        </p:nvSpPr>
        <p:spPr bwMode="auto">
          <a:xfrm>
            <a:off x="3048000" y="4038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60" name="Text Box 27"/>
          <p:cNvSpPr txBox="1">
            <a:spLocks noChangeArrowheads="1"/>
          </p:cNvSpPr>
          <p:nvPr/>
        </p:nvSpPr>
        <p:spPr bwMode="auto">
          <a:xfrm>
            <a:off x="5181600" y="2514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61" name="Text Box 28"/>
          <p:cNvSpPr txBox="1">
            <a:spLocks noChangeArrowheads="1"/>
          </p:cNvSpPr>
          <p:nvPr/>
        </p:nvSpPr>
        <p:spPr bwMode="auto">
          <a:xfrm>
            <a:off x="5546725" y="40878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2" name="Text Box 29"/>
          <p:cNvSpPr txBox="1">
            <a:spLocks noChangeArrowheads="1"/>
          </p:cNvSpPr>
          <p:nvPr/>
        </p:nvSpPr>
        <p:spPr bwMode="auto">
          <a:xfrm>
            <a:off x="5699125" y="42402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3" name="Text Box 30"/>
          <p:cNvSpPr txBox="1">
            <a:spLocks noChangeArrowheads="1"/>
          </p:cNvSpPr>
          <p:nvPr/>
        </p:nvSpPr>
        <p:spPr bwMode="auto">
          <a:xfrm>
            <a:off x="6324600" y="4419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4" name="Text Box 31"/>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5" name="Text Box 32"/>
          <p:cNvSpPr txBox="1">
            <a:spLocks noChangeArrowheads="1"/>
          </p:cNvSpPr>
          <p:nvPr/>
        </p:nvSpPr>
        <p:spPr bwMode="auto">
          <a:xfrm>
            <a:off x="6248400" y="3505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6" name="Text Box 33"/>
          <p:cNvSpPr txBox="1">
            <a:spLocks noChangeArrowheads="1"/>
          </p:cNvSpPr>
          <p:nvPr/>
        </p:nvSpPr>
        <p:spPr bwMode="auto">
          <a:xfrm>
            <a:off x="4876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7" name="Text Box 34"/>
          <p:cNvSpPr txBox="1">
            <a:spLocks noChangeArrowheads="1"/>
          </p:cNvSpPr>
          <p:nvPr/>
        </p:nvSpPr>
        <p:spPr bwMode="auto">
          <a:xfrm>
            <a:off x="5334000" y="4800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8" name="Text Box 35"/>
          <p:cNvSpPr txBox="1">
            <a:spLocks noChangeArrowheads="1"/>
          </p:cNvSpPr>
          <p:nvPr/>
        </p:nvSpPr>
        <p:spPr bwMode="auto">
          <a:xfrm>
            <a:off x="6003925" y="45450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69" name="Text Box 36"/>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0" name="Text Box 37"/>
          <p:cNvSpPr txBox="1">
            <a:spLocks noChangeArrowheads="1"/>
          </p:cNvSpPr>
          <p:nvPr/>
        </p:nvSpPr>
        <p:spPr bwMode="auto">
          <a:xfrm>
            <a:off x="4724400" y="4495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1" name="Text Box 38"/>
          <p:cNvSpPr txBox="1">
            <a:spLocks noChangeArrowheads="1"/>
          </p:cNvSpPr>
          <p:nvPr/>
        </p:nvSpPr>
        <p:spPr bwMode="auto">
          <a:xfrm>
            <a:off x="6781800" y="3657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2" name="Text Box 39"/>
          <p:cNvSpPr txBox="1">
            <a:spLocks noChangeArrowheads="1"/>
          </p:cNvSpPr>
          <p:nvPr/>
        </p:nvSpPr>
        <p:spPr bwMode="auto">
          <a:xfrm>
            <a:off x="5486400" y="32766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3" name="Text Box 40"/>
          <p:cNvSpPr txBox="1">
            <a:spLocks noChangeArrowheads="1"/>
          </p:cNvSpPr>
          <p:nvPr/>
        </p:nvSpPr>
        <p:spPr bwMode="auto">
          <a:xfrm>
            <a:off x="6156325" y="4697413"/>
            <a:ext cx="339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4" name="Text Box 41"/>
          <p:cNvSpPr txBox="1">
            <a:spLocks noChangeArrowheads="1"/>
          </p:cNvSpPr>
          <p:nvPr/>
        </p:nvSpPr>
        <p:spPr bwMode="auto">
          <a:xfrm>
            <a:off x="5486400" y="5105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5" name="Text Box 42"/>
          <p:cNvSpPr txBox="1">
            <a:spLocks noChangeArrowheads="1"/>
          </p:cNvSpPr>
          <p:nvPr/>
        </p:nvSpPr>
        <p:spPr bwMode="auto">
          <a:xfrm>
            <a:off x="5867400" y="37338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6" name="Text Box 44"/>
          <p:cNvSpPr txBox="1">
            <a:spLocks noChangeArrowheads="1"/>
          </p:cNvSpPr>
          <p:nvPr/>
        </p:nvSpPr>
        <p:spPr bwMode="auto">
          <a:xfrm>
            <a:off x="6248400" y="3962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7" name="Text Box 45"/>
          <p:cNvSpPr txBox="1">
            <a:spLocks noChangeArrowheads="1"/>
          </p:cNvSpPr>
          <p:nvPr/>
        </p:nvSpPr>
        <p:spPr bwMode="auto">
          <a:xfrm>
            <a:off x="6705600" y="46482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8" name="Text Box 46"/>
          <p:cNvSpPr txBox="1">
            <a:spLocks noChangeArrowheads="1"/>
          </p:cNvSpPr>
          <p:nvPr/>
        </p:nvSpPr>
        <p:spPr bwMode="auto">
          <a:xfrm>
            <a:off x="7010400" y="4191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79" name="Text Box 47"/>
          <p:cNvSpPr txBox="1">
            <a:spLocks noChangeArrowheads="1"/>
          </p:cNvSpPr>
          <p:nvPr/>
        </p:nvSpPr>
        <p:spPr bwMode="auto">
          <a:xfrm>
            <a:off x="3200400" y="3733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0" name="Text Box 48"/>
          <p:cNvSpPr txBox="1">
            <a:spLocks noChangeArrowheads="1"/>
          </p:cNvSpPr>
          <p:nvPr/>
        </p:nvSpPr>
        <p:spPr bwMode="auto">
          <a:xfrm>
            <a:off x="34290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1" name="Text Box 49"/>
          <p:cNvSpPr txBox="1">
            <a:spLocks noChangeArrowheads="1"/>
          </p:cNvSpPr>
          <p:nvPr/>
        </p:nvSpPr>
        <p:spPr bwMode="auto">
          <a:xfrm>
            <a:off x="1981200" y="36576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2" name="Text Box 50"/>
          <p:cNvSpPr txBox="1">
            <a:spLocks noChangeArrowheads="1"/>
          </p:cNvSpPr>
          <p:nvPr/>
        </p:nvSpPr>
        <p:spPr bwMode="auto">
          <a:xfrm>
            <a:off x="2743200" y="29718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3" name="Text Box 51"/>
          <p:cNvSpPr txBox="1">
            <a:spLocks noChangeArrowheads="1"/>
          </p:cNvSpPr>
          <p:nvPr/>
        </p:nvSpPr>
        <p:spPr bwMode="auto">
          <a:xfrm>
            <a:off x="3124200" y="46482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4" name="Text Box 52"/>
          <p:cNvSpPr txBox="1">
            <a:spLocks noChangeArrowheads="1"/>
          </p:cNvSpPr>
          <p:nvPr/>
        </p:nvSpPr>
        <p:spPr bwMode="auto">
          <a:xfrm>
            <a:off x="2590800" y="4191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5" name="Text Box 53"/>
          <p:cNvSpPr txBox="1">
            <a:spLocks noChangeArrowheads="1"/>
          </p:cNvSpPr>
          <p:nvPr/>
        </p:nvSpPr>
        <p:spPr bwMode="auto">
          <a:xfrm>
            <a:off x="5791200" y="20574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6" name="Text Box 54"/>
          <p:cNvSpPr txBox="1">
            <a:spLocks noChangeArrowheads="1"/>
          </p:cNvSpPr>
          <p:nvPr/>
        </p:nvSpPr>
        <p:spPr bwMode="auto">
          <a:xfrm>
            <a:off x="6934200" y="2286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7" name="Text Box 55"/>
          <p:cNvSpPr txBox="1">
            <a:spLocks noChangeArrowheads="1"/>
          </p:cNvSpPr>
          <p:nvPr/>
        </p:nvSpPr>
        <p:spPr bwMode="auto">
          <a:xfrm>
            <a:off x="6019800" y="2667000"/>
            <a:ext cx="325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hlink"/>
                </a:solidFill>
              </a:rPr>
              <a:t>B</a:t>
            </a:r>
          </a:p>
        </p:txBody>
      </p:sp>
      <p:sp>
        <p:nvSpPr>
          <p:cNvPr id="65588" name="Text Box 57"/>
          <p:cNvSpPr txBox="1">
            <a:spLocks noChangeArrowheads="1"/>
          </p:cNvSpPr>
          <p:nvPr/>
        </p:nvSpPr>
        <p:spPr bwMode="auto">
          <a:xfrm>
            <a:off x="593725" y="6145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65589" name="Text Box 58"/>
          <p:cNvSpPr txBox="1">
            <a:spLocks noChangeArrowheads="1"/>
          </p:cNvSpPr>
          <p:nvPr/>
        </p:nvSpPr>
        <p:spPr bwMode="auto">
          <a:xfrm>
            <a:off x="2282825" y="1295400"/>
            <a:ext cx="305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Inductive Decision Tree</a:t>
            </a:r>
          </a:p>
        </p:txBody>
      </p:sp>
      <p:sp>
        <p:nvSpPr>
          <p:cNvPr id="73787" name="Line 59"/>
          <p:cNvSpPr>
            <a:spLocks noChangeShapeType="1"/>
          </p:cNvSpPr>
          <p:nvPr/>
        </p:nvSpPr>
        <p:spPr bwMode="auto">
          <a:xfrm flipV="1">
            <a:off x="4953000" y="1828800"/>
            <a:ext cx="0" cy="40386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88" name="Line 60"/>
          <p:cNvSpPr>
            <a:spLocks noChangeShapeType="1"/>
          </p:cNvSpPr>
          <p:nvPr/>
        </p:nvSpPr>
        <p:spPr bwMode="auto">
          <a:xfrm flipH="1" flipV="1">
            <a:off x="1600200" y="3352800"/>
            <a:ext cx="5943600" cy="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92" name="Text Box 61"/>
          <p:cNvSpPr txBox="1">
            <a:spLocks noChangeArrowheads="1"/>
          </p:cNvSpPr>
          <p:nvPr/>
        </p:nvSpPr>
        <p:spPr bwMode="auto">
          <a:xfrm>
            <a:off x="5867400" y="30480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65593" name="Text Box 62"/>
          <p:cNvSpPr txBox="1">
            <a:spLocks noChangeArrowheads="1"/>
          </p:cNvSpPr>
          <p:nvPr/>
        </p:nvSpPr>
        <p:spPr bwMode="auto">
          <a:xfrm>
            <a:off x="5486400" y="2819400"/>
            <a:ext cx="339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a:t>
            </a:r>
          </a:p>
        </p:txBody>
      </p:sp>
      <p:sp>
        <p:nvSpPr>
          <p:cNvPr id="73791" name="Line 63"/>
          <p:cNvSpPr>
            <a:spLocks noChangeShapeType="1"/>
          </p:cNvSpPr>
          <p:nvPr/>
        </p:nvSpPr>
        <p:spPr bwMode="auto">
          <a:xfrm flipV="1">
            <a:off x="5486400" y="1828800"/>
            <a:ext cx="0" cy="40386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92" name="Line 64"/>
          <p:cNvSpPr>
            <a:spLocks noChangeShapeType="1"/>
          </p:cNvSpPr>
          <p:nvPr/>
        </p:nvSpPr>
        <p:spPr bwMode="auto">
          <a:xfrm flipH="1" flipV="1">
            <a:off x="1600200" y="2895600"/>
            <a:ext cx="5943600" cy="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93" name="Line 65"/>
          <p:cNvSpPr>
            <a:spLocks noChangeShapeType="1"/>
          </p:cNvSpPr>
          <p:nvPr/>
        </p:nvSpPr>
        <p:spPr bwMode="auto">
          <a:xfrm flipV="1">
            <a:off x="6248400" y="1828800"/>
            <a:ext cx="0" cy="4038600"/>
          </a:xfrm>
          <a:prstGeom prst="line">
            <a:avLst/>
          </a:prstGeom>
          <a:noFill/>
          <a:ln w="254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3794" name="Rectangle 66"/>
          <p:cNvSpPr>
            <a:spLocks noChangeArrowheads="1"/>
          </p:cNvSpPr>
          <p:nvPr/>
        </p:nvSpPr>
        <p:spPr bwMode="auto">
          <a:xfrm>
            <a:off x="4953000" y="3352800"/>
            <a:ext cx="2667000" cy="2438400"/>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sp>
        <p:nvSpPr>
          <p:cNvPr id="73795" name="Rectangle 67"/>
          <p:cNvSpPr>
            <a:spLocks noChangeArrowheads="1"/>
          </p:cNvSpPr>
          <p:nvPr/>
        </p:nvSpPr>
        <p:spPr bwMode="auto">
          <a:xfrm>
            <a:off x="5486400" y="2895600"/>
            <a:ext cx="762000" cy="457200"/>
          </a:xfrm>
          <a:prstGeom prst="rect">
            <a:avLst/>
          </a:prstGeom>
          <a:solidFill>
            <a:schemeClr val="accent1">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CA"/>
          </a:p>
        </p:txBody>
      </p:sp>
      <p:sp>
        <p:nvSpPr>
          <p:cNvPr id="65599" name="Text Box 69"/>
          <p:cNvSpPr txBox="1">
            <a:spLocks noChangeArrowheads="1"/>
          </p:cNvSpPr>
          <p:nvPr/>
        </p:nvSpPr>
        <p:spPr bwMode="auto">
          <a:xfrm>
            <a:off x="352425" y="3151188"/>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Mistakes</a:t>
            </a:r>
          </a:p>
        </p:txBody>
      </p:sp>
      <p:sp>
        <p:nvSpPr>
          <p:cNvPr id="65600" name="Text Box 70"/>
          <p:cNvSpPr txBox="1">
            <a:spLocks noChangeArrowheads="1"/>
          </p:cNvSpPr>
          <p:nvPr/>
        </p:nvSpPr>
        <p:spPr bwMode="auto">
          <a:xfrm>
            <a:off x="4114800" y="5949950"/>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Typing Speed</a:t>
            </a:r>
          </a:p>
        </p:txBody>
      </p:sp>
      <p:sp>
        <p:nvSpPr>
          <p:cNvPr id="65601" name="Rectangle 71"/>
          <p:cNvSpPr>
            <a:spLocks noChangeArrowheads="1"/>
          </p:cNvSpPr>
          <p:nvPr/>
        </p:nvSpPr>
        <p:spPr bwMode="auto">
          <a:xfrm>
            <a:off x="7250589" y="456709"/>
            <a:ext cx="501650" cy="311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02" name="Rectangle 72"/>
          <p:cNvSpPr>
            <a:spLocks noChangeArrowheads="1"/>
          </p:cNvSpPr>
          <p:nvPr/>
        </p:nvSpPr>
        <p:spPr bwMode="auto">
          <a:xfrm>
            <a:off x="6660039" y="1085359"/>
            <a:ext cx="501650" cy="311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03" name="Rectangle 73"/>
          <p:cNvSpPr>
            <a:spLocks noChangeArrowheads="1"/>
          </p:cNvSpPr>
          <p:nvPr/>
        </p:nvSpPr>
        <p:spPr bwMode="auto">
          <a:xfrm>
            <a:off x="7822089" y="1085359"/>
            <a:ext cx="501650" cy="311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04" name="Line 75"/>
          <p:cNvSpPr>
            <a:spLocks noChangeShapeType="1"/>
          </p:cNvSpPr>
          <p:nvPr/>
        </p:nvSpPr>
        <p:spPr bwMode="auto">
          <a:xfrm flipH="1">
            <a:off x="6890226" y="807547"/>
            <a:ext cx="538163" cy="258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76"/>
          <p:cNvSpPr>
            <a:spLocks noChangeShapeType="1"/>
          </p:cNvSpPr>
          <p:nvPr/>
        </p:nvSpPr>
        <p:spPr bwMode="auto">
          <a:xfrm>
            <a:off x="7620476" y="788497"/>
            <a:ext cx="449263" cy="2778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77"/>
          <p:cNvSpPr>
            <a:spLocks noChangeShapeType="1"/>
          </p:cNvSpPr>
          <p:nvPr/>
        </p:nvSpPr>
        <p:spPr bwMode="auto">
          <a:xfrm flipH="1">
            <a:off x="7499826" y="788497"/>
            <a:ext cx="42863" cy="2968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Oval 80"/>
          <p:cNvSpPr>
            <a:spLocks noChangeArrowheads="1"/>
          </p:cNvSpPr>
          <p:nvPr/>
        </p:nvSpPr>
        <p:spPr bwMode="auto">
          <a:xfrm>
            <a:off x="7803039" y="1733059"/>
            <a:ext cx="7112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08" name="Rectangle 81"/>
          <p:cNvSpPr>
            <a:spLocks noChangeArrowheads="1"/>
          </p:cNvSpPr>
          <p:nvPr/>
        </p:nvSpPr>
        <p:spPr bwMode="auto">
          <a:xfrm>
            <a:off x="7287101" y="447184"/>
            <a:ext cx="4857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atin typeface="Times New Roman" charset="0"/>
              </a:rPr>
              <a:t>M?</a:t>
            </a:r>
          </a:p>
        </p:txBody>
      </p:sp>
      <p:sp>
        <p:nvSpPr>
          <p:cNvPr id="65609" name="Rectangle 82"/>
          <p:cNvSpPr>
            <a:spLocks noChangeArrowheads="1"/>
          </p:cNvSpPr>
          <p:nvPr/>
        </p:nvSpPr>
        <p:spPr bwMode="auto">
          <a:xfrm>
            <a:off x="6677501" y="1075834"/>
            <a:ext cx="422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atin typeface="Times New Roman" charset="0"/>
              </a:rPr>
              <a:t>T?</a:t>
            </a:r>
          </a:p>
        </p:txBody>
      </p:sp>
      <p:sp>
        <p:nvSpPr>
          <p:cNvPr id="65610" name="Rectangle 83"/>
          <p:cNvSpPr>
            <a:spLocks noChangeArrowheads="1"/>
          </p:cNvSpPr>
          <p:nvPr/>
        </p:nvSpPr>
        <p:spPr bwMode="auto">
          <a:xfrm>
            <a:off x="7858601" y="1075834"/>
            <a:ext cx="422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atin typeface="Times New Roman" charset="0"/>
              </a:rPr>
              <a:t>T?</a:t>
            </a:r>
          </a:p>
        </p:txBody>
      </p:sp>
      <p:sp>
        <p:nvSpPr>
          <p:cNvPr id="65611" name="Rectangle 85"/>
          <p:cNvSpPr>
            <a:spLocks noChangeArrowheads="1"/>
          </p:cNvSpPr>
          <p:nvPr/>
        </p:nvSpPr>
        <p:spPr bwMode="auto">
          <a:xfrm>
            <a:off x="6623526" y="336059"/>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i="1">
                <a:solidFill>
                  <a:schemeClr val="tx2"/>
                </a:solidFill>
                <a:latin typeface="Times New Roman" charset="0"/>
              </a:rPr>
              <a:t>Root</a:t>
            </a:r>
          </a:p>
        </p:txBody>
      </p:sp>
      <p:sp>
        <p:nvSpPr>
          <p:cNvPr id="65612" name="Rectangle 86"/>
          <p:cNvSpPr>
            <a:spLocks noChangeArrowheads="1"/>
          </p:cNvSpPr>
          <p:nvPr/>
        </p:nvSpPr>
        <p:spPr bwMode="auto">
          <a:xfrm>
            <a:off x="8452326" y="1707659"/>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r>
              <a:rPr lang="en-US" i="1">
                <a:solidFill>
                  <a:schemeClr val="tx2"/>
                </a:solidFill>
                <a:latin typeface="Times New Roman" charset="0"/>
              </a:rPr>
              <a:t>Leaf</a:t>
            </a:r>
          </a:p>
        </p:txBody>
      </p:sp>
      <p:sp>
        <p:nvSpPr>
          <p:cNvPr id="65613" name="Rectangle 87"/>
          <p:cNvSpPr>
            <a:spLocks noChangeArrowheads="1"/>
          </p:cNvSpPr>
          <p:nvPr/>
        </p:nvSpPr>
        <p:spPr bwMode="auto">
          <a:xfrm>
            <a:off x="7947501" y="1720359"/>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a:latin typeface="Times New Roman" charset="0"/>
              </a:rPr>
              <a:t>A</a:t>
            </a:r>
          </a:p>
        </p:txBody>
      </p:sp>
      <p:sp>
        <p:nvSpPr>
          <p:cNvPr id="65614" name="Line 88"/>
          <p:cNvSpPr>
            <a:spLocks noChangeShapeType="1"/>
          </p:cNvSpPr>
          <p:nvPr/>
        </p:nvSpPr>
        <p:spPr bwMode="auto">
          <a:xfrm flipH="1">
            <a:off x="6242526" y="1474297"/>
            <a:ext cx="538163" cy="258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5" name="Line 89"/>
          <p:cNvSpPr>
            <a:spLocks noChangeShapeType="1"/>
          </p:cNvSpPr>
          <p:nvPr/>
        </p:nvSpPr>
        <p:spPr bwMode="auto">
          <a:xfrm>
            <a:off x="6972776" y="1455247"/>
            <a:ext cx="277813" cy="2206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6" name="Line 90"/>
          <p:cNvSpPr>
            <a:spLocks noChangeShapeType="1"/>
          </p:cNvSpPr>
          <p:nvPr/>
        </p:nvSpPr>
        <p:spPr bwMode="auto">
          <a:xfrm flipH="1">
            <a:off x="6852126" y="1455247"/>
            <a:ext cx="42863" cy="2968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7" name="Line 91"/>
          <p:cNvSpPr>
            <a:spLocks noChangeShapeType="1"/>
          </p:cNvSpPr>
          <p:nvPr/>
        </p:nvSpPr>
        <p:spPr bwMode="auto">
          <a:xfrm>
            <a:off x="8230076" y="1455247"/>
            <a:ext cx="277813" cy="2206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8" name="Line 92"/>
          <p:cNvSpPr>
            <a:spLocks noChangeShapeType="1"/>
          </p:cNvSpPr>
          <p:nvPr/>
        </p:nvSpPr>
        <p:spPr bwMode="auto">
          <a:xfrm>
            <a:off x="8096726" y="1455247"/>
            <a:ext cx="11113" cy="2968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19" name="Oval 93"/>
          <p:cNvSpPr>
            <a:spLocks noChangeArrowheads="1"/>
          </p:cNvSpPr>
          <p:nvPr/>
        </p:nvSpPr>
        <p:spPr bwMode="auto">
          <a:xfrm>
            <a:off x="6533039" y="1769572"/>
            <a:ext cx="711200" cy="368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CA"/>
          </a:p>
        </p:txBody>
      </p:sp>
      <p:sp>
        <p:nvSpPr>
          <p:cNvPr id="65620" name="Rectangle 94"/>
          <p:cNvSpPr>
            <a:spLocks noChangeArrowheads="1"/>
          </p:cNvSpPr>
          <p:nvPr/>
        </p:nvSpPr>
        <p:spPr bwMode="auto">
          <a:xfrm>
            <a:off x="6677501" y="1756872"/>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a:latin typeface="Times New Roman" charset="0"/>
              </a:rPr>
              <a:t>B</a:t>
            </a:r>
          </a:p>
        </p:txBody>
      </p:sp>
      <p:sp>
        <p:nvSpPr>
          <p:cNvPr id="65621" name="Text Box 95"/>
          <p:cNvSpPr txBox="1">
            <a:spLocks noChangeArrowheads="1"/>
          </p:cNvSpPr>
          <p:nvPr/>
        </p:nvSpPr>
        <p:spPr bwMode="auto">
          <a:xfrm>
            <a:off x="714375" y="6307138"/>
            <a:ext cx="2379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hlinkClick r:id="rId3" action="ppaction://hlinkfile"/>
              </a:rPr>
              <a:t>Blood Pressure Example</a:t>
            </a:r>
            <a:endParaRPr lang="en-US" sz="1800"/>
          </a:p>
        </p:txBody>
      </p:sp>
    </p:spTree>
    <p:extLst>
      <p:ext uri="{BB962C8B-B14F-4D97-AF65-F5344CB8AC3E}">
        <p14:creationId xmlns:p14="http://schemas.microsoft.com/office/powerpoint/2010/main" val="915618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87"/>
                                        </p:tgtEl>
                                        <p:attrNameLst>
                                          <p:attrName>style.visibility</p:attrName>
                                        </p:attrNameLst>
                                      </p:cBhvr>
                                      <p:to>
                                        <p:strVal val="visible"/>
                                      </p:to>
                                    </p:set>
                                    <p:anim calcmode="lin" valueType="num">
                                      <p:cBhvr>
                                        <p:cTn id="7" dur="500" fill="hold"/>
                                        <p:tgtEl>
                                          <p:spTgt spid="73787"/>
                                        </p:tgtEl>
                                        <p:attrNameLst>
                                          <p:attrName>ppt_w</p:attrName>
                                        </p:attrNameLst>
                                      </p:cBhvr>
                                      <p:tavLst>
                                        <p:tav tm="0">
                                          <p:val>
                                            <p:fltVal val="0"/>
                                          </p:val>
                                        </p:tav>
                                        <p:tav tm="100000">
                                          <p:val>
                                            <p:strVal val="#ppt_w"/>
                                          </p:val>
                                        </p:tav>
                                      </p:tavLst>
                                    </p:anim>
                                    <p:anim calcmode="lin" valueType="num">
                                      <p:cBhvr>
                                        <p:cTn id="8" dur="500" fill="hold"/>
                                        <p:tgtEl>
                                          <p:spTgt spid="73787"/>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13854 -0.0067 C -0.03993 -0.0067 0.05868 -0.0067 0.06632 -0.0067 C 0.07396 -0.0067 -0.08941 -0.0067 -0.09254 -0.0067 C -0.09566 -0.0067 0.03194 -0.0067 0.04722 -0.0067 C 0.0625 -0.0067 0.00764 -0.0067 -0.00035 -0.0067 " pathEditMode="relative" ptsTypes="aaaaA">
                                      <p:cBhvr>
                                        <p:cTn id="10" dur="2000" fill="hold"/>
                                        <p:tgtEl>
                                          <p:spTgt spid="73787"/>
                                        </p:tgtEl>
                                        <p:attrNameLst>
                                          <p:attrName>ppt_x</p:attrName>
                                          <p:attrName>ppt_y</p:attrName>
                                        </p:attrNameLst>
                                      </p:cBhvr>
                                    </p:animMotion>
                                  </p:childTnLst>
                                </p:cTn>
                              </p:par>
                            </p:childTnLst>
                          </p:cTn>
                        </p:par>
                        <p:par>
                          <p:cTn id="11" fill="hold" nodeType="afterGroup">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73788"/>
                                        </p:tgtEl>
                                        <p:attrNameLst>
                                          <p:attrName>style.visibility</p:attrName>
                                        </p:attrNameLst>
                                      </p:cBhvr>
                                      <p:to>
                                        <p:strVal val="visible"/>
                                      </p:to>
                                    </p:set>
                                    <p:anim calcmode="lin" valueType="num">
                                      <p:cBhvr>
                                        <p:cTn id="14" dur="500" fill="hold"/>
                                        <p:tgtEl>
                                          <p:spTgt spid="73788"/>
                                        </p:tgtEl>
                                        <p:attrNameLst>
                                          <p:attrName>ppt_w</p:attrName>
                                        </p:attrNameLst>
                                      </p:cBhvr>
                                      <p:tavLst>
                                        <p:tav tm="0">
                                          <p:val>
                                            <p:fltVal val="0"/>
                                          </p:val>
                                        </p:tav>
                                        <p:tav tm="100000">
                                          <p:val>
                                            <p:strVal val="#ppt_w"/>
                                          </p:val>
                                        </p:tav>
                                      </p:tavLst>
                                    </p:anim>
                                    <p:anim calcmode="lin" valueType="num">
                                      <p:cBhvr>
                                        <p:cTn id="15" dur="500" fill="hold"/>
                                        <p:tgtEl>
                                          <p:spTgt spid="73788"/>
                                        </p:tgtEl>
                                        <p:attrNameLst>
                                          <p:attrName>ppt_h</p:attrName>
                                        </p:attrNameLst>
                                      </p:cBhvr>
                                      <p:tavLst>
                                        <p:tav tm="0">
                                          <p:val>
                                            <p:fltVal val="0"/>
                                          </p:val>
                                        </p:tav>
                                        <p:tav tm="100000">
                                          <p:val>
                                            <p:strVal val="#ppt_h"/>
                                          </p:val>
                                        </p:tav>
                                      </p:tavLst>
                                    </p:anim>
                                  </p:childTnLst>
                                </p:cTn>
                              </p:par>
                              <p:par>
                                <p:cTn id="16" presetID="0" presetClass="path" presetSubtype="0" accel="50000" decel="50000" fill="hold" grpId="1" nodeType="withEffect">
                                  <p:stCondLst>
                                    <p:cond delay="0"/>
                                  </p:stCondLst>
                                  <p:childTnLst>
                                    <p:animMotion origin="layout" path="M -0.00156 0.21133 C -0.00156 0.03284 -0.00156 -0.14543 -0.00156 -0.16277 C -0.00156 -0.18011 -0.00156 0.0911 -0.00156 0.10775 C -0.00156 0.1244 -0.00156 -0.04994 -0.00156 -0.06335 C -0.00156 -0.07676 -0.00173 0.01688 -0.00156 0.02752 C -0.00139 0.03815 -0.00069 0.01896 -2.77778E-6 -3.69942E-6 " pathEditMode="relative" ptsTypes="aaaaaA">
                                      <p:cBhvr>
                                        <p:cTn id="17" dur="2000" fill="hold"/>
                                        <p:tgtEl>
                                          <p:spTgt spid="73788"/>
                                        </p:tgtEl>
                                        <p:attrNameLst>
                                          <p:attrName>ppt_x</p:attrName>
                                          <p:attrName>ppt_y</p:attrName>
                                        </p:attrNameLst>
                                      </p:cBhvr>
                                    </p:animMotion>
                                  </p:childTnLst>
                                </p:cTn>
                              </p:par>
                            </p:childTnLst>
                          </p:cTn>
                        </p:par>
                        <p:par>
                          <p:cTn id="18" fill="hold" nodeType="afterGroup">
                            <p:stCondLst>
                              <p:cond delay="4000"/>
                            </p:stCondLst>
                            <p:childTnLst>
                              <p:par>
                                <p:cTn id="19" presetID="23" presetClass="entr" presetSubtype="16" fill="hold" grpId="0" nodeType="afterEffect">
                                  <p:stCondLst>
                                    <p:cond delay="0"/>
                                  </p:stCondLst>
                                  <p:childTnLst>
                                    <p:set>
                                      <p:cBhvr>
                                        <p:cTn id="20" dur="1" fill="hold">
                                          <p:stCondLst>
                                            <p:cond delay="0"/>
                                          </p:stCondLst>
                                        </p:cTn>
                                        <p:tgtEl>
                                          <p:spTgt spid="73794"/>
                                        </p:tgtEl>
                                        <p:attrNameLst>
                                          <p:attrName>style.visibility</p:attrName>
                                        </p:attrNameLst>
                                      </p:cBhvr>
                                      <p:to>
                                        <p:strVal val="visible"/>
                                      </p:to>
                                    </p:set>
                                    <p:anim calcmode="lin" valueType="num">
                                      <p:cBhvr>
                                        <p:cTn id="21" dur="500" fill="hold"/>
                                        <p:tgtEl>
                                          <p:spTgt spid="73794"/>
                                        </p:tgtEl>
                                        <p:attrNameLst>
                                          <p:attrName>ppt_w</p:attrName>
                                        </p:attrNameLst>
                                      </p:cBhvr>
                                      <p:tavLst>
                                        <p:tav tm="0">
                                          <p:val>
                                            <p:fltVal val="0"/>
                                          </p:val>
                                        </p:tav>
                                        <p:tav tm="100000">
                                          <p:val>
                                            <p:strVal val="#ppt_w"/>
                                          </p:val>
                                        </p:tav>
                                      </p:tavLst>
                                    </p:anim>
                                    <p:anim calcmode="lin" valueType="num">
                                      <p:cBhvr>
                                        <p:cTn id="22" dur="500" fill="hold"/>
                                        <p:tgtEl>
                                          <p:spTgt spid="73794"/>
                                        </p:tgtEl>
                                        <p:attrNameLst>
                                          <p:attrName>ppt_h</p:attrName>
                                        </p:attrNameLst>
                                      </p:cBhvr>
                                      <p:tavLst>
                                        <p:tav tm="0">
                                          <p:val>
                                            <p:fltVal val="0"/>
                                          </p:val>
                                        </p:tav>
                                        <p:tav tm="100000">
                                          <p:val>
                                            <p:strVal val="#ppt_h"/>
                                          </p:val>
                                        </p:tav>
                                      </p:tavLst>
                                    </p:anim>
                                  </p:childTnLst>
                                </p:cTn>
                              </p:par>
                            </p:childTnLst>
                          </p:cTn>
                        </p:par>
                        <p:par>
                          <p:cTn id="23" fill="hold" nodeType="afterGroup">
                            <p:stCondLst>
                              <p:cond delay="4500"/>
                            </p:stCondLst>
                            <p:childTnLst>
                              <p:par>
                                <p:cTn id="24" presetID="23" presetClass="entr" presetSubtype="16" fill="hold" grpId="0" nodeType="afterEffect">
                                  <p:stCondLst>
                                    <p:cond delay="0"/>
                                  </p:stCondLst>
                                  <p:childTnLst>
                                    <p:set>
                                      <p:cBhvr>
                                        <p:cTn id="25" dur="1" fill="hold">
                                          <p:stCondLst>
                                            <p:cond delay="0"/>
                                          </p:stCondLst>
                                        </p:cTn>
                                        <p:tgtEl>
                                          <p:spTgt spid="73791"/>
                                        </p:tgtEl>
                                        <p:attrNameLst>
                                          <p:attrName>style.visibility</p:attrName>
                                        </p:attrNameLst>
                                      </p:cBhvr>
                                      <p:to>
                                        <p:strVal val="visible"/>
                                      </p:to>
                                    </p:set>
                                    <p:anim calcmode="lin" valueType="num">
                                      <p:cBhvr>
                                        <p:cTn id="26" dur="500" fill="hold"/>
                                        <p:tgtEl>
                                          <p:spTgt spid="73791"/>
                                        </p:tgtEl>
                                        <p:attrNameLst>
                                          <p:attrName>ppt_w</p:attrName>
                                        </p:attrNameLst>
                                      </p:cBhvr>
                                      <p:tavLst>
                                        <p:tav tm="0">
                                          <p:val>
                                            <p:fltVal val="0"/>
                                          </p:val>
                                        </p:tav>
                                        <p:tav tm="100000">
                                          <p:val>
                                            <p:strVal val="#ppt_w"/>
                                          </p:val>
                                        </p:tav>
                                      </p:tavLst>
                                    </p:anim>
                                    <p:anim calcmode="lin" valueType="num">
                                      <p:cBhvr>
                                        <p:cTn id="27" dur="500" fill="hold"/>
                                        <p:tgtEl>
                                          <p:spTgt spid="73791"/>
                                        </p:tgtEl>
                                        <p:attrNameLst>
                                          <p:attrName>ppt_h</p:attrName>
                                        </p:attrNameLst>
                                      </p:cBhvr>
                                      <p:tavLst>
                                        <p:tav tm="0">
                                          <p:val>
                                            <p:fltVal val="0"/>
                                          </p:val>
                                        </p:tav>
                                        <p:tav tm="100000">
                                          <p:val>
                                            <p:strVal val="#ppt_h"/>
                                          </p:val>
                                        </p:tav>
                                      </p:tavLst>
                                    </p:anim>
                                  </p:childTnLst>
                                </p:cTn>
                              </p:par>
                              <p:par>
                                <p:cTn id="28" presetID="0" presetClass="path" presetSubtype="0" accel="50000" decel="50000" fill="hold" grpId="1" nodeType="withEffect">
                                  <p:stCondLst>
                                    <p:cond delay="0"/>
                                  </p:stCondLst>
                                  <p:childTnLst>
                                    <p:animMotion origin="layout" path="M -0.13854 -0.0067 C -0.03993 -0.0067 0.05868 -0.0067 0.06632 -0.0067 C 0.07396 -0.0067 -0.08941 -0.0067 -0.09254 -0.0067 C -0.09566 -0.0067 0.03194 -0.0067 0.04722 -0.0067 C 0.0625 -0.0067 0.00764 -0.0067 -0.00035 -0.0067 " pathEditMode="relative" ptsTypes="aaaaA">
                                      <p:cBhvr>
                                        <p:cTn id="29" dur="2000" fill="hold"/>
                                        <p:tgtEl>
                                          <p:spTgt spid="73791"/>
                                        </p:tgtEl>
                                        <p:attrNameLst>
                                          <p:attrName>ppt_x</p:attrName>
                                          <p:attrName>ppt_y</p:attrName>
                                        </p:attrNameLst>
                                      </p:cBhvr>
                                    </p:animMotion>
                                  </p:childTnLst>
                                </p:cTn>
                              </p:par>
                            </p:childTnLst>
                          </p:cTn>
                        </p:par>
                        <p:par>
                          <p:cTn id="30" fill="hold" nodeType="afterGroup">
                            <p:stCondLst>
                              <p:cond delay="6500"/>
                            </p:stCondLst>
                            <p:childTnLst>
                              <p:par>
                                <p:cTn id="31" presetID="23" presetClass="entr" presetSubtype="16" fill="hold" grpId="0" nodeType="afterEffect">
                                  <p:stCondLst>
                                    <p:cond delay="0"/>
                                  </p:stCondLst>
                                  <p:childTnLst>
                                    <p:set>
                                      <p:cBhvr>
                                        <p:cTn id="32" dur="1" fill="hold">
                                          <p:stCondLst>
                                            <p:cond delay="0"/>
                                          </p:stCondLst>
                                        </p:cTn>
                                        <p:tgtEl>
                                          <p:spTgt spid="73792"/>
                                        </p:tgtEl>
                                        <p:attrNameLst>
                                          <p:attrName>style.visibility</p:attrName>
                                        </p:attrNameLst>
                                      </p:cBhvr>
                                      <p:to>
                                        <p:strVal val="visible"/>
                                      </p:to>
                                    </p:set>
                                    <p:anim calcmode="lin" valueType="num">
                                      <p:cBhvr>
                                        <p:cTn id="33" dur="500" fill="hold"/>
                                        <p:tgtEl>
                                          <p:spTgt spid="73792"/>
                                        </p:tgtEl>
                                        <p:attrNameLst>
                                          <p:attrName>ppt_w</p:attrName>
                                        </p:attrNameLst>
                                      </p:cBhvr>
                                      <p:tavLst>
                                        <p:tav tm="0">
                                          <p:val>
                                            <p:fltVal val="0"/>
                                          </p:val>
                                        </p:tav>
                                        <p:tav tm="100000">
                                          <p:val>
                                            <p:strVal val="#ppt_w"/>
                                          </p:val>
                                        </p:tav>
                                      </p:tavLst>
                                    </p:anim>
                                    <p:anim calcmode="lin" valueType="num">
                                      <p:cBhvr>
                                        <p:cTn id="34" dur="500" fill="hold"/>
                                        <p:tgtEl>
                                          <p:spTgt spid="73792"/>
                                        </p:tgtEl>
                                        <p:attrNameLst>
                                          <p:attrName>ppt_h</p:attrName>
                                        </p:attrNameLst>
                                      </p:cBhvr>
                                      <p:tavLst>
                                        <p:tav tm="0">
                                          <p:val>
                                            <p:fltVal val="0"/>
                                          </p:val>
                                        </p:tav>
                                        <p:tav tm="100000">
                                          <p:val>
                                            <p:strVal val="#ppt_h"/>
                                          </p:val>
                                        </p:tav>
                                      </p:tavLst>
                                    </p:anim>
                                  </p:childTnLst>
                                </p:cTn>
                              </p:par>
                              <p:par>
                                <p:cTn id="35" presetID="0" presetClass="path" presetSubtype="0" accel="50000" decel="50000" fill="hold" grpId="1" nodeType="withEffect">
                                  <p:stCondLst>
                                    <p:cond delay="0"/>
                                  </p:stCondLst>
                                  <p:childTnLst>
                                    <p:animMotion origin="layout" path="M -0.00156 0.21133 C -0.00156 0.03284 -0.00156 -0.14543 -0.00156 -0.16277 C -0.00156 -0.18011 -0.00156 0.0911 -0.00156 0.10775 C -0.00156 0.1244 -0.00156 -0.04994 -0.00156 -0.06335 C -0.00156 -0.07676 -0.00173 0.01688 -0.00156 0.02752 C -0.00139 0.03815 -0.00069 0.01896 -2.77778E-6 -3.69942E-6 " pathEditMode="relative" ptsTypes="aaaaaA">
                                      <p:cBhvr>
                                        <p:cTn id="36" dur="2000" fill="hold"/>
                                        <p:tgtEl>
                                          <p:spTgt spid="73792"/>
                                        </p:tgtEl>
                                        <p:attrNameLst>
                                          <p:attrName>ppt_x</p:attrName>
                                          <p:attrName>ppt_y</p:attrName>
                                        </p:attrNameLst>
                                      </p:cBhvr>
                                    </p:animMotion>
                                  </p:childTnLst>
                                </p:cTn>
                              </p:par>
                            </p:childTnLst>
                          </p:cTn>
                        </p:par>
                        <p:par>
                          <p:cTn id="37" fill="hold" nodeType="afterGroup">
                            <p:stCondLst>
                              <p:cond delay="8500"/>
                            </p:stCondLst>
                            <p:childTnLst>
                              <p:par>
                                <p:cTn id="38" presetID="23" presetClass="entr" presetSubtype="16" fill="hold" grpId="0" nodeType="afterEffect">
                                  <p:stCondLst>
                                    <p:cond delay="0"/>
                                  </p:stCondLst>
                                  <p:childTnLst>
                                    <p:set>
                                      <p:cBhvr>
                                        <p:cTn id="39" dur="1" fill="hold">
                                          <p:stCondLst>
                                            <p:cond delay="0"/>
                                          </p:stCondLst>
                                        </p:cTn>
                                        <p:tgtEl>
                                          <p:spTgt spid="73793"/>
                                        </p:tgtEl>
                                        <p:attrNameLst>
                                          <p:attrName>style.visibility</p:attrName>
                                        </p:attrNameLst>
                                      </p:cBhvr>
                                      <p:to>
                                        <p:strVal val="visible"/>
                                      </p:to>
                                    </p:set>
                                    <p:anim calcmode="lin" valueType="num">
                                      <p:cBhvr>
                                        <p:cTn id="40" dur="500" fill="hold"/>
                                        <p:tgtEl>
                                          <p:spTgt spid="73793"/>
                                        </p:tgtEl>
                                        <p:attrNameLst>
                                          <p:attrName>ppt_w</p:attrName>
                                        </p:attrNameLst>
                                      </p:cBhvr>
                                      <p:tavLst>
                                        <p:tav tm="0">
                                          <p:val>
                                            <p:fltVal val="0"/>
                                          </p:val>
                                        </p:tav>
                                        <p:tav tm="100000">
                                          <p:val>
                                            <p:strVal val="#ppt_w"/>
                                          </p:val>
                                        </p:tav>
                                      </p:tavLst>
                                    </p:anim>
                                    <p:anim calcmode="lin" valueType="num">
                                      <p:cBhvr>
                                        <p:cTn id="41" dur="500" fill="hold"/>
                                        <p:tgtEl>
                                          <p:spTgt spid="73793"/>
                                        </p:tgtEl>
                                        <p:attrNameLst>
                                          <p:attrName>ppt_h</p:attrName>
                                        </p:attrNameLst>
                                      </p:cBhvr>
                                      <p:tavLst>
                                        <p:tav tm="0">
                                          <p:val>
                                            <p:fltVal val="0"/>
                                          </p:val>
                                        </p:tav>
                                        <p:tav tm="100000">
                                          <p:val>
                                            <p:strVal val="#ppt_h"/>
                                          </p:val>
                                        </p:tav>
                                      </p:tavLst>
                                    </p:anim>
                                  </p:childTnLst>
                                </p:cTn>
                              </p:par>
                              <p:par>
                                <p:cTn id="42" presetID="0" presetClass="path" presetSubtype="0" accel="50000" decel="50000" fill="hold" grpId="1" nodeType="withEffect">
                                  <p:stCondLst>
                                    <p:cond delay="0"/>
                                  </p:stCondLst>
                                  <p:childTnLst>
                                    <p:animMotion origin="layout" path="M -0.13854 -0.0067 C -0.03993 -0.0067 0.05868 -0.0067 0.06632 -0.0067 C 0.07396 -0.0067 -0.08941 -0.0067 -0.09254 -0.0067 C -0.09566 -0.0067 0.03194 -0.0067 0.04722 -0.0067 C 0.0625 -0.0067 0.00764 -0.0067 -0.00035 -0.0067 " pathEditMode="relative" ptsTypes="aaaaA">
                                      <p:cBhvr>
                                        <p:cTn id="43" dur="2000" fill="hold"/>
                                        <p:tgtEl>
                                          <p:spTgt spid="73793"/>
                                        </p:tgtEl>
                                        <p:attrNameLst>
                                          <p:attrName>ppt_x</p:attrName>
                                          <p:attrName>ppt_y</p:attrName>
                                        </p:attrNameLst>
                                      </p:cBhvr>
                                    </p:animMotion>
                                  </p:childTnLst>
                                </p:cTn>
                              </p:par>
                            </p:childTnLst>
                          </p:cTn>
                        </p:par>
                        <p:par>
                          <p:cTn id="44" fill="hold" nodeType="afterGroup">
                            <p:stCondLst>
                              <p:cond delay="10500"/>
                            </p:stCondLst>
                            <p:childTnLst>
                              <p:par>
                                <p:cTn id="45" presetID="23" presetClass="entr" presetSubtype="16" fill="hold" grpId="0" nodeType="afterEffect">
                                  <p:stCondLst>
                                    <p:cond delay="0"/>
                                  </p:stCondLst>
                                  <p:childTnLst>
                                    <p:set>
                                      <p:cBhvr>
                                        <p:cTn id="46" dur="1" fill="hold">
                                          <p:stCondLst>
                                            <p:cond delay="0"/>
                                          </p:stCondLst>
                                        </p:cTn>
                                        <p:tgtEl>
                                          <p:spTgt spid="73795"/>
                                        </p:tgtEl>
                                        <p:attrNameLst>
                                          <p:attrName>style.visibility</p:attrName>
                                        </p:attrNameLst>
                                      </p:cBhvr>
                                      <p:to>
                                        <p:strVal val="visible"/>
                                      </p:to>
                                    </p:set>
                                    <p:anim calcmode="lin" valueType="num">
                                      <p:cBhvr>
                                        <p:cTn id="47" dur="500" fill="hold"/>
                                        <p:tgtEl>
                                          <p:spTgt spid="73795"/>
                                        </p:tgtEl>
                                        <p:attrNameLst>
                                          <p:attrName>ppt_w</p:attrName>
                                        </p:attrNameLst>
                                      </p:cBhvr>
                                      <p:tavLst>
                                        <p:tav tm="0">
                                          <p:val>
                                            <p:fltVal val="0"/>
                                          </p:val>
                                        </p:tav>
                                        <p:tav tm="100000">
                                          <p:val>
                                            <p:strVal val="#ppt_w"/>
                                          </p:val>
                                        </p:tav>
                                      </p:tavLst>
                                    </p:anim>
                                    <p:anim calcmode="lin" valueType="num">
                                      <p:cBhvr>
                                        <p:cTn id="48" dur="500" fill="hold"/>
                                        <p:tgtEl>
                                          <p:spTgt spid="737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87" grpId="0" animBg="1"/>
      <p:bldP spid="73787" grpId="1" animBg="1"/>
      <p:bldP spid="73788" grpId="0" animBg="1"/>
      <p:bldP spid="73788" grpId="1" animBg="1"/>
      <p:bldP spid="73791" grpId="0" animBg="1"/>
      <p:bldP spid="73791" grpId="1" animBg="1"/>
      <p:bldP spid="73792" grpId="0" animBg="1"/>
      <p:bldP spid="73792" grpId="1" animBg="1"/>
      <p:bldP spid="73793" grpId="0" animBg="1"/>
      <p:bldP spid="73793" grpId="1" animBg="1"/>
      <p:bldP spid="73794" grpId="0" animBg="1"/>
      <p:bldP spid="7379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a:defRPr/>
            </a:pPr>
            <a:r>
              <a:rPr lang="en-US" dirty="0" smtClean="0">
                <a:cs typeface="+mj-cs"/>
              </a:rPr>
              <a:t>Data Mining Methods</a:t>
            </a:r>
            <a:br>
              <a:rPr lang="en-US" dirty="0" smtClean="0">
                <a:cs typeface="+mj-cs"/>
              </a:rPr>
            </a:br>
            <a:r>
              <a:rPr lang="en-US" dirty="0"/>
              <a:t>WEKA – A Data Mining Environment</a:t>
            </a:r>
            <a:br>
              <a:rPr lang="en-US" dirty="0"/>
            </a:br>
            <a:endParaRPr lang="en-US" dirty="0" smtClean="0">
              <a:cs typeface="+mj-cs"/>
            </a:endParaRPr>
          </a:p>
        </p:txBody>
      </p:sp>
      <p:pic>
        <p:nvPicPr>
          <p:cNvPr id="2" name="Picture 1"/>
          <p:cNvPicPr>
            <a:picLocks noChangeAspect="1"/>
          </p:cNvPicPr>
          <p:nvPr/>
        </p:nvPicPr>
        <p:blipFill>
          <a:blip r:embed="rId3"/>
          <a:stretch>
            <a:fillRect/>
          </a:stretch>
        </p:blipFill>
        <p:spPr>
          <a:xfrm>
            <a:off x="595923" y="1736971"/>
            <a:ext cx="7747000" cy="3520906"/>
          </a:xfrm>
          <a:prstGeom prst="rect">
            <a:avLst/>
          </a:prstGeom>
        </p:spPr>
      </p:pic>
    </p:spTree>
    <p:extLst>
      <p:ext uri="{BB962C8B-B14F-4D97-AF65-F5344CB8AC3E}">
        <p14:creationId xmlns:p14="http://schemas.microsoft.com/office/powerpoint/2010/main" val="268410580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7011" y="106484"/>
            <a:ext cx="7778750" cy="1104900"/>
          </a:xfrm>
        </p:spPr>
        <p:txBody>
          <a:bodyPr/>
          <a:lstStyle/>
          <a:p>
            <a:pPr>
              <a:defRPr/>
            </a:pPr>
            <a:r>
              <a:rPr lang="en-US" dirty="0" smtClean="0">
                <a:cs typeface="+mj-cs"/>
              </a:rPr>
              <a:t>The Data Mining Process</a:t>
            </a:r>
          </a:p>
        </p:txBody>
      </p:sp>
      <p:sp>
        <p:nvSpPr>
          <p:cNvPr id="20483" name="AutoShape 3"/>
          <p:cNvSpPr>
            <a:spLocks noChangeArrowheads="1"/>
          </p:cNvSpPr>
          <p:nvPr/>
        </p:nvSpPr>
        <p:spPr bwMode="auto">
          <a:xfrm>
            <a:off x="2212975" y="2749550"/>
            <a:ext cx="1998663" cy="709613"/>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smtClean="0">
                <a:solidFill>
                  <a:schemeClr val="bg1">
                    <a:lumMod val="50000"/>
                  </a:schemeClr>
                </a:solidFill>
                <a:cs typeface="+mn-cs"/>
              </a:rPr>
              <a:t>Data Preparation</a:t>
            </a:r>
            <a:endParaRPr lang="en-US" dirty="0">
              <a:solidFill>
                <a:schemeClr val="bg1">
                  <a:lumMod val="50000"/>
                </a:schemeClr>
              </a:solidFill>
              <a:cs typeface="+mn-cs"/>
            </a:endParaRPr>
          </a:p>
        </p:txBody>
      </p:sp>
      <p:sp>
        <p:nvSpPr>
          <p:cNvPr id="20484" name="AutoShape 4"/>
          <p:cNvSpPr>
            <a:spLocks noChangeArrowheads="1"/>
          </p:cNvSpPr>
          <p:nvPr/>
        </p:nvSpPr>
        <p:spPr bwMode="auto">
          <a:xfrm>
            <a:off x="4124325" y="1890713"/>
            <a:ext cx="2024063"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000" dirty="0" smtClean="0">
                <a:solidFill>
                  <a:schemeClr val="bg1">
                    <a:lumMod val="50000"/>
                  </a:schemeClr>
                </a:solidFill>
              </a:rPr>
              <a:t>Visualization </a:t>
            </a:r>
            <a:endParaRPr lang="en-US" sz="2000" dirty="0">
              <a:solidFill>
                <a:schemeClr val="bg1">
                  <a:lumMod val="50000"/>
                </a:schemeClr>
              </a:solidFill>
            </a:endParaRPr>
          </a:p>
          <a:p>
            <a:pPr algn="ctr">
              <a:defRPr/>
            </a:pPr>
            <a:r>
              <a:rPr lang="en-US" sz="2000" dirty="0" smtClean="0">
                <a:solidFill>
                  <a:schemeClr val="bg1">
                    <a:lumMod val="50000"/>
                  </a:schemeClr>
                </a:solidFill>
              </a:rPr>
              <a:t>&amp; Modeling</a:t>
            </a:r>
            <a:endParaRPr lang="en-US" sz="2000" dirty="0">
              <a:solidFill>
                <a:schemeClr val="bg1">
                  <a:lumMod val="50000"/>
                </a:schemeClr>
              </a:solidFill>
            </a:endParaRPr>
          </a:p>
        </p:txBody>
      </p:sp>
      <p:sp>
        <p:nvSpPr>
          <p:cNvPr id="20485" name="AutoShape 5"/>
          <p:cNvSpPr>
            <a:spLocks noChangeArrowheads="1"/>
          </p:cNvSpPr>
          <p:nvPr/>
        </p:nvSpPr>
        <p:spPr bwMode="auto">
          <a:xfrm>
            <a:off x="6107113" y="1057275"/>
            <a:ext cx="2009775" cy="73977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sz="2400" b="1" dirty="0" smtClean="0">
                <a:solidFill>
                  <a:srgbClr val="0000FF"/>
                </a:solidFill>
              </a:rPr>
              <a:t>Evaluation &amp;</a:t>
            </a:r>
            <a:endParaRPr lang="en-US" sz="2400" b="1" dirty="0">
              <a:solidFill>
                <a:srgbClr val="0000FF"/>
              </a:solidFill>
            </a:endParaRPr>
          </a:p>
          <a:p>
            <a:pPr algn="ctr">
              <a:defRPr/>
            </a:pPr>
            <a:r>
              <a:rPr lang="en-US" sz="2400" b="1" dirty="0" smtClean="0">
                <a:solidFill>
                  <a:srgbClr val="0000FF"/>
                </a:solidFill>
              </a:rPr>
              <a:t>Interpretation </a:t>
            </a:r>
            <a:endParaRPr lang="en-US" sz="2400" b="1" dirty="0">
              <a:solidFill>
                <a:srgbClr val="0000FF"/>
              </a:solidFill>
            </a:endParaRPr>
          </a:p>
        </p:txBody>
      </p:sp>
      <p:sp>
        <p:nvSpPr>
          <p:cNvPr id="20486" name="AutoShape 6"/>
          <p:cNvSpPr>
            <a:spLocks noChangeArrowheads="1"/>
          </p:cNvSpPr>
          <p:nvPr/>
        </p:nvSpPr>
        <p:spPr bwMode="auto">
          <a:xfrm>
            <a:off x="387350" y="3689350"/>
            <a:ext cx="2082800" cy="733425"/>
          </a:xfrm>
          <a:prstGeom prst="roundRect">
            <a:avLst>
              <a:gd name="adj" fmla="val 12468"/>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lstStyle/>
          <a:p>
            <a:pPr algn="ctr">
              <a:defRPr/>
            </a:pPr>
            <a:r>
              <a:rPr lang="en-US" dirty="0">
                <a:solidFill>
                  <a:schemeClr val="bg1">
                    <a:lumMod val="50000"/>
                  </a:schemeClr>
                </a:solidFill>
              </a:rPr>
              <a:t>Data </a:t>
            </a:r>
            <a:r>
              <a:rPr lang="en-US" dirty="0" smtClean="0">
                <a:solidFill>
                  <a:schemeClr val="bg1">
                    <a:lumMod val="50000"/>
                  </a:schemeClr>
                </a:solidFill>
              </a:rPr>
              <a:t>Consolidation</a:t>
            </a:r>
          </a:p>
          <a:p>
            <a:pPr algn="ctr">
              <a:defRPr/>
            </a:pPr>
            <a:r>
              <a:rPr lang="en-US" dirty="0" smtClean="0">
                <a:solidFill>
                  <a:schemeClr val="bg1">
                    <a:lumMod val="50000"/>
                  </a:schemeClr>
                </a:solidFill>
              </a:rPr>
              <a:t>&amp; Warehousing </a:t>
            </a:r>
            <a:endParaRPr lang="en-US" dirty="0">
              <a:solidFill>
                <a:schemeClr val="bg1">
                  <a:lumMod val="50000"/>
                </a:schemeClr>
              </a:solidFill>
            </a:endParaRPr>
          </a:p>
        </p:txBody>
      </p:sp>
      <p:sp>
        <p:nvSpPr>
          <p:cNvPr id="20487" name="Oval 7"/>
          <p:cNvSpPr>
            <a:spLocks noChangeArrowheads="1"/>
          </p:cNvSpPr>
          <p:nvPr/>
        </p:nvSpPr>
        <p:spPr bwMode="auto">
          <a:xfrm>
            <a:off x="544513" y="5470525"/>
            <a:ext cx="604837"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8" name="Oval 8"/>
          <p:cNvSpPr>
            <a:spLocks noChangeArrowheads="1"/>
          </p:cNvSpPr>
          <p:nvPr/>
        </p:nvSpPr>
        <p:spPr bwMode="auto">
          <a:xfrm>
            <a:off x="549275" y="5372100"/>
            <a:ext cx="604838" cy="192088"/>
          </a:xfrm>
          <a:prstGeom prst="ellipse">
            <a:avLst/>
          </a:prstGeom>
          <a:solidFill>
            <a:srgbClr val="FE9B03"/>
          </a:solidFill>
          <a:ln w="12700">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89" name="Oval 9"/>
          <p:cNvSpPr>
            <a:spLocks noChangeArrowheads="1"/>
          </p:cNvSpPr>
          <p:nvPr/>
        </p:nvSpPr>
        <p:spPr bwMode="auto">
          <a:xfrm>
            <a:off x="1111250" y="5456238"/>
            <a:ext cx="604838" cy="192087"/>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0" name="Oval 10"/>
          <p:cNvSpPr>
            <a:spLocks noChangeArrowheads="1"/>
          </p:cNvSpPr>
          <p:nvPr/>
        </p:nvSpPr>
        <p:spPr bwMode="auto">
          <a:xfrm>
            <a:off x="1125538" y="5356225"/>
            <a:ext cx="604837" cy="192088"/>
          </a:xfrm>
          <a:prstGeom prst="ellipse">
            <a:avLst/>
          </a:prstGeom>
          <a:solidFill>
            <a:srgbClr val="FE9B03"/>
          </a:solidFill>
          <a:ln w="12700">
            <a:solidFill>
              <a:srgbClr val="FC0128"/>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1" name="Oval 11"/>
          <p:cNvSpPr>
            <a:spLocks noChangeArrowheads="1"/>
          </p:cNvSpPr>
          <p:nvPr/>
        </p:nvSpPr>
        <p:spPr bwMode="auto">
          <a:xfrm>
            <a:off x="1166813" y="5749925"/>
            <a:ext cx="604837"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2" name="Oval 12"/>
          <p:cNvSpPr>
            <a:spLocks noChangeArrowheads="1"/>
          </p:cNvSpPr>
          <p:nvPr/>
        </p:nvSpPr>
        <p:spPr bwMode="auto">
          <a:xfrm>
            <a:off x="1158875" y="5661025"/>
            <a:ext cx="604838" cy="192088"/>
          </a:xfrm>
          <a:prstGeom prst="ellipse">
            <a:avLst/>
          </a:prstGeom>
          <a:solidFill>
            <a:srgbClr val="FE9B03"/>
          </a:solidFill>
          <a:ln w="12700">
            <a:solidFill>
              <a:srgbClr val="3365F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493" name="Line 13"/>
          <p:cNvSpPr>
            <a:spLocks noChangeShapeType="1"/>
          </p:cNvSpPr>
          <p:nvPr/>
        </p:nvSpPr>
        <p:spPr bwMode="auto">
          <a:xfrm>
            <a:off x="2287588" y="4760913"/>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4" name="Line 14"/>
          <p:cNvSpPr>
            <a:spLocks noChangeShapeType="1"/>
          </p:cNvSpPr>
          <p:nvPr/>
        </p:nvSpPr>
        <p:spPr bwMode="auto">
          <a:xfrm>
            <a:off x="3368187" y="4790587"/>
            <a:ext cx="0" cy="2444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6" name="Line 16"/>
          <p:cNvSpPr>
            <a:spLocks noChangeShapeType="1"/>
          </p:cNvSpPr>
          <p:nvPr/>
        </p:nvSpPr>
        <p:spPr bwMode="auto">
          <a:xfrm>
            <a:off x="4097338" y="3943350"/>
            <a:ext cx="896937"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7" name="Line 17"/>
          <p:cNvSpPr>
            <a:spLocks noChangeShapeType="1"/>
          </p:cNvSpPr>
          <p:nvPr/>
        </p:nvSpPr>
        <p:spPr bwMode="auto">
          <a:xfrm>
            <a:off x="4089400" y="4060825"/>
            <a:ext cx="896938"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499" name="Line 19"/>
          <p:cNvSpPr>
            <a:spLocks noChangeShapeType="1"/>
          </p:cNvSpPr>
          <p:nvPr/>
        </p:nvSpPr>
        <p:spPr bwMode="auto">
          <a:xfrm>
            <a:off x="4108450" y="4332288"/>
            <a:ext cx="862013"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0" name="Line 20"/>
          <p:cNvSpPr>
            <a:spLocks noChangeShapeType="1"/>
          </p:cNvSpPr>
          <p:nvPr/>
        </p:nvSpPr>
        <p:spPr bwMode="auto">
          <a:xfrm>
            <a:off x="4276725" y="3870325"/>
            <a:ext cx="1588" cy="525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1" name="Line 21"/>
          <p:cNvSpPr>
            <a:spLocks noChangeShapeType="1"/>
          </p:cNvSpPr>
          <p:nvPr/>
        </p:nvSpPr>
        <p:spPr bwMode="auto">
          <a:xfrm>
            <a:off x="4513263" y="3878263"/>
            <a:ext cx="1587"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2" name="Line 22"/>
          <p:cNvSpPr>
            <a:spLocks noChangeShapeType="1"/>
          </p:cNvSpPr>
          <p:nvPr/>
        </p:nvSpPr>
        <p:spPr bwMode="auto">
          <a:xfrm>
            <a:off x="4791075" y="3859213"/>
            <a:ext cx="1588" cy="525462"/>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3" name="Rectangle 23"/>
          <p:cNvSpPr>
            <a:spLocks noChangeArrowheads="1"/>
          </p:cNvSpPr>
          <p:nvPr/>
        </p:nvSpPr>
        <p:spPr bwMode="auto">
          <a:xfrm>
            <a:off x="5730875" y="3160713"/>
            <a:ext cx="1257300" cy="731837"/>
          </a:xfrm>
          <a:prstGeom prst="rect">
            <a:avLst/>
          </a:prstGeom>
          <a:solidFill>
            <a:schemeClr val="accent1">
              <a:lumMod val="60000"/>
              <a:lumOff val="40000"/>
            </a:schemeClr>
          </a:solidFill>
          <a:ln w="12700">
            <a:solidFill>
              <a:schemeClr val="tx1"/>
            </a:solidFill>
            <a:miter lim="800000"/>
            <a:headEnd/>
            <a:tailEnd/>
          </a:ln>
          <a:effectLst/>
          <a:extLst/>
        </p:spPr>
        <p:txBody>
          <a:bodyPr wrap="none" anchor="ctr"/>
          <a:lstStyle/>
          <a:p>
            <a:pPr>
              <a:defRPr/>
            </a:pPr>
            <a:endParaRPr lang="en-US">
              <a:cs typeface="+mn-cs"/>
            </a:endParaRPr>
          </a:p>
        </p:txBody>
      </p:sp>
      <p:sp>
        <p:nvSpPr>
          <p:cNvPr id="20504" name="Line 24"/>
          <p:cNvSpPr>
            <a:spLocks noChangeShapeType="1"/>
          </p:cNvSpPr>
          <p:nvPr/>
        </p:nvSpPr>
        <p:spPr bwMode="auto">
          <a:xfrm>
            <a:off x="5976938" y="3275013"/>
            <a:ext cx="0" cy="58737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5" name="Line 25"/>
          <p:cNvSpPr>
            <a:spLocks noChangeShapeType="1"/>
          </p:cNvSpPr>
          <p:nvPr/>
        </p:nvSpPr>
        <p:spPr bwMode="auto">
          <a:xfrm flipH="1">
            <a:off x="5830888" y="3829050"/>
            <a:ext cx="1039812" cy="158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06" name="AutoShape 26"/>
          <p:cNvSpPr>
            <a:spLocks noChangeArrowheads="1"/>
          </p:cNvSpPr>
          <p:nvPr/>
        </p:nvSpPr>
        <p:spPr bwMode="auto">
          <a:xfrm>
            <a:off x="6291263" y="33480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7" name="AutoShape 27"/>
          <p:cNvSpPr>
            <a:spLocks noChangeArrowheads="1"/>
          </p:cNvSpPr>
          <p:nvPr/>
        </p:nvSpPr>
        <p:spPr bwMode="auto">
          <a:xfrm>
            <a:off x="6238875" y="3476625"/>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8" name="AutoShape 28"/>
          <p:cNvSpPr>
            <a:spLocks noChangeArrowheads="1"/>
          </p:cNvSpPr>
          <p:nvPr/>
        </p:nvSpPr>
        <p:spPr bwMode="auto">
          <a:xfrm>
            <a:off x="6515100" y="3411538"/>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09" name="AutoShape 29"/>
          <p:cNvSpPr>
            <a:spLocks noChangeArrowheads="1"/>
          </p:cNvSpPr>
          <p:nvPr/>
        </p:nvSpPr>
        <p:spPr bwMode="auto">
          <a:xfrm>
            <a:off x="6462713" y="3702050"/>
            <a:ext cx="57150" cy="50800"/>
          </a:xfrm>
          <a:prstGeom prst="star5">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0" name="Arc 30"/>
          <p:cNvSpPr>
            <a:spLocks/>
          </p:cNvSpPr>
          <p:nvPr/>
        </p:nvSpPr>
        <p:spPr bwMode="auto">
          <a:xfrm>
            <a:off x="5905500" y="3282950"/>
            <a:ext cx="873125" cy="555625"/>
          </a:xfrm>
          <a:custGeom>
            <a:avLst/>
            <a:gdLst>
              <a:gd name="G0" fmla="+- 159 0 0"/>
              <a:gd name="G1" fmla="+- 62 0 0"/>
              <a:gd name="G2" fmla="+- 21600 0 0"/>
              <a:gd name="T0" fmla="*/ 21759 w 21759"/>
              <a:gd name="T1" fmla="*/ 0 h 21662"/>
              <a:gd name="T2" fmla="*/ 0 w 21759"/>
              <a:gd name="T3" fmla="*/ 21661 h 21662"/>
              <a:gd name="T4" fmla="*/ 159 w 21759"/>
              <a:gd name="T5" fmla="*/ 62 h 21662"/>
            </a:gdLst>
            <a:ahLst/>
            <a:cxnLst>
              <a:cxn ang="0">
                <a:pos x="T0" y="T1"/>
              </a:cxn>
              <a:cxn ang="0">
                <a:pos x="T2" y="T3"/>
              </a:cxn>
              <a:cxn ang="0">
                <a:pos x="T4" y="T5"/>
              </a:cxn>
            </a:cxnLst>
            <a:rect l="0" t="0" r="r" b="b"/>
            <a:pathLst>
              <a:path w="21759" h="21662" fill="none" extrusionOk="0">
                <a:moveTo>
                  <a:pt x="21758" y="0"/>
                </a:moveTo>
                <a:cubicBezTo>
                  <a:pt x="21758" y="20"/>
                  <a:pt x="21759" y="41"/>
                  <a:pt x="21759" y="62"/>
                </a:cubicBezTo>
                <a:cubicBezTo>
                  <a:pt x="21759" y="11991"/>
                  <a:pt x="12088" y="21662"/>
                  <a:pt x="159" y="21662"/>
                </a:cubicBezTo>
                <a:cubicBezTo>
                  <a:pt x="105" y="21661"/>
                  <a:pt x="52" y="21661"/>
                  <a:pt x="-1" y="21661"/>
                </a:cubicBezTo>
              </a:path>
              <a:path w="21759" h="21662" stroke="0" extrusionOk="0">
                <a:moveTo>
                  <a:pt x="21758" y="0"/>
                </a:moveTo>
                <a:cubicBezTo>
                  <a:pt x="21758" y="20"/>
                  <a:pt x="21759" y="41"/>
                  <a:pt x="21759" y="62"/>
                </a:cubicBezTo>
                <a:cubicBezTo>
                  <a:pt x="21759" y="11991"/>
                  <a:pt x="12088" y="21662"/>
                  <a:pt x="159" y="21662"/>
                </a:cubicBezTo>
                <a:cubicBezTo>
                  <a:pt x="105" y="21661"/>
                  <a:pt x="52" y="21661"/>
                  <a:pt x="-1" y="21661"/>
                </a:cubicBezTo>
                <a:lnTo>
                  <a:pt x="159" y="62"/>
                </a:lnTo>
                <a:close/>
              </a:path>
            </a:pathLst>
          </a:custGeom>
          <a:noFill/>
          <a:ln w="12700" cap="rnd">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1" name="AutoShape 31"/>
          <p:cNvSpPr>
            <a:spLocks noChangeArrowheads="1"/>
          </p:cNvSpPr>
          <p:nvPr/>
        </p:nvSpPr>
        <p:spPr bwMode="auto">
          <a:xfrm>
            <a:off x="7448550" y="2281238"/>
            <a:ext cx="1370013" cy="650875"/>
          </a:xfrm>
          <a:prstGeom prst="plus">
            <a:avLst>
              <a:gd name="adj" fmla="val 24968"/>
            </a:avLst>
          </a:prstGeom>
          <a:solidFill>
            <a:srgbClr val="FFFF00"/>
          </a:solidFill>
          <a:ln w="12700">
            <a:solidFill>
              <a:schemeClr val="tx2"/>
            </a:solidFill>
            <a:miter lim="800000"/>
            <a:headEnd/>
            <a:tailEnd/>
          </a:ln>
          <a:effectLst/>
          <a:extLst/>
        </p:spPr>
        <p:txBody>
          <a:bodyPr wrap="none" lIns="90488" tIns="44450" rIns="90488" bIns="44450" anchor="ctr"/>
          <a:lstStyle/>
          <a:p>
            <a:pPr algn="ctr">
              <a:defRPr/>
            </a:pPr>
            <a:r>
              <a:rPr lang="en-US" sz="2000">
                <a:solidFill>
                  <a:srgbClr val="414141"/>
                </a:solidFill>
                <a:cs typeface="+mn-cs"/>
              </a:rPr>
              <a:t>Knowledge</a:t>
            </a:r>
          </a:p>
        </p:txBody>
      </p:sp>
      <p:sp>
        <p:nvSpPr>
          <p:cNvPr id="20512" name="Rectangle 32"/>
          <p:cNvSpPr>
            <a:spLocks noChangeArrowheads="1"/>
          </p:cNvSpPr>
          <p:nvPr/>
        </p:nvSpPr>
        <p:spPr bwMode="auto">
          <a:xfrm>
            <a:off x="6051550" y="3252788"/>
            <a:ext cx="90488" cy="59372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3" name="Rectangle 33"/>
          <p:cNvSpPr>
            <a:spLocks noChangeArrowheads="1"/>
          </p:cNvSpPr>
          <p:nvPr/>
        </p:nvSpPr>
        <p:spPr bwMode="auto">
          <a:xfrm>
            <a:off x="6110288" y="3314700"/>
            <a:ext cx="149542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defRPr/>
            </a:pPr>
            <a:r>
              <a:rPr lang="en-US" sz="1400" dirty="0">
                <a:cs typeface="+mn-cs"/>
              </a:rPr>
              <a:t>p(x)=0.02</a:t>
            </a:r>
          </a:p>
        </p:txBody>
      </p:sp>
      <p:sp>
        <p:nvSpPr>
          <p:cNvPr id="20514" name="AutoShape 34"/>
          <p:cNvSpPr>
            <a:spLocks noChangeArrowheads="1"/>
          </p:cNvSpPr>
          <p:nvPr/>
        </p:nvSpPr>
        <p:spPr bwMode="auto">
          <a:xfrm rot="19860000">
            <a:off x="1819275" y="5153025"/>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5" name="AutoShape 35"/>
          <p:cNvSpPr>
            <a:spLocks noChangeArrowheads="1"/>
          </p:cNvSpPr>
          <p:nvPr/>
        </p:nvSpPr>
        <p:spPr bwMode="auto">
          <a:xfrm rot="19860000">
            <a:off x="3459163" y="4333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6" name="AutoShape 36"/>
          <p:cNvSpPr>
            <a:spLocks noChangeArrowheads="1"/>
          </p:cNvSpPr>
          <p:nvPr/>
        </p:nvSpPr>
        <p:spPr bwMode="auto">
          <a:xfrm rot="19860000">
            <a:off x="5199063" y="3571875"/>
            <a:ext cx="420687"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7" name="AutoShape 37"/>
          <p:cNvSpPr>
            <a:spLocks noChangeArrowheads="1"/>
          </p:cNvSpPr>
          <p:nvPr/>
        </p:nvSpPr>
        <p:spPr bwMode="auto">
          <a:xfrm rot="19860000">
            <a:off x="6985000" y="2806700"/>
            <a:ext cx="420688" cy="185738"/>
          </a:xfrm>
          <a:prstGeom prst="rightArrow">
            <a:avLst>
              <a:gd name="adj1" fmla="val 50000"/>
              <a:gd name="adj2" fmla="val 113321"/>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18" name="Line 38"/>
          <p:cNvSpPr>
            <a:spLocks noChangeShapeType="1"/>
          </p:cNvSpPr>
          <p:nvPr/>
        </p:nvSpPr>
        <p:spPr bwMode="auto">
          <a:xfrm>
            <a:off x="1422400" y="4441825"/>
            <a:ext cx="496888" cy="769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19" name="Line 39"/>
          <p:cNvSpPr>
            <a:spLocks noChangeShapeType="1"/>
          </p:cNvSpPr>
          <p:nvPr/>
        </p:nvSpPr>
        <p:spPr bwMode="auto">
          <a:xfrm>
            <a:off x="4738688" y="2679700"/>
            <a:ext cx="601662" cy="9699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0" name="Line 40"/>
          <p:cNvSpPr>
            <a:spLocks noChangeShapeType="1"/>
          </p:cNvSpPr>
          <p:nvPr/>
        </p:nvSpPr>
        <p:spPr bwMode="auto">
          <a:xfrm>
            <a:off x="2921000" y="3481388"/>
            <a:ext cx="677863" cy="952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1" name="Oval 41"/>
          <p:cNvSpPr>
            <a:spLocks noChangeArrowheads="1"/>
          </p:cNvSpPr>
          <p:nvPr/>
        </p:nvSpPr>
        <p:spPr bwMode="auto">
          <a:xfrm>
            <a:off x="2286000" y="4822825"/>
            <a:ext cx="1084263" cy="411163"/>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2" name="Oval 42"/>
          <p:cNvSpPr>
            <a:spLocks noChangeArrowheads="1"/>
          </p:cNvSpPr>
          <p:nvPr/>
        </p:nvSpPr>
        <p:spPr bwMode="auto">
          <a:xfrm>
            <a:off x="2281238" y="4668838"/>
            <a:ext cx="1084262" cy="411162"/>
          </a:xfrm>
          <a:prstGeom prst="ellipse">
            <a:avLst/>
          </a:prstGeom>
          <a:solidFill>
            <a:schemeClr val="accent2">
              <a:lumMod val="75000"/>
            </a:schemeClr>
          </a:solidFill>
          <a:ln w="12700">
            <a:solidFill>
              <a:schemeClr val="tx1"/>
            </a:solidFill>
            <a:round/>
            <a:headEnd/>
            <a:tailEnd/>
          </a:ln>
          <a:effectLst/>
          <a:extLst/>
        </p:spPr>
        <p:txBody>
          <a:bodyPr wrap="none" anchor="ctr"/>
          <a:lstStyle/>
          <a:p>
            <a:pPr>
              <a:defRPr/>
            </a:pPr>
            <a:endParaRPr lang="en-US">
              <a:cs typeface="+mn-cs"/>
            </a:endParaRPr>
          </a:p>
        </p:txBody>
      </p:sp>
      <p:sp>
        <p:nvSpPr>
          <p:cNvPr id="20523" name="Oval 43"/>
          <p:cNvSpPr>
            <a:spLocks noChangeArrowheads="1"/>
          </p:cNvSpPr>
          <p:nvPr/>
        </p:nvSpPr>
        <p:spPr bwMode="auto">
          <a:xfrm>
            <a:off x="2286000" y="4525963"/>
            <a:ext cx="1084263" cy="411162"/>
          </a:xfrm>
          <a:prstGeom prst="ellipse">
            <a:avLst/>
          </a:prstGeom>
          <a:solidFill>
            <a:schemeClr val="accent2">
              <a:lumMod val="75000"/>
            </a:schemeClr>
          </a:solidFill>
          <a:ln w="12700">
            <a:solidFill>
              <a:schemeClr val="tx1"/>
            </a:solidFill>
            <a:round/>
            <a:headEnd/>
            <a:tailEnd/>
          </a:ln>
          <a:effectLst/>
          <a:extLst/>
        </p:spPr>
        <p:txBody>
          <a:bodyPr wrap="none" lIns="90488" tIns="44450" rIns="90488" bIns="44450" anchor="ctr"/>
          <a:lstStyle/>
          <a:p>
            <a:pPr algn="ctr">
              <a:defRPr/>
            </a:pPr>
            <a:r>
              <a:rPr lang="en-US" sz="1600" b="1" i="1" dirty="0">
                <a:solidFill>
                  <a:schemeClr val="bg1"/>
                </a:solidFill>
                <a:cs typeface="+mn-cs"/>
              </a:rPr>
              <a:t>Data</a:t>
            </a:r>
          </a:p>
          <a:p>
            <a:pPr algn="ctr">
              <a:defRPr/>
            </a:pPr>
            <a:r>
              <a:rPr lang="en-US" sz="1600" b="1" i="1" dirty="0">
                <a:solidFill>
                  <a:schemeClr val="bg1"/>
                </a:solidFill>
                <a:cs typeface="+mn-cs"/>
              </a:rPr>
              <a:t>Warehouse</a:t>
            </a:r>
          </a:p>
        </p:txBody>
      </p:sp>
      <p:sp>
        <p:nvSpPr>
          <p:cNvPr id="20524" name="Line 44"/>
          <p:cNvSpPr>
            <a:spLocks noChangeShapeType="1"/>
          </p:cNvSpPr>
          <p:nvPr/>
        </p:nvSpPr>
        <p:spPr bwMode="auto">
          <a:xfrm>
            <a:off x="6510338" y="1835150"/>
            <a:ext cx="609600" cy="1042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5" name="Line 45"/>
          <p:cNvSpPr>
            <a:spLocks noChangeShapeType="1"/>
          </p:cNvSpPr>
          <p:nvPr/>
        </p:nvSpPr>
        <p:spPr bwMode="auto">
          <a:xfrm>
            <a:off x="7280275" y="3228975"/>
            <a:ext cx="6350" cy="2268538"/>
          </a:xfrm>
          <a:prstGeom prst="line">
            <a:avLst/>
          </a:prstGeom>
          <a:noFill/>
          <a:ln w="12700">
            <a:solidFill>
              <a:schemeClr val="tx2"/>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6" name="Line 46"/>
          <p:cNvSpPr>
            <a:spLocks noChangeShapeType="1"/>
          </p:cNvSpPr>
          <p:nvPr/>
        </p:nvSpPr>
        <p:spPr bwMode="auto">
          <a:xfrm flipV="1">
            <a:off x="2054225" y="5454650"/>
            <a:ext cx="5246688" cy="23813"/>
          </a:xfrm>
          <a:prstGeom prst="line">
            <a:avLst/>
          </a:prstGeom>
          <a:noFill/>
          <a:ln w="12700">
            <a:solidFill>
              <a:schemeClr val="tx2"/>
            </a:solidFill>
            <a:prstDash val="dash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7" name="Line 47"/>
          <p:cNvSpPr>
            <a:spLocks noChangeShapeType="1"/>
          </p:cNvSpPr>
          <p:nvPr/>
        </p:nvSpPr>
        <p:spPr bwMode="auto">
          <a:xfrm flipH="1">
            <a:off x="5448300" y="4017963"/>
            <a:ext cx="26988" cy="1425575"/>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0528" name="Rectangle 48"/>
          <p:cNvSpPr>
            <a:spLocks noChangeArrowheads="1"/>
          </p:cNvSpPr>
          <p:nvPr/>
        </p:nvSpPr>
        <p:spPr bwMode="auto">
          <a:xfrm>
            <a:off x="6489700" y="3595688"/>
            <a:ext cx="42863" cy="255587"/>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529" name="Rectangle 49"/>
          <p:cNvSpPr>
            <a:spLocks noChangeArrowheads="1"/>
          </p:cNvSpPr>
          <p:nvPr/>
        </p:nvSpPr>
        <p:spPr bwMode="auto">
          <a:xfrm>
            <a:off x="557213" y="5940425"/>
            <a:ext cx="13938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Data Sources</a:t>
            </a:r>
          </a:p>
        </p:txBody>
      </p:sp>
      <p:sp>
        <p:nvSpPr>
          <p:cNvPr id="20530" name="Rectangle 50"/>
          <p:cNvSpPr>
            <a:spLocks noChangeArrowheads="1"/>
          </p:cNvSpPr>
          <p:nvPr/>
        </p:nvSpPr>
        <p:spPr bwMode="auto">
          <a:xfrm>
            <a:off x="5738813" y="3940175"/>
            <a:ext cx="1209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Patterns &amp; </a:t>
            </a:r>
          </a:p>
          <a:p>
            <a:pPr>
              <a:defRPr/>
            </a:pPr>
            <a:r>
              <a:rPr lang="en-US" sz="1800">
                <a:cs typeface="+mn-cs"/>
              </a:rPr>
              <a:t>Models</a:t>
            </a:r>
          </a:p>
        </p:txBody>
      </p:sp>
      <p:sp>
        <p:nvSpPr>
          <p:cNvPr id="20531" name="Rectangle 51"/>
          <p:cNvSpPr>
            <a:spLocks noChangeArrowheads="1"/>
          </p:cNvSpPr>
          <p:nvPr/>
        </p:nvSpPr>
        <p:spPr bwMode="auto">
          <a:xfrm>
            <a:off x="3890963" y="4492625"/>
            <a:ext cx="15398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1800">
                <a:cs typeface="+mn-cs"/>
              </a:rPr>
              <a:t>Prepared Data </a:t>
            </a:r>
          </a:p>
        </p:txBody>
      </p:sp>
      <p:sp>
        <p:nvSpPr>
          <p:cNvPr id="20532" name="Rectangle 52"/>
          <p:cNvSpPr>
            <a:spLocks noChangeArrowheads="1"/>
          </p:cNvSpPr>
          <p:nvPr/>
        </p:nvSpPr>
        <p:spPr bwMode="auto">
          <a:xfrm>
            <a:off x="2176463" y="5178425"/>
            <a:ext cx="13874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1800" dirty="0">
                <a:cs typeface="+mn-cs"/>
              </a:rPr>
              <a:t>Consolidated</a:t>
            </a:r>
          </a:p>
          <a:p>
            <a:pPr algn="ctr">
              <a:defRPr/>
            </a:pPr>
            <a:r>
              <a:rPr lang="en-US" sz="1800" dirty="0">
                <a:cs typeface="+mn-cs"/>
              </a:rPr>
              <a:t>Data</a:t>
            </a:r>
          </a:p>
        </p:txBody>
      </p:sp>
      <p:sp>
        <p:nvSpPr>
          <p:cNvPr id="20533" name="Line 53"/>
          <p:cNvSpPr>
            <a:spLocks noChangeShapeType="1"/>
          </p:cNvSpPr>
          <p:nvPr/>
        </p:nvSpPr>
        <p:spPr bwMode="auto">
          <a:xfrm flipH="1">
            <a:off x="3657600" y="4624388"/>
            <a:ext cx="23813" cy="811212"/>
          </a:xfrm>
          <a:prstGeom prst="line">
            <a:avLst/>
          </a:prstGeom>
          <a:noFill/>
          <a:ln w="12700">
            <a:solidFill>
              <a:schemeClr val="tx2"/>
            </a:solidFill>
            <a:prstDash val="dash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54" name="Picture 53"/>
          <p:cNvPicPr>
            <a:picLocks noChangeAspect="1"/>
          </p:cNvPicPr>
          <p:nvPr/>
        </p:nvPicPr>
        <p:blipFill>
          <a:blip r:embed="rId3"/>
          <a:stretch>
            <a:fillRect/>
          </a:stretch>
        </p:blipFill>
        <p:spPr>
          <a:xfrm>
            <a:off x="3865762" y="3624001"/>
            <a:ext cx="1295001" cy="787923"/>
          </a:xfrm>
          <a:prstGeom prst="rect">
            <a:avLst/>
          </a:prstGeom>
        </p:spPr>
      </p:pic>
    </p:spTree>
    <p:extLst>
      <p:ext uri="{BB962C8B-B14F-4D97-AF65-F5344CB8AC3E}">
        <p14:creationId xmlns:p14="http://schemas.microsoft.com/office/powerpoint/2010/main" val="187312124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smtClean="0">
                <a:cs typeface="+mj-cs"/>
              </a:rPr>
              <a:t>Interpretation and Evaluation</a:t>
            </a:r>
          </a:p>
        </p:txBody>
      </p:sp>
      <p:sp>
        <p:nvSpPr>
          <p:cNvPr id="83971" name="Rectangle 3"/>
          <p:cNvSpPr>
            <a:spLocks noGrp="1" noChangeArrowheads="1"/>
          </p:cNvSpPr>
          <p:nvPr>
            <p:ph type="body" idx="1"/>
          </p:nvPr>
        </p:nvSpPr>
        <p:spPr>
          <a:xfrm>
            <a:off x="666750" y="1600200"/>
            <a:ext cx="7772400" cy="4114800"/>
          </a:xfrm>
        </p:spPr>
        <p:txBody>
          <a:bodyPr/>
          <a:lstStyle/>
          <a:p>
            <a:pPr>
              <a:buFont typeface="Wingdings" charset="0"/>
              <a:buNone/>
              <a:defRPr/>
            </a:pPr>
            <a:r>
              <a:rPr lang="en-US" sz="2800" smtClean="0">
                <a:solidFill>
                  <a:schemeClr val="accent2"/>
                </a:solidFill>
                <a:cs typeface="+mn-cs"/>
              </a:rPr>
              <a:t>Evaluation</a:t>
            </a:r>
            <a:endParaRPr lang="en-US" sz="2400" smtClean="0">
              <a:cs typeface="+mn-cs"/>
            </a:endParaRPr>
          </a:p>
          <a:p>
            <a:pPr>
              <a:defRPr/>
            </a:pPr>
            <a:r>
              <a:rPr lang="en-US" sz="2400" smtClean="0">
                <a:cs typeface="+mn-cs"/>
              </a:rPr>
              <a:t>Statistical validation and significance testing</a:t>
            </a:r>
          </a:p>
          <a:p>
            <a:pPr>
              <a:defRPr/>
            </a:pPr>
            <a:r>
              <a:rPr lang="en-US" sz="2400" smtClean="0">
                <a:cs typeface="+mn-cs"/>
              </a:rPr>
              <a:t>Qualitative review by experts in the field</a:t>
            </a:r>
          </a:p>
          <a:p>
            <a:pPr>
              <a:defRPr/>
            </a:pPr>
            <a:r>
              <a:rPr lang="en-US" sz="2400" smtClean="0">
                <a:cs typeface="+mn-cs"/>
              </a:rPr>
              <a:t>Pilot surveys to evaluate model accuracy</a:t>
            </a:r>
            <a:endParaRPr lang="en-US" sz="2800" smtClean="0">
              <a:solidFill>
                <a:schemeClr val="accent2"/>
              </a:solidFill>
              <a:cs typeface="+mn-cs"/>
            </a:endParaRPr>
          </a:p>
          <a:p>
            <a:pPr>
              <a:buFont typeface="Wingdings" charset="0"/>
              <a:buNone/>
              <a:defRPr/>
            </a:pPr>
            <a:r>
              <a:rPr lang="en-US" sz="2800" smtClean="0">
                <a:solidFill>
                  <a:schemeClr val="accent2"/>
                </a:solidFill>
                <a:cs typeface="+mn-cs"/>
              </a:rPr>
              <a:t>Interpretation</a:t>
            </a:r>
            <a:endParaRPr lang="en-US" sz="2800" smtClean="0">
              <a:cs typeface="+mn-cs"/>
            </a:endParaRPr>
          </a:p>
          <a:p>
            <a:pPr>
              <a:defRPr/>
            </a:pPr>
            <a:r>
              <a:rPr lang="en-US" sz="2400" smtClean="0">
                <a:cs typeface="+mn-cs"/>
              </a:rPr>
              <a:t>Inductive tree and rule models can be read directly</a:t>
            </a:r>
          </a:p>
          <a:p>
            <a:pPr>
              <a:defRPr/>
            </a:pPr>
            <a:r>
              <a:rPr lang="en-US" sz="2400" smtClean="0">
                <a:cs typeface="+mn-cs"/>
              </a:rPr>
              <a:t>Clustering results can be graphed and tabled</a:t>
            </a:r>
          </a:p>
          <a:p>
            <a:pPr>
              <a:defRPr/>
            </a:pPr>
            <a:r>
              <a:rPr lang="en-US" sz="2400" smtClean="0">
                <a:cs typeface="+mn-cs"/>
              </a:rPr>
              <a:t>Code can be automatically generated by some systems </a:t>
            </a:r>
            <a:r>
              <a:rPr lang="en-US" sz="2000" smtClean="0">
                <a:cs typeface="+mn-cs"/>
              </a:rPr>
              <a:t>(ANNs, IDTs, Regression models)</a:t>
            </a:r>
          </a:p>
        </p:txBody>
      </p:sp>
    </p:spTree>
    <p:extLst>
      <p:ext uri="{BB962C8B-B14F-4D97-AF65-F5344CB8AC3E}">
        <p14:creationId xmlns:p14="http://schemas.microsoft.com/office/powerpoint/2010/main" val="112527884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smtClean="0">
                <a:cs typeface="+mj-cs"/>
              </a:rPr>
              <a:t>Interpretation and Evaluation</a:t>
            </a:r>
          </a:p>
        </p:txBody>
      </p:sp>
      <p:sp>
        <p:nvSpPr>
          <p:cNvPr id="86019" name="Rectangle 3"/>
          <p:cNvSpPr>
            <a:spLocks noGrp="1" noChangeArrowheads="1"/>
          </p:cNvSpPr>
          <p:nvPr>
            <p:ph type="body" idx="1"/>
          </p:nvPr>
        </p:nvSpPr>
        <p:spPr>
          <a:xfrm>
            <a:off x="703263" y="1684338"/>
            <a:ext cx="7859712" cy="2832100"/>
          </a:xfrm>
        </p:spPr>
        <p:txBody>
          <a:bodyPr/>
          <a:lstStyle/>
          <a:p>
            <a:pPr>
              <a:buFont typeface="Wingdings" charset="0"/>
              <a:buNone/>
              <a:defRPr/>
            </a:pPr>
            <a:r>
              <a:rPr lang="en-US" dirty="0" smtClean="0">
                <a:solidFill>
                  <a:schemeClr val="accent2"/>
                </a:solidFill>
                <a:cs typeface="+mn-cs"/>
              </a:rPr>
              <a:t>Visualization tools can be very helpful:</a:t>
            </a:r>
            <a:endParaRPr lang="en-US" dirty="0" smtClean="0">
              <a:cs typeface="+mn-cs"/>
            </a:endParaRPr>
          </a:p>
          <a:p>
            <a:pPr lvl="1">
              <a:buSzPct val="75000"/>
              <a:defRPr/>
            </a:pPr>
            <a:r>
              <a:rPr lang="en-US" dirty="0" smtClean="0"/>
              <a:t>sensitivity analysis  (I/O relationship)</a:t>
            </a:r>
          </a:p>
          <a:p>
            <a:pPr lvl="1">
              <a:buSzPct val="75000"/>
              <a:defRPr/>
            </a:pPr>
            <a:r>
              <a:rPr lang="en-US" dirty="0" smtClean="0"/>
              <a:t>histograms of  value distributions</a:t>
            </a:r>
          </a:p>
          <a:p>
            <a:pPr lvl="1">
              <a:buSzPct val="75000"/>
              <a:defRPr/>
            </a:pPr>
            <a:r>
              <a:rPr lang="en-US" dirty="0" smtClean="0"/>
              <a:t>time-series plots and animation</a:t>
            </a:r>
          </a:p>
          <a:p>
            <a:pPr lvl="1">
              <a:buSzPct val="75000"/>
              <a:defRPr/>
            </a:pPr>
            <a:r>
              <a:rPr lang="en-US" dirty="0" smtClean="0"/>
              <a:t>requires training and practice</a:t>
            </a:r>
          </a:p>
        </p:txBody>
      </p:sp>
      <p:sp>
        <p:nvSpPr>
          <p:cNvPr id="86020" name="Line 4"/>
          <p:cNvSpPr>
            <a:spLocks noChangeShapeType="1"/>
          </p:cNvSpPr>
          <p:nvPr/>
        </p:nvSpPr>
        <p:spPr bwMode="auto">
          <a:xfrm>
            <a:off x="6430339" y="3894391"/>
            <a:ext cx="0" cy="1722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21" name="Line 5"/>
          <p:cNvSpPr>
            <a:spLocks noChangeShapeType="1"/>
          </p:cNvSpPr>
          <p:nvPr/>
        </p:nvSpPr>
        <p:spPr bwMode="auto">
          <a:xfrm flipV="1">
            <a:off x="4541214" y="5086603"/>
            <a:ext cx="2179638" cy="10874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22" name="Line 6"/>
          <p:cNvSpPr>
            <a:spLocks noChangeShapeType="1"/>
          </p:cNvSpPr>
          <p:nvPr/>
        </p:nvSpPr>
        <p:spPr bwMode="auto">
          <a:xfrm>
            <a:off x="5304802" y="5248528"/>
            <a:ext cx="33226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23" name="Rectangle 7"/>
          <p:cNvSpPr>
            <a:spLocks noChangeArrowheads="1"/>
          </p:cNvSpPr>
          <p:nvPr/>
        </p:nvSpPr>
        <p:spPr bwMode="auto">
          <a:xfrm>
            <a:off x="4922214" y="4319841"/>
            <a:ext cx="135743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i="1" dirty="0" smtClean="0">
                <a:solidFill>
                  <a:srgbClr val="FC0128"/>
                </a:solidFill>
                <a:cs typeface="+mn-cs"/>
              </a:rPr>
              <a:t>Quality(V,T)</a:t>
            </a:r>
            <a:endParaRPr lang="en-US" i="1" dirty="0">
              <a:solidFill>
                <a:srgbClr val="FC0128"/>
              </a:solidFill>
              <a:cs typeface="+mn-cs"/>
            </a:endParaRPr>
          </a:p>
        </p:txBody>
      </p:sp>
      <p:sp>
        <p:nvSpPr>
          <p:cNvPr id="86024" name="Rectangle 8"/>
          <p:cNvSpPr>
            <a:spLocks noChangeArrowheads="1"/>
          </p:cNvSpPr>
          <p:nvPr/>
        </p:nvSpPr>
        <p:spPr bwMode="auto">
          <a:xfrm>
            <a:off x="3790327" y="5494591"/>
            <a:ext cx="11763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i="1" dirty="0">
                <a:solidFill>
                  <a:schemeClr val="tx2"/>
                </a:solidFill>
                <a:cs typeface="+mn-cs"/>
              </a:rPr>
              <a:t>Velocity</a:t>
            </a:r>
          </a:p>
        </p:txBody>
      </p:sp>
      <p:sp>
        <p:nvSpPr>
          <p:cNvPr id="86025" name="Rectangle 9"/>
          <p:cNvSpPr>
            <a:spLocks noChangeArrowheads="1"/>
          </p:cNvSpPr>
          <p:nvPr/>
        </p:nvSpPr>
        <p:spPr bwMode="auto">
          <a:xfrm>
            <a:off x="8244852" y="4777041"/>
            <a:ext cx="8588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i="1">
                <a:solidFill>
                  <a:schemeClr val="accent1"/>
                </a:solidFill>
                <a:cs typeface="+mn-cs"/>
              </a:rPr>
              <a:t>Temp</a:t>
            </a:r>
          </a:p>
        </p:txBody>
      </p:sp>
      <p:sp>
        <p:nvSpPr>
          <p:cNvPr id="86026" name="Freeform 10"/>
          <p:cNvSpPr>
            <a:spLocks/>
          </p:cNvSpPr>
          <p:nvPr/>
        </p:nvSpPr>
        <p:spPr bwMode="auto">
          <a:xfrm>
            <a:off x="5134939" y="4338891"/>
            <a:ext cx="3370263" cy="1292225"/>
          </a:xfrm>
          <a:custGeom>
            <a:avLst/>
            <a:gdLst>
              <a:gd name="T0" fmla="*/ 55 w 2123"/>
              <a:gd name="T1" fmla="*/ 792 h 814"/>
              <a:gd name="T2" fmla="*/ 156 w 2123"/>
              <a:gd name="T3" fmla="*/ 727 h 814"/>
              <a:gd name="T4" fmla="*/ 228 w 2123"/>
              <a:gd name="T5" fmla="*/ 662 h 814"/>
              <a:gd name="T6" fmla="*/ 307 w 2123"/>
              <a:gd name="T7" fmla="*/ 612 h 814"/>
              <a:gd name="T8" fmla="*/ 372 w 2123"/>
              <a:gd name="T9" fmla="*/ 561 h 814"/>
              <a:gd name="T10" fmla="*/ 465 w 2123"/>
              <a:gd name="T11" fmla="*/ 511 h 814"/>
              <a:gd name="T12" fmla="*/ 559 w 2123"/>
              <a:gd name="T13" fmla="*/ 446 h 814"/>
              <a:gd name="T14" fmla="*/ 645 w 2123"/>
              <a:gd name="T15" fmla="*/ 388 h 814"/>
              <a:gd name="T16" fmla="*/ 732 w 2123"/>
              <a:gd name="T17" fmla="*/ 360 h 814"/>
              <a:gd name="T18" fmla="*/ 818 w 2123"/>
              <a:gd name="T19" fmla="*/ 331 h 814"/>
              <a:gd name="T20" fmla="*/ 912 w 2123"/>
              <a:gd name="T21" fmla="*/ 309 h 814"/>
              <a:gd name="T22" fmla="*/ 1005 w 2123"/>
              <a:gd name="T23" fmla="*/ 309 h 814"/>
              <a:gd name="T24" fmla="*/ 1092 w 2123"/>
              <a:gd name="T25" fmla="*/ 352 h 814"/>
              <a:gd name="T26" fmla="*/ 1178 w 2123"/>
              <a:gd name="T27" fmla="*/ 424 h 814"/>
              <a:gd name="T28" fmla="*/ 1215 w 2123"/>
              <a:gd name="T29" fmla="*/ 482 h 814"/>
              <a:gd name="T30" fmla="*/ 1294 w 2123"/>
              <a:gd name="T31" fmla="*/ 532 h 814"/>
              <a:gd name="T32" fmla="*/ 1395 w 2123"/>
              <a:gd name="T33" fmla="*/ 576 h 814"/>
              <a:gd name="T34" fmla="*/ 1495 w 2123"/>
              <a:gd name="T35" fmla="*/ 597 h 814"/>
              <a:gd name="T36" fmla="*/ 1567 w 2123"/>
              <a:gd name="T37" fmla="*/ 655 h 814"/>
              <a:gd name="T38" fmla="*/ 1647 w 2123"/>
              <a:gd name="T39" fmla="*/ 720 h 814"/>
              <a:gd name="T40" fmla="*/ 1726 w 2123"/>
              <a:gd name="T41" fmla="*/ 763 h 814"/>
              <a:gd name="T42" fmla="*/ 1812 w 2123"/>
              <a:gd name="T43" fmla="*/ 770 h 814"/>
              <a:gd name="T44" fmla="*/ 1891 w 2123"/>
              <a:gd name="T45" fmla="*/ 770 h 814"/>
              <a:gd name="T46" fmla="*/ 1978 w 2123"/>
              <a:gd name="T47" fmla="*/ 756 h 814"/>
              <a:gd name="T48" fmla="*/ 2016 w 2123"/>
              <a:gd name="T49" fmla="*/ 717 h 814"/>
              <a:gd name="T50" fmla="*/ 2071 w 2123"/>
              <a:gd name="T51" fmla="*/ 676 h 814"/>
              <a:gd name="T52" fmla="*/ 2122 w 2123"/>
              <a:gd name="T53" fmla="*/ 633 h 814"/>
              <a:gd name="T54" fmla="*/ 2043 w 2123"/>
              <a:gd name="T55" fmla="*/ 619 h 814"/>
              <a:gd name="T56" fmla="*/ 1971 w 2123"/>
              <a:gd name="T57" fmla="*/ 612 h 814"/>
              <a:gd name="T58" fmla="*/ 1891 w 2123"/>
              <a:gd name="T59" fmla="*/ 612 h 814"/>
              <a:gd name="T60" fmla="*/ 1819 w 2123"/>
              <a:gd name="T61" fmla="*/ 626 h 814"/>
              <a:gd name="T62" fmla="*/ 1747 w 2123"/>
              <a:gd name="T63" fmla="*/ 597 h 814"/>
              <a:gd name="T64" fmla="*/ 1675 w 2123"/>
              <a:gd name="T65" fmla="*/ 532 h 814"/>
              <a:gd name="T66" fmla="*/ 1632 w 2123"/>
              <a:gd name="T67" fmla="*/ 439 h 814"/>
              <a:gd name="T68" fmla="*/ 1611 w 2123"/>
              <a:gd name="T69" fmla="*/ 352 h 814"/>
              <a:gd name="T70" fmla="*/ 1596 w 2123"/>
              <a:gd name="T71" fmla="*/ 273 h 814"/>
              <a:gd name="T72" fmla="*/ 1575 w 2123"/>
              <a:gd name="T73" fmla="*/ 180 h 814"/>
              <a:gd name="T74" fmla="*/ 1546 w 2123"/>
              <a:gd name="T75" fmla="*/ 100 h 814"/>
              <a:gd name="T76" fmla="*/ 1495 w 2123"/>
              <a:gd name="T77" fmla="*/ 43 h 814"/>
              <a:gd name="T78" fmla="*/ 1431 w 2123"/>
              <a:gd name="T79" fmla="*/ 0 h 814"/>
              <a:gd name="T80" fmla="*/ 1359 w 2123"/>
              <a:gd name="T81" fmla="*/ 14 h 814"/>
              <a:gd name="T82" fmla="*/ 1315 w 2123"/>
              <a:gd name="T83" fmla="*/ 79 h 814"/>
              <a:gd name="T84" fmla="*/ 1251 w 2123"/>
              <a:gd name="T85" fmla="*/ 158 h 814"/>
              <a:gd name="T86" fmla="*/ 1185 w 2123"/>
              <a:gd name="T87" fmla="*/ 180 h 814"/>
              <a:gd name="T88" fmla="*/ 1113 w 2123"/>
              <a:gd name="T89" fmla="*/ 180 h 814"/>
              <a:gd name="T90" fmla="*/ 1020 w 2123"/>
              <a:gd name="T91" fmla="*/ 180 h 814"/>
              <a:gd name="T92" fmla="*/ 941 w 2123"/>
              <a:gd name="T93" fmla="*/ 165 h 814"/>
              <a:gd name="T94" fmla="*/ 869 w 2123"/>
              <a:gd name="T95" fmla="*/ 144 h 814"/>
              <a:gd name="T96" fmla="*/ 797 w 2123"/>
              <a:gd name="T97" fmla="*/ 172 h 814"/>
              <a:gd name="T98" fmla="*/ 732 w 2123"/>
              <a:gd name="T99" fmla="*/ 216 h 814"/>
              <a:gd name="T100" fmla="*/ 674 w 2123"/>
              <a:gd name="T101" fmla="*/ 273 h 814"/>
              <a:gd name="T102" fmla="*/ 617 w 2123"/>
              <a:gd name="T103" fmla="*/ 338 h 814"/>
              <a:gd name="T104" fmla="*/ 559 w 2123"/>
              <a:gd name="T105" fmla="*/ 403 h 814"/>
              <a:gd name="T106" fmla="*/ 501 w 2123"/>
              <a:gd name="T107" fmla="*/ 453 h 814"/>
              <a:gd name="T108" fmla="*/ 437 w 2123"/>
              <a:gd name="T109" fmla="*/ 511 h 814"/>
              <a:gd name="T110" fmla="*/ 379 w 2123"/>
              <a:gd name="T111" fmla="*/ 554 h 814"/>
              <a:gd name="T112" fmla="*/ 321 w 2123"/>
              <a:gd name="T113" fmla="*/ 626 h 814"/>
              <a:gd name="T114" fmla="*/ 249 w 2123"/>
              <a:gd name="T115" fmla="*/ 676 h 814"/>
              <a:gd name="T116" fmla="*/ 185 w 2123"/>
              <a:gd name="T117" fmla="*/ 727 h 814"/>
              <a:gd name="T118" fmla="*/ 120 w 2123"/>
              <a:gd name="T119" fmla="*/ 763 h 814"/>
              <a:gd name="T120" fmla="*/ 48 w 2123"/>
              <a:gd name="T121" fmla="*/ 79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3" h="814">
                <a:moveTo>
                  <a:pt x="0" y="813"/>
                </a:moveTo>
                <a:lnTo>
                  <a:pt x="33" y="806"/>
                </a:lnTo>
                <a:lnTo>
                  <a:pt x="55" y="792"/>
                </a:lnTo>
                <a:lnTo>
                  <a:pt x="84" y="777"/>
                </a:lnTo>
                <a:lnTo>
                  <a:pt x="134" y="748"/>
                </a:lnTo>
                <a:lnTo>
                  <a:pt x="156" y="727"/>
                </a:lnTo>
                <a:lnTo>
                  <a:pt x="177" y="698"/>
                </a:lnTo>
                <a:lnTo>
                  <a:pt x="199" y="684"/>
                </a:lnTo>
                <a:lnTo>
                  <a:pt x="228" y="662"/>
                </a:lnTo>
                <a:lnTo>
                  <a:pt x="257" y="640"/>
                </a:lnTo>
                <a:lnTo>
                  <a:pt x="285" y="626"/>
                </a:lnTo>
                <a:lnTo>
                  <a:pt x="307" y="612"/>
                </a:lnTo>
                <a:lnTo>
                  <a:pt x="329" y="590"/>
                </a:lnTo>
                <a:lnTo>
                  <a:pt x="350" y="568"/>
                </a:lnTo>
                <a:lnTo>
                  <a:pt x="372" y="561"/>
                </a:lnTo>
                <a:lnTo>
                  <a:pt x="408" y="547"/>
                </a:lnTo>
                <a:lnTo>
                  <a:pt x="437" y="525"/>
                </a:lnTo>
                <a:lnTo>
                  <a:pt x="465" y="511"/>
                </a:lnTo>
                <a:lnTo>
                  <a:pt x="494" y="496"/>
                </a:lnTo>
                <a:lnTo>
                  <a:pt x="523" y="468"/>
                </a:lnTo>
                <a:lnTo>
                  <a:pt x="559" y="446"/>
                </a:lnTo>
                <a:lnTo>
                  <a:pt x="581" y="424"/>
                </a:lnTo>
                <a:lnTo>
                  <a:pt x="617" y="403"/>
                </a:lnTo>
                <a:lnTo>
                  <a:pt x="645" y="388"/>
                </a:lnTo>
                <a:lnTo>
                  <a:pt x="667" y="381"/>
                </a:lnTo>
                <a:lnTo>
                  <a:pt x="696" y="367"/>
                </a:lnTo>
                <a:lnTo>
                  <a:pt x="732" y="360"/>
                </a:lnTo>
                <a:lnTo>
                  <a:pt x="761" y="352"/>
                </a:lnTo>
                <a:lnTo>
                  <a:pt x="789" y="345"/>
                </a:lnTo>
                <a:lnTo>
                  <a:pt x="818" y="331"/>
                </a:lnTo>
                <a:lnTo>
                  <a:pt x="840" y="324"/>
                </a:lnTo>
                <a:lnTo>
                  <a:pt x="869" y="316"/>
                </a:lnTo>
                <a:lnTo>
                  <a:pt x="912" y="309"/>
                </a:lnTo>
                <a:lnTo>
                  <a:pt x="941" y="309"/>
                </a:lnTo>
                <a:lnTo>
                  <a:pt x="977" y="309"/>
                </a:lnTo>
                <a:lnTo>
                  <a:pt x="1005" y="309"/>
                </a:lnTo>
                <a:lnTo>
                  <a:pt x="1027" y="316"/>
                </a:lnTo>
                <a:lnTo>
                  <a:pt x="1056" y="331"/>
                </a:lnTo>
                <a:lnTo>
                  <a:pt x="1092" y="352"/>
                </a:lnTo>
                <a:lnTo>
                  <a:pt x="1121" y="374"/>
                </a:lnTo>
                <a:lnTo>
                  <a:pt x="1157" y="396"/>
                </a:lnTo>
                <a:lnTo>
                  <a:pt x="1178" y="424"/>
                </a:lnTo>
                <a:lnTo>
                  <a:pt x="1193" y="446"/>
                </a:lnTo>
                <a:lnTo>
                  <a:pt x="1215" y="460"/>
                </a:lnTo>
                <a:lnTo>
                  <a:pt x="1215" y="482"/>
                </a:lnTo>
                <a:lnTo>
                  <a:pt x="1243" y="504"/>
                </a:lnTo>
                <a:lnTo>
                  <a:pt x="1265" y="511"/>
                </a:lnTo>
                <a:lnTo>
                  <a:pt x="1294" y="532"/>
                </a:lnTo>
                <a:lnTo>
                  <a:pt x="1330" y="554"/>
                </a:lnTo>
                <a:lnTo>
                  <a:pt x="1359" y="568"/>
                </a:lnTo>
                <a:lnTo>
                  <a:pt x="1395" y="576"/>
                </a:lnTo>
                <a:lnTo>
                  <a:pt x="1423" y="583"/>
                </a:lnTo>
                <a:lnTo>
                  <a:pt x="1467" y="590"/>
                </a:lnTo>
                <a:lnTo>
                  <a:pt x="1495" y="597"/>
                </a:lnTo>
                <a:lnTo>
                  <a:pt x="1517" y="604"/>
                </a:lnTo>
                <a:lnTo>
                  <a:pt x="1539" y="626"/>
                </a:lnTo>
                <a:lnTo>
                  <a:pt x="1567" y="655"/>
                </a:lnTo>
                <a:lnTo>
                  <a:pt x="1603" y="691"/>
                </a:lnTo>
                <a:lnTo>
                  <a:pt x="1625" y="712"/>
                </a:lnTo>
                <a:lnTo>
                  <a:pt x="1647" y="720"/>
                </a:lnTo>
                <a:lnTo>
                  <a:pt x="1675" y="741"/>
                </a:lnTo>
                <a:lnTo>
                  <a:pt x="1704" y="763"/>
                </a:lnTo>
                <a:lnTo>
                  <a:pt x="1726" y="763"/>
                </a:lnTo>
                <a:lnTo>
                  <a:pt x="1755" y="770"/>
                </a:lnTo>
                <a:lnTo>
                  <a:pt x="1783" y="770"/>
                </a:lnTo>
                <a:lnTo>
                  <a:pt x="1812" y="770"/>
                </a:lnTo>
                <a:lnTo>
                  <a:pt x="1841" y="770"/>
                </a:lnTo>
                <a:lnTo>
                  <a:pt x="1863" y="770"/>
                </a:lnTo>
                <a:lnTo>
                  <a:pt x="1891" y="770"/>
                </a:lnTo>
                <a:lnTo>
                  <a:pt x="1920" y="770"/>
                </a:lnTo>
                <a:lnTo>
                  <a:pt x="1942" y="770"/>
                </a:lnTo>
                <a:lnTo>
                  <a:pt x="1978" y="756"/>
                </a:lnTo>
                <a:lnTo>
                  <a:pt x="2007" y="756"/>
                </a:lnTo>
                <a:lnTo>
                  <a:pt x="2028" y="734"/>
                </a:lnTo>
                <a:lnTo>
                  <a:pt x="2016" y="717"/>
                </a:lnTo>
                <a:lnTo>
                  <a:pt x="2043" y="720"/>
                </a:lnTo>
                <a:lnTo>
                  <a:pt x="2050" y="698"/>
                </a:lnTo>
                <a:lnTo>
                  <a:pt x="2071" y="676"/>
                </a:lnTo>
                <a:lnTo>
                  <a:pt x="2093" y="669"/>
                </a:lnTo>
                <a:lnTo>
                  <a:pt x="2115" y="655"/>
                </a:lnTo>
                <a:lnTo>
                  <a:pt x="2122" y="633"/>
                </a:lnTo>
                <a:lnTo>
                  <a:pt x="2100" y="626"/>
                </a:lnTo>
                <a:lnTo>
                  <a:pt x="2071" y="619"/>
                </a:lnTo>
                <a:lnTo>
                  <a:pt x="2043" y="619"/>
                </a:lnTo>
                <a:lnTo>
                  <a:pt x="2021" y="619"/>
                </a:lnTo>
                <a:lnTo>
                  <a:pt x="1999" y="619"/>
                </a:lnTo>
                <a:lnTo>
                  <a:pt x="1971" y="612"/>
                </a:lnTo>
                <a:lnTo>
                  <a:pt x="1935" y="612"/>
                </a:lnTo>
                <a:lnTo>
                  <a:pt x="1913" y="612"/>
                </a:lnTo>
                <a:lnTo>
                  <a:pt x="1891" y="612"/>
                </a:lnTo>
                <a:lnTo>
                  <a:pt x="1863" y="619"/>
                </a:lnTo>
                <a:lnTo>
                  <a:pt x="1841" y="626"/>
                </a:lnTo>
                <a:lnTo>
                  <a:pt x="1819" y="626"/>
                </a:lnTo>
                <a:lnTo>
                  <a:pt x="1791" y="626"/>
                </a:lnTo>
                <a:lnTo>
                  <a:pt x="1769" y="626"/>
                </a:lnTo>
                <a:lnTo>
                  <a:pt x="1747" y="597"/>
                </a:lnTo>
                <a:lnTo>
                  <a:pt x="1719" y="583"/>
                </a:lnTo>
                <a:lnTo>
                  <a:pt x="1697" y="561"/>
                </a:lnTo>
                <a:lnTo>
                  <a:pt x="1675" y="532"/>
                </a:lnTo>
                <a:lnTo>
                  <a:pt x="1661" y="504"/>
                </a:lnTo>
                <a:lnTo>
                  <a:pt x="1639" y="468"/>
                </a:lnTo>
                <a:lnTo>
                  <a:pt x="1632" y="439"/>
                </a:lnTo>
                <a:lnTo>
                  <a:pt x="1632" y="417"/>
                </a:lnTo>
                <a:lnTo>
                  <a:pt x="1618" y="381"/>
                </a:lnTo>
                <a:lnTo>
                  <a:pt x="1611" y="352"/>
                </a:lnTo>
                <a:lnTo>
                  <a:pt x="1603" y="324"/>
                </a:lnTo>
                <a:lnTo>
                  <a:pt x="1603" y="295"/>
                </a:lnTo>
                <a:lnTo>
                  <a:pt x="1596" y="273"/>
                </a:lnTo>
                <a:lnTo>
                  <a:pt x="1582" y="244"/>
                </a:lnTo>
                <a:lnTo>
                  <a:pt x="1582" y="208"/>
                </a:lnTo>
                <a:lnTo>
                  <a:pt x="1575" y="180"/>
                </a:lnTo>
                <a:lnTo>
                  <a:pt x="1560" y="144"/>
                </a:lnTo>
                <a:lnTo>
                  <a:pt x="1553" y="122"/>
                </a:lnTo>
                <a:lnTo>
                  <a:pt x="1546" y="100"/>
                </a:lnTo>
                <a:lnTo>
                  <a:pt x="1524" y="79"/>
                </a:lnTo>
                <a:lnTo>
                  <a:pt x="1517" y="57"/>
                </a:lnTo>
                <a:lnTo>
                  <a:pt x="1495" y="43"/>
                </a:lnTo>
                <a:lnTo>
                  <a:pt x="1481" y="21"/>
                </a:lnTo>
                <a:lnTo>
                  <a:pt x="1459" y="14"/>
                </a:lnTo>
                <a:lnTo>
                  <a:pt x="1431" y="0"/>
                </a:lnTo>
                <a:lnTo>
                  <a:pt x="1409" y="0"/>
                </a:lnTo>
                <a:lnTo>
                  <a:pt x="1387" y="0"/>
                </a:lnTo>
                <a:lnTo>
                  <a:pt x="1359" y="14"/>
                </a:lnTo>
                <a:lnTo>
                  <a:pt x="1337" y="36"/>
                </a:lnTo>
                <a:lnTo>
                  <a:pt x="1315" y="57"/>
                </a:lnTo>
                <a:lnTo>
                  <a:pt x="1315" y="79"/>
                </a:lnTo>
                <a:lnTo>
                  <a:pt x="1294" y="108"/>
                </a:lnTo>
                <a:lnTo>
                  <a:pt x="1279" y="136"/>
                </a:lnTo>
                <a:lnTo>
                  <a:pt x="1251" y="158"/>
                </a:lnTo>
                <a:lnTo>
                  <a:pt x="1229" y="165"/>
                </a:lnTo>
                <a:lnTo>
                  <a:pt x="1207" y="172"/>
                </a:lnTo>
                <a:lnTo>
                  <a:pt x="1185" y="180"/>
                </a:lnTo>
                <a:lnTo>
                  <a:pt x="1157" y="180"/>
                </a:lnTo>
                <a:lnTo>
                  <a:pt x="1135" y="180"/>
                </a:lnTo>
                <a:lnTo>
                  <a:pt x="1113" y="180"/>
                </a:lnTo>
                <a:lnTo>
                  <a:pt x="1077" y="180"/>
                </a:lnTo>
                <a:lnTo>
                  <a:pt x="1049" y="180"/>
                </a:lnTo>
                <a:lnTo>
                  <a:pt x="1020" y="180"/>
                </a:lnTo>
                <a:lnTo>
                  <a:pt x="991" y="180"/>
                </a:lnTo>
                <a:lnTo>
                  <a:pt x="969" y="172"/>
                </a:lnTo>
                <a:lnTo>
                  <a:pt x="941" y="165"/>
                </a:lnTo>
                <a:lnTo>
                  <a:pt x="919" y="158"/>
                </a:lnTo>
                <a:lnTo>
                  <a:pt x="897" y="151"/>
                </a:lnTo>
                <a:lnTo>
                  <a:pt x="869" y="144"/>
                </a:lnTo>
                <a:lnTo>
                  <a:pt x="847" y="144"/>
                </a:lnTo>
                <a:lnTo>
                  <a:pt x="825" y="151"/>
                </a:lnTo>
                <a:lnTo>
                  <a:pt x="797" y="172"/>
                </a:lnTo>
                <a:lnTo>
                  <a:pt x="775" y="187"/>
                </a:lnTo>
                <a:lnTo>
                  <a:pt x="753" y="194"/>
                </a:lnTo>
                <a:lnTo>
                  <a:pt x="732" y="216"/>
                </a:lnTo>
                <a:lnTo>
                  <a:pt x="710" y="237"/>
                </a:lnTo>
                <a:lnTo>
                  <a:pt x="696" y="259"/>
                </a:lnTo>
                <a:lnTo>
                  <a:pt x="674" y="273"/>
                </a:lnTo>
                <a:lnTo>
                  <a:pt x="653" y="295"/>
                </a:lnTo>
                <a:lnTo>
                  <a:pt x="631" y="316"/>
                </a:lnTo>
                <a:lnTo>
                  <a:pt x="617" y="338"/>
                </a:lnTo>
                <a:lnTo>
                  <a:pt x="595" y="360"/>
                </a:lnTo>
                <a:lnTo>
                  <a:pt x="581" y="388"/>
                </a:lnTo>
                <a:lnTo>
                  <a:pt x="559" y="403"/>
                </a:lnTo>
                <a:lnTo>
                  <a:pt x="537" y="424"/>
                </a:lnTo>
                <a:lnTo>
                  <a:pt x="523" y="446"/>
                </a:lnTo>
                <a:lnTo>
                  <a:pt x="501" y="453"/>
                </a:lnTo>
                <a:lnTo>
                  <a:pt x="480" y="475"/>
                </a:lnTo>
                <a:lnTo>
                  <a:pt x="458" y="489"/>
                </a:lnTo>
                <a:lnTo>
                  <a:pt x="437" y="511"/>
                </a:lnTo>
                <a:lnTo>
                  <a:pt x="415" y="518"/>
                </a:lnTo>
                <a:lnTo>
                  <a:pt x="401" y="540"/>
                </a:lnTo>
                <a:lnTo>
                  <a:pt x="379" y="554"/>
                </a:lnTo>
                <a:lnTo>
                  <a:pt x="357" y="576"/>
                </a:lnTo>
                <a:lnTo>
                  <a:pt x="336" y="604"/>
                </a:lnTo>
                <a:lnTo>
                  <a:pt x="321" y="626"/>
                </a:lnTo>
                <a:lnTo>
                  <a:pt x="300" y="648"/>
                </a:lnTo>
                <a:lnTo>
                  <a:pt x="278" y="655"/>
                </a:lnTo>
                <a:lnTo>
                  <a:pt x="249" y="676"/>
                </a:lnTo>
                <a:lnTo>
                  <a:pt x="228" y="698"/>
                </a:lnTo>
                <a:lnTo>
                  <a:pt x="206" y="705"/>
                </a:lnTo>
                <a:lnTo>
                  <a:pt x="185" y="727"/>
                </a:lnTo>
                <a:lnTo>
                  <a:pt x="163" y="734"/>
                </a:lnTo>
                <a:lnTo>
                  <a:pt x="141" y="741"/>
                </a:lnTo>
                <a:lnTo>
                  <a:pt x="120" y="763"/>
                </a:lnTo>
                <a:lnTo>
                  <a:pt x="98" y="763"/>
                </a:lnTo>
                <a:lnTo>
                  <a:pt x="69" y="777"/>
                </a:lnTo>
                <a:lnTo>
                  <a:pt x="48" y="799"/>
                </a:lnTo>
                <a:lnTo>
                  <a:pt x="26" y="806"/>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27" name="Freeform 11"/>
          <p:cNvSpPr>
            <a:spLocks/>
          </p:cNvSpPr>
          <p:nvPr/>
        </p:nvSpPr>
        <p:spPr bwMode="auto">
          <a:xfrm>
            <a:off x="8136902" y="5321553"/>
            <a:ext cx="276225" cy="219075"/>
          </a:xfrm>
          <a:custGeom>
            <a:avLst/>
            <a:gdLst>
              <a:gd name="T0" fmla="*/ 173 w 174"/>
              <a:gd name="T1" fmla="*/ 2 h 138"/>
              <a:gd name="T2" fmla="*/ 144 w 174"/>
              <a:gd name="T3" fmla="*/ 0 h 138"/>
              <a:gd name="T4" fmla="*/ 116 w 174"/>
              <a:gd name="T5" fmla="*/ 14 h 138"/>
              <a:gd name="T6" fmla="*/ 101 w 174"/>
              <a:gd name="T7" fmla="*/ 36 h 138"/>
              <a:gd name="T8" fmla="*/ 87 w 174"/>
              <a:gd name="T9" fmla="*/ 65 h 138"/>
              <a:gd name="T10" fmla="*/ 72 w 174"/>
              <a:gd name="T11" fmla="*/ 93 h 138"/>
              <a:gd name="T12" fmla="*/ 44 w 174"/>
              <a:gd name="T13" fmla="*/ 101 h 138"/>
              <a:gd name="T14" fmla="*/ 22 w 174"/>
              <a:gd name="T15" fmla="*/ 122 h 138"/>
              <a:gd name="T16" fmla="*/ 0 w 174"/>
              <a:gd name="T1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38">
                <a:moveTo>
                  <a:pt x="173" y="2"/>
                </a:moveTo>
                <a:lnTo>
                  <a:pt x="144" y="0"/>
                </a:lnTo>
                <a:lnTo>
                  <a:pt x="116" y="14"/>
                </a:lnTo>
                <a:lnTo>
                  <a:pt x="101" y="36"/>
                </a:lnTo>
                <a:lnTo>
                  <a:pt x="87" y="65"/>
                </a:lnTo>
                <a:lnTo>
                  <a:pt x="72" y="93"/>
                </a:lnTo>
                <a:lnTo>
                  <a:pt x="44" y="101"/>
                </a:lnTo>
                <a:lnTo>
                  <a:pt x="22" y="122"/>
                </a:lnTo>
                <a:lnTo>
                  <a:pt x="0" y="137"/>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28" name="Line 12"/>
          <p:cNvSpPr>
            <a:spLocks noChangeShapeType="1"/>
          </p:cNvSpPr>
          <p:nvPr/>
        </p:nvSpPr>
        <p:spPr bwMode="auto">
          <a:xfrm flipH="1">
            <a:off x="7870202" y="5342191"/>
            <a:ext cx="249237" cy="198437"/>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29" name="Freeform 13"/>
          <p:cNvSpPr>
            <a:spLocks/>
          </p:cNvSpPr>
          <p:nvPr/>
        </p:nvSpPr>
        <p:spPr bwMode="auto">
          <a:xfrm>
            <a:off x="7657477" y="5248528"/>
            <a:ext cx="241300" cy="177800"/>
          </a:xfrm>
          <a:custGeom>
            <a:avLst/>
            <a:gdLst>
              <a:gd name="T0" fmla="*/ 139 w 152"/>
              <a:gd name="T1" fmla="*/ 0 h 112"/>
              <a:gd name="T2" fmla="*/ 151 w 152"/>
              <a:gd name="T3" fmla="*/ 24 h 112"/>
              <a:gd name="T4" fmla="*/ 130 w 152"/>
              <a:gd name="T5" fmla="*/ 46 h 112"/>
              <a:gd name="T6" fmla="*/ 108 w 152"/>
              <a:gd name="T7" fmla="*/ 46 h 112"/>
              <a:gd name="T8" fmla="*/ 86 w 152"/>
              <a:gd name="T9" fmla="*/ 53 h 112"/>
              <a:gd name="T10" fmla="*/ 58 w 152"/>
              <a:gd name="T11" fmla="*/ 60 h 112"/>
              <a:gd name="T12" fmla="*/ 50 w 152"/>
              <a:gd name="T13" fmla="*/ 82 h 112"/>
              <a:gd name="T14" fmla="*/ 22 w 152"/>
              <a:gd name="T15" fmla="*/ 96 h 112"/>
              <a:gd name="T16" fmla="*/ 0 w 152"/>
              <a:gd name="T17"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12">
                <a:moveTo>
                  <a:pt x="139" y="0"/>
                </a:moveTo>
                <a:lnTo>
                  <a:pt x="151" y="24"/>
                </a:lnTo>
                <a:lnTo>
                  <a:pt x="130" y="46"/>
                </a:lnTo>
                <a:lnTo>
                  <a:pt x="108" y="46"/>
                </a:lnTo>
                <a:lnTo>
                  <a:pt x="86" y="53"/>
                </a:lnTo>
                <a:lnTo>
                  <a:pt x="58" y="60"/>
                </a:lnTo>
                <a:lnTo>
                  <a:pt x="50" y="82"/>
                </a:lnTo>
                <a:lnTo>
                  <a:pt x="22" y="96"/>
                </a:lnTo>
                <a:lnTo>
                  <a:pt x="0" y="111"/>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0" name="Freeform 14"/>
          <p:cNvSpPr>
            <a:spLocks/>
          </p:cNvSpPr>
          <p:nvPr/>
        </p:nvSpPr>
        <p:spPr bwMode="auto">
          <a:xfrm>
            <a:off x="7336802" y="5096128"/>
            <a:ext cx="390525" cy="158750"/>
          </a:xfrm>
          <a:custGeom>
            <a:avLst/>
            <a:gdLst>
              <a:gd name="T0" fmla="*/ 245 w 246"/>
              <a:gd name="T1" fmla="*/ 0 h 100"/>
              <a:gd name="T2" fmla="*/ 238 w 246"/>
              <a:gd name="T3" fmla="*/ 27 h 100"/>
              <a:gd name="T4" fmla="*/ 216 w 246"/>
              <a:gd name="T5" fmla="*/ 41 h 100"/>
              <a:gd name="T6" fmla="*/ 188 w 246"/>
              <a:gd name="T7" fmla="*/ 48 h 100"/>
              <a:gd name="T8" fmla="*/ 166 w 246"/>
              <a:gd name="T9" fmla="*/ 48 h 100"/>
              <a:gd name="T10" fmla="*/ 144 w 246"/>
              <a:gd name="T11" fmla="*/ 48 h 100"/>
              <a:gd name="T12" fmla="*/ 116 w 246"/>
              <a:gd name="T13" fmla="*/ 48 h 100"/>
              <a:gd name="T14" fmla="*/ 94 w 246"/>
              <a:gd name="T15" fmla="*/ 48 h 100"/>
              <a:gd name="T16" fmla="*/ 72 w 246"/>
              <a:gd name="T17" fmla="*/ 55 h 100"/>
              <a:gd name="T18" fmla="*/ 44 w 246"/>
              <a:gd name="T19" fmla="*/ 70 h 100"/>
              <a:gd name="T20" fmla="*/ 22 w 246"/>
              <a:gd name="T21" fmla="*/ 84 h 100"/>
              <a:gd name="T22" fmla="*/ 0 w 246"/>
              <a:gd name="T23"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00">
                <a:moveTo>
                  <a:pt x="245" y="0"/>
                </a:moveTo>
                <a:lnTo>
                  <a:pt x="238" y="27"/>
                </a:lnTo>
                <a:lnTo>
                  <a:pt x="216" y="41"/>
                </a:lnTo>
                <a:lnTo>
                  <a:pt x="188" y="48"/>
                </a:lnTo>
                <a:lnTo>
                  <a:pt x="166" y="48"/>
                </a:lnTo>
                <a:lnTo>
                  <a:pt x="144" y="48"/>
                </a:lnTo>
                <a:lnTo>
                  <a:pt x="116" y="48"/>
                </a:lnTo>
                <a:lnTo>
                  <a:pt x="94" y="48"/>
                </a:lnTo>
                <a:lnTo>
                  <a:pt x="72" y="55"/>
                </a:lnTo>
                <a:lnTo>
                  <a:pt x="44" y="70"/>
                </a:lnTo>
                <a:lnTo>
                  <a:pt x="22" y="84"/>
                </a:lnTo>
                <a:lnTo>
                  <a:pt x="0" y="99"/>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1" name="Freeform 15"/>
          <p:cNvSpPr>
            <a:spLocks/>
          </p:cNvSpPr>
          <p:nvPr/>
        </p:nvSpPr>
        <p:spPr bwMode="auto">
          <a:xfrm>
            <a:off x="7108202" y="4791328"/>
            <a:ext cx="550862" cy="349250"/>
          </a:xfrm>
          <a:custGeom>
            <a:avLst/>
            <a:gdLst>
              <a:gd name="T0" fmla="*/ 341 w 347"/>
              <a:gd name="T1" fmla="*/ 0 h 220"/>
              <a:gd name="T2" fmla="*/ 346 w 347"/>
              <a:gd name="T3" fmla="*/ 24 h 220"/>
              <a:gd name="T4" fmla="*/ 324 w 347"/>
              <a:gd name="T5" fmla="*/ 39 h 220"/>
              <a:gd name="T6" fmla="*/ 296 w 347"/>
              <a:gd name="T7" fmla="*/ 60 h 220"/>
              <a:gd name="T8" fmla="*/ 274 w 347"/>
              <a:gd name="T9" fmla="*/ 75 h 220"/>
              <a:gd name="T10" fmla="*/ 252 w 347"/>
              <a:gd name="T11" fmla="*/ 82 h 220"/>
              <a:gd name="T12" fmla="*/ 224 w 347"/>
              <a:gd name="T13" fmla="*/ 96 h 220"/>
              <a:gd name="T14" fmla="*/ 202 w 347"/>
              <a:gd name="T15" fmla="*/ 118 h 220"/>
              <a:gd name="T16" fmla="*/ 180 w 347"/>
              <a:gd name="T17" fmla="*/ 125 h 220"/>
              <a:gd name="T18" fmla="*/ 152 w 347"/>
              <a:gd name="T19" fmla="*/ 125 h 220"/>
              <a:gd name="T20" fmla="*/ 130 w 347"/>
              <a:gd name="T21" fmla="*/ 132 h 220"/>
              <a:gd name="T22" fmla="*/ 108 w 347"/>
              <a:gd name="T23" fmla="*/ 132 h 220"/>
              <a:gd name="T24" fmla="*/ 94 w 347"/>
              <a:gd name="T25" fmla="*/ 154 h 220"/>
              <a:gd name="T26" fmla="*/ 72 w 347"/>
              <a:gd name="T27" fmla="*/ 168 h 220"/>
              <a:gd name="T28" fmla="*/ 44 w 347"/>
              <a:gd name="T29" fmla="*/ 183 h 220"/>
              <a:gd name="T30" fmla="*/ 22 w 347"/>
              <a:gd name="T31" fmla="*/ 204 h 220"/>
              <a:gd name="T32" fmla="*/ 0 w 347"/>
              <a:gd name="T33" fmla="*/ 21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1" y="0"/>
                </a:moveTo>
                <a:lnTo>
                  <a:pt x="346" y="24"/>
                </a:lnTo>
                <a:lnTo>
                  <a:pt x="324" y="39"/>
                </a:lnTo>
                <a:lnTo>
                  <a:pt x="296" y="60"/>
                </a:lnTo>
                <a:lnTo>
                  <a:pt x="274" y="75"/>
                </a:lnTo>
                <a:lnTo>
                  <a:pt x="252" y="82"/>
                </a:lnTo>
                <a:lnTo>
                  <a:pt x="224" y="96"/>
                </a:lnTo>
                <a:lnTo>
                  <a:pt x="202" y="118"/>
                </a:lnTo>
                <a:lnTo>
                  <a:pt x="180" y="125"/>
                </a:lnTo>
                <a:lnTo>
                  <a:pt x="152" y="125"/>
                </a:lnTo>
                <a:lnTo>
                  <a:pt x="130" y="132"/>
                </a:lnTo>
                <a:lnTo>
                  <a:pt x="108" y="132"/>
                </a:lnTo>
                <a:lnTo>
                  <a:pt x="94" y="154"/>
                </a:lnTo>
                <a:lnTo>
                  <a:pt x="72" y="168"/>
                </a:lnTo>
                <a:lnTo>
                  <a:pt x="44" y="183"/>
                </a:lnTo>
                <a:lnTo>
                  <a:pt x="22" y="204"/>
                </a:lnTo>
                <a:lnTo>
                  <a:pt x="0" y="219"/>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2" name="Freeform 16"/>
          <p:cNvSpPr>
            <a:spLocks/>
          </p:cNvSpPr>
          <p:nvPr/>
        </p:nvSpPr>
        <p:spPr bwMode="auto">
          <a:xfrm>
            <a:off x="7039939" y="4638928"/>
            <a:ext cx="611188" cy="420688"/>
          </a:xfrm>
          <a:custGeom>
            <a:avLst/>
            <a:gdLst>
              <a:gd name="T0" fmla="*/ 384 w 385"/>
              <a:gd name="T1" fmla="*/ 0 h 265"/>
              <a:gd name="T2" fmla="*/ 360 w 385"/>
              <a:gd name="T3" fmla="*/ 27 h 265"/>
              <a:gd name="T4" fmla="*/ 324 w 385"/>
              <a:gd name="T5" fmla="*/ 34 h 265"/>
              <a:gd name="T6" fmla="*/ 288 w 385"/>
              <a:gd name="T7" fmla="*/ 48 h 265"/>
              <a:gd name="T8" fmla="*/ 252 w 385"/>
              <a:gd name="T9" fmla="*/ 48 h 265"/>
              <a:gd name="T10" fmla="*/ 223 w 385"/>
              <a:gd name="T11" fmla="*/ 63 h 265"/>
              <a:gd name="T12" fmla="*/ 209 w 385"/>
              <a:gd name="T13" fmla="*/ 91 h 265"/>
              <a:gd name="T14" fmla="*/ 202 w 385"/>
              <a:gd name="T15" fmla="*/ 113 h 265"/>
              <a:gd name="T16" fmla="*/ 180 w 385"/>
              <a:gd name="T17" fmla="*/ 127 h 265"/>
              <a:gd name="T18" fmla="*/ 151 w 385"/>
              <a:gd name="T19" fmla="*/ 149 h 265"/>
              <a:gd name="T20" fmla="*/ 123 w 385"/>
              <a:gd name="T21" fmla="*/ 156 h 265"/>
              <a:gd name="T22" fmla="*/ 101 w 385"/>
              <a:gd name="T23" fmla="*/ 171 h 265"/>
              <a:gd name="T24" fmla="*/ 79 w 385"/>
              <a:gd name="T25" fmla="*/ 171 h 265"/>
              <a:gd name="T26" fmla="*/ 51 w 385"/>
              <a:gd name="T27" fmla="*/ 199 h 265"/>
              <a:gd name="T28" fmla="*/ 36 w 385"/>
              <a:gd name="T29" fmla="*/ 221 h 265"/>
              <a:gd name="T30" fmla="*/ 22 w 385"/>
              <a:gd name="T31" fmla="*/ 243 h 265"/>
              <a:gd name="T32" fmla="*/ 0 w 385"/>
              <a:gd name="T33"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265">
                <a:moveTo>
                  <a:pt x="384" y="0"/>
                </a:moveTo>
                <a:lnTo>
                  <a:pt x="360" y="27"/>
                </a:lnTo>
                <a:lnTo>
                  <a:pt x="324" y="34"/>
                </a:lnTo>
                <a:lnTo>
                  <a:pt x="288" y="48"/>
                </a:lnTo>
                <a:lnTo>
                  <a:pt x="252" y="48"/>
                </a:lnTo>
                <a:lnTo>
                  <a:pt x="223" y="63"/>
                </a:lnTo>
                <a:lnTo>
                  <a:pt x="209" y="91"/>
                </a:lnTo>
                <a:lnTo>
                  <a:pt x="202" y="113"/>
                </a:lnTo>
                <a:lnTo>
                  <a:pt x="180" y="127"/>
                </a:lnTo>
                <a:lnTo>
                  <a:pt x="151" y="149"/>
                </a:lnTo>
                <a:lnTo>
                  <a:pt x="123" y="156"/>
                </a:lnTo>
                <a:lnTo>
                  <a:pt x="101" y="171"/>
                </a:lnTo>
                <a:lnTo>
                  <a:pt x="79" y="171"/>
                </a:lnTo>
                <a:lnTo>
                  <a:pt x="51" y="199"/>
                </a:lnTo>
                <a:lnTo>
                  <a:pt x="36" y="221"/>
                </a:lnTo>
                <a:lnTo>
                  <a:pt x="22" y="243"/>
                </a:lnTo>
                <a:lnTo>
                  <a:pt x="0" y="264"/>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3" name="Freeform 17"/>
          <p:cNvSpPr>
            <a:spLocks/>
          </p:cNvSpPr>
          <p:nvPr/>
        </p:nvSpPr>
        <p:spPr bwMode="auto">
          <a:xfrm>
            <a:off x="6958977" y="4410328"/>
            <a:ext cx="471487" cy="534988"/>
          </a:xfrm>
          <a:custGeom>
            <a:avLst/>
            <a:gdLst>
              <a:gd name="T0" fmla="*/ 291 w 297"/>
              <a:gd name="T1" fmla="*/ 0 h 337"/>
              <a:gd name="T2" fmla="*/ 296 w 297"/>
              <a:gd name="T3" fmla="*/ 27 h 337"/>
              <a:gd name="T4" fmla="*/ 274 w 297"/>
              <a:gd name="T5" fmla="*/ 48 h 337"/>
              <a:gd name="T6" fmla="*/ 246 w 297"/>
              <a:gd name="T7" fmla="*/ 63 h 337"/>
              <a:gd name="T8" fmla="*/ 224 w 297"/>
              <a:gd name="T9" fmla="*/ 70 h 337"/>
              <a:gd name="T10" fmla="*/ 202 w 297"/>
              <a:gd name="T11" fmla="*/ 91 h 337"/>
              <a:gd name="T12" fmla="*/ 195 w 297"/>
              <a:gd name="T13" fmla="*/ 113 h 337"/>
              <a:gd name="T14" fmla="*/ 181 w 297"/>
              <a:gd name="T15" fmla="*/ 135 h 337"/>
              <a:gd name="T16" fmla="*/ 159 w 297"/>
              <a:gd name="T17" fmla="*/ 156 h 337"/>
              <a:gd name="T18" fmla="*/ 138 w 297"/>
              <a:gd name="T19" fmla="*/ 178 h 337"/>
              <a:gd name="T20" fmla="*/ 116 w 297"/>
              <a:gd name="T21" fmla="*/ 199 h 337"/>
              <a:gd name="T22" fmla="*/ 102 w 297"/>
              <a:gd name="T23" fmla="*/ 221 h 337"/>
              <a:gd name="T24" fmla="*/ 87 w 297"/>
              <a:gd name="T25" fmla="*/ 243 h 337"/>
              <a:gd name="T26" fmla="*/ 58 w 297"/>
              <a:gd name="T27" fmla="*/ 271 h 337"/>
              <a:gd name="T28" fmla="*/ 36 w 297"/>
              <a:gd name="T29" fmla="*/ 293 h 337"/>
              <a:gd name="T30" fmla="*/ 22 w 297"/>
              <a:gd name="T31" fmla="*/ 315 h 337"/>
              <a:gd name="T32" fmla="*/ 0 w 297"/>
              <a:gd name="T33" fmla="*/ 3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337">
                <a:moveTo>
                  <a:pt x="291" y="0"/>
                </a:moveTo>
                <a:lnTo>
                  <a:pt x="296" y="27"/>
                </a:lnTo>
                <a:lnTo>
                  <a:pt x="274" y="48"/>
                </a:lnTo>
                <a:lnTo>
                  <a:pt x="246" y="63"/>
                </a:lnTo>
                <a:lnTo>
                  <a:pt x="224" y="70"/>
                </a:lnTo>
                <a:lnTo>
                  <a:pt x="202" y="91"/>
                </a:lnTo>
                <a:lnTo>
                  <a:pt x="195" y="113"/>
                </a:lnTo>
                <a:lnTo>
                  <a:pt x="181" y="135"/>
                </a:lnTo>
                <a:lnTo>
                  <a:pt x="159" y="156"/>
                </a:lnTo>
                <a:lnTo>
                  <a:pt x="138" y="178"/>
                </a:lnTo>
                <a:lnTo>
                  <a:pt x="116" y="199"/>
                </a:lnTo>
                <a:lnTo>
                  <a:pt x="102" y="221"/>
                </a:lnTo>
                <a:lnTo>
                  <a:pt x="87" y="243"/>
                </a:lnTo>
                <a:lnTo>
                  <a:pt x="58" y="271"/>
                </a:lnTo>
                <a:lnTo>
                  <a:pt x="36" y="293"/>
                </a:lnTo>
                <a:lnTo>
                  <a:pt x="22" y="315"/>
                </a:lnTo>
                <a:lnTo>
                  <a:pt x="0" y="336"/>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4" name="Freeform 18"/>
          <p:cNvSpPr>
            <a:spLocks/>
          </p:cNvSpPr>
          <p:nvPr/>
        </p:nvSpPr>
        <p:spPr bwMode="auto">
          <a:xfrm>
            <a:off x="6887539" y="4738941"/>
            <a:ext cx="142875" cy="130175"/>
          </a:xfrm>
          <a:custGeom>
            <a:avLst/>
            <a:gdLst>
              <a:gd name="T0" fmla="*/ 0 w 90"/>
              <a:gd name="T1" fmla="*/ 81 h 82"/>
              <a:gd name="T2" fmla="*/ 2 w 90"/>
              <a:gd name="T3" fmla="*/ 57 h 82"/>
              <a:gd name="T4" fmla="*/ 24 w 90"/>
              <a:gd name="T5" fmla="*/ 50 h 82"/>
              <a:gd name="T6" fmla="*/ 45 w 90"/>
              <a:gd name="T7" fmla="*/ 28 h 82"/>
              <a:gd name="T8" fmla="*/ 67 w 90"/>
              <a:gd name="T9" fmla="*/ 21 h 82"/>
              <a:gd name="T10" fmla="*/ 89 w 90"/>
              <a:gd name="T11" fmla="*/ 0 h 82"/>
            </a:gdLst>
            <a:ahLst/>
            <a:cxnLst>
              <a:cxn ang="0">
                <a:pos x="T0" y="T1"/>
              </a:cxn>
              <a:cxn ang="0">
                <a:pos x="T2" y="T3"/>
              </a:cxn>
              <a:cxn ang="0">
                <a:pos x="T4" y="T5"/>
              </a:cxn>
              <a:cxn ang="0">
                <a:pos x="T6" y="T7"/>
              </a:cxn>
              <a:cxn ang="0">
                <a:pos x="T8" y="T9"/>
              </a:cxn>
              <a:cxn ang="0">
                <a:pos x="T10" y="T11"/>
              </a:cxn>
            </a:cxnLst>
            <a:rect l="0" t="0" r="r" b="b"/>
            <a:pathLst>
              <a:path w="90" h="82">
                <a:moveTo>
                  <a:pt x="0" y="81"/>
                </a:moveTo>
                <a:lnTo>
                  <a:pt x="2" y="57"/>
                </a:lnTo>
                <a:lnTo>
                  <a:pt x="24" y="50"/>
                </a:lnTo>
                <a:lnTo>
                  <a:pt x="45" y="28"/>
                </a:lnTo>
                <a:lnTo>
                  <a:pt x="67" y="21"/>
                </a:lnTo>
                <a:lnTo>
                  <a:pt x="89"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5" name="Freeform 19"/>
          <p:cNvSpPr>
            <a:spLocks/>
          </p:cNvSpPr>
          <p:nvPr/>
        </p:nvSpPr>
        <p:spPr bwMode="auto">
          <a:xfrm>
            <a:off x="6735139" y="4726241"/>
            <a:ext cx="192088" cy="71437"/>
          </a:xfrm>
          <a:custGeom>
            <a:avLst/>
            <a:gdLst>
              <a:gd name="T0" fmla="*/ 0 w 121"/>
              <a:gd name="T1" fmla="*/ 41 h 45"/>
              <a:gd name="T2" fmla="*/ 26 w 121"/>
              <a:gd name="T3" fmla="*/ 44 h 45"/>
              <a:gd name="T4" fmla="*/ 48 w 121"/>
              <a:gd name="T5" fmla="*/ 36 h 45"/>
              <a:gd name="T6" fmla="*/ 77 w 121"/>
              <a:gd name="T7" fmla="*/ 36 h 45"/>
              <a:gd name="T8" fmla="*/ 105 w 121"/>
              <a:gd name="T9" fmla="*/ 22 h 45"/>
              <a:gd name="T10" fmla="*/ 120 w 121"/>
              <a:gd name="T11" fmla="*/ 0 h 45"/>
            </a:gdLst>
            <a:ahLst/>
            <a:cxnLst>
              <a:cxn ang="0">
                <a:pos x="T0" y="T1"/>
              </a:cxn>
              <a:cxn ang="0">
                <a:pos x="T2" y="T3"/>
              </a:cxn>
              <a:cxn ang="0">
                <a:pos x="T4" y="T5"/>
              </a:cxn>
              <a:cxn ang="0">
                <a:pos x="T6" y="T7"/>
              </a:cxn>
              <a:cxn ang="0">
                <a:pos x="T8" y="T9"/>
              </a:cxn>
              <a:cxn ang="0">
                <a:pos x="T10" y="T11"/>
              </a:cxn>
            </a:cxnLst>
            <a:rect l="0" t="0" r="r" b="b"/>
            <a:pathLst>
              <a:path w="121" h="45">
                <a:moveTo>
                  <a:pt x="0" y="41"/>
                </a:moveTo>
                <a:lnTo>
                  <a:pt x="26" y="44"/>
                </a:lnTo>
                <a:lnTo>
                  <a:pt x="48" y="36"/>
                </a:lnTo>
                <a:lnTo>
                  <a:pt x="77" y="36"/>
                </a:lnTo>
                <a:lnTo>
                  <a:pt x="105" y="22"/>
                </a:lnTo>
                <a:lnTo>
                  <a:pt x="120"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6" name="Freeform 20"/>
          <p:cNvSpPr>
            <a:spLocks/>
          </p:cNvSpPr>
          <p:nvPr/>
        </p:nvSpPr>
        <p:spPr bwMode="auto">
          <a:xfrm>
            <a:off x="6506539" y="4646866"/>
            <a:ext cx="352425" cy="150812"/>
          </a:xfrm>
          <a:custGeom>
            <a:avLst/>
            <a:gdLst>
              <a:gd name="T0" fmla="*/ 0 w 222"/>
              <a:gd name="T1" fmla="*/ 91 h 95"/>
              <a:gd name="T2" fmla="*/ 26 w 222"/>
              <a:gd name="T3" fmla="*/ 94 h 95"/>
              <a:gd name="T4" fmla="*/ 48 w 222"/>
              <a:gd name="T5" fmla="*/ 79 h 95"/>
              <a:gd name="T6" fmla="*/ 77 w 222"/>
              <a:gd name="T7" fmla="*/ 58 h 95"/>
              <a:gd name="T8" fmla="*/ 105 w 222"/>
              <a:gd name="T9" fmla="*/ 43 h 95"/>
              <a:gd name="T10" fmla="*/ 127 w 222"/>
              <a:gd name="T11" fmla="*/ 29 h 95"/>
              <a:gd name="T12" fmla="*/ 149 w 222"/>
              <a:gd name="T13" fmla="*/ 14 h 95"/>
              <a:gd name="T14" fmla="*/ 177 w 222"/>
              <a:gd name="T15" fmla="*/ 0 h 95"/>
              <a:gd name="T16" fmla="*/ 199 w 222"/>
              <a:gd name="T17" fmla="*/ 0 h 95"/>
              <a:gd name="T18" fmla="*/ 221 w 222"/>
              <a:gd name="T1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95">
                <a:moveTo>
                  <a:pt x="0" y="91"/>
                </a:moveTo>
                <a:lnTo>
                  <a:pt x="26" y="94"/>
                </a:lnTo>
                <a:lnTo>
                  <a:pt x="48" y="79"/>
                </a:lnTo>
                <a:lnTo>
                  <a:pt x="77" y="58"/>
                </a:lnTo>
                <a:lnTo>
                  <a:pt x="105" y="43"/>
                </a:lnTo>
                <a:lnTo>
                  <a:pt x="127" y="29"/>
                </a:lnTo>
                <a:lnTo>
                  <a:pt x="149" y="14"/>
                </a:lnTo>
                <a:lnTo>
                  <a:pt x="177" y="0"/>
                </a:lnTo>
                <a:lnTo>
                  <a:pt x="199" y="0"/>
                </a:lnTo>
                <a:lnTo>
                  <a:pt x="221"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7" name="Freeform 21"/>
          <p:cNvSpPr>
            <a:spLocks/>
          </p:cNvSpPr>
          <p:nvPr/>
        </p:nvSpPr>
        <p:spPr bwMode="auto">
          <a:xfrm>
            <a:off x="6319214" y="4624641"/>
            <a:ext cx="254000" cy="263525"/>
          </a:xfrm>
          <a:custGeom>
            <a:avLst/>
            <a:gdLst>
              <a:gd name="T0" fmla="*/ 22 w 160"/>
              <a:gd name="T1" fmla="*/ 153 h 166"/>
              <a:gd name="T2" fmla="*/ 0 w 160"/>
              <a:gd name="T3" fmla="*/ 165 h 166"/>
              <a:gd name="T4" fmla="*/ 15 w 160"/>
              <a:gd name="T5" fmla="*/ 136 h 166"/>
              <a:gd name="T6" fmla="*/ 43 w 160"/>
              <a:gd name="T7" fmla="*/ 108 h 166"/>
              <a:gd name="T8" fmla="*/ 58 w 160"/>
              <a:gd name="T9" fmla="*/ 86 h 166"/>
              <a:gd name="T10" fmla="*/ 94 w 160"/>
              <a:gd name="T11" fmla="*/ 72 h 166"/>
              <a:gd name="T12" fmla="*/ 123 w 160"/>
              <a:gd name="T13" fmla="*/ 50 h 166"/>
              <a:gd name="T14" fmla="*/ 130 w 160"/>
              <a:gd name="T15" fmla="*/ 28 h 166"/>
              <a:gd name="T16" fmla="*/ 159 w 160"/>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66">
                <a:moveTo>
                  <a:pt x="22" y="153"/>
                </a:moveTo>
                <a:lnTo>
                  <a:pt x="0" y="165"/>
                </a:lnTo>
                <a:lnTo>
                  <a:pt x="15" y="136"/>
                </a:lnTo>
                <a:lnTo>
                  <a:pt x="43" y="108"/>
                </a:lnTo>
                <a:lnTo>
                  <a:pt x="58" y="86"/>
                </a:lnTo>
                <a:lnTo>
                  <a:pt x="94" y="72"/>
                </a:lnTo>
                <a:lnTo>
                  <a:pt x="123" y="50"/>
                </a:lnTo>
                <a:lnTo>
                  <a:pt x="130" y="28"/>
                </a:lnTo>
                <a:lnTo>
                  <a:pt x="159"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8" name="Freeform 22"/>
          <p:cNvSpPr>
            <a:spLocks/>
          </p:cNvSpPr>
          <p:nvPr/>
        </p:nvSpPr>
        <p:spPr bwMode="auto">
          <a:xfrm>
            <a:off x="6201739" y="4783391"/>
            <a:ext cx="28575" cy="161925"/>
          </a:xfrm>
          <a:custGeom>
            <a:avLst/>
            <a:gdLst>
              <a:gd name="T0" fmla="*/ 0 w 18"/>
              <a:gd name="T1" fmla="*/ 101 h 102"/>
              <a:gd name="T2" fmla="*/ 2 w 18"/>
              <a:gd name="T3" fmla="*/ 72 h 102"/>
              <a:gd name="T4" fmla="*/ 9 w 18"/>
              <a:gd name="T5" fmla="*/ 44 h 102"/>
              <a:gd name="T6" fmla="*/ 17 w 18"/>
              <a:gd name="T7" fmla="*/ 22 h 102"/>
              <a:gd name="T8" fmla="*/ 17 w 18"/>
              <a:gd name="T9" fmla="*/ 0 h 102"/>
            </a:gdLst>
            <a:ahLst/>
            <a:cxnLst>
              <a:cxn ang="0">
                <a:pos x="T0" y="T1"/>
              </a:cxn>
              <a:cxn ang="0">
                <a:pos x="T2" y="T3"/>
              </a:cxn>
              <a:cxn ang="0">
                <a:pos x="T4" y="T5"/>
              </a:cxn>
              <a:cxn ang="0">
                <a:pos x="T6" y="T7"/>
              </a:cxn>
              <a:cxn ang="0">
                <a:pos x="T8" y="T9"/>
              </a:cxn>
            </a:cxnLst>
            <a:rect l="0" t="0" r="r" b="b"/>
            <a:pathLst>
              <a:path w="18" h="102">
                <a:moveTo>
                  <a:pt x="0" y="101"/>
                </a:moveTo>
                <a:lnTo>
                  <a:pt x="2" y="72"/>
                </a:lnTo>
                <a:lnTo>
                  <a:pt x="9" y="44"/>
                </a:lnTo>
                <a:lnTo>
                  <a:pt x="17" y="22"/>
                </a:lnTo>
                <a:lnTo>
                  <a:pt x="17"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39" name="Freeform 23"/>
          <p:cNvSpPr>
            <a:spLocks/>
          </p:cNvSpPr>
          <p:nvPr/>
        </p:nvSpPr>
        <p:spPr bwMode="auto">
          <a:xfrm>
            <a:off x="6049339" y="4715128"/>
            <a:ext cx="2330450" cy="768350"/>
          </a:xfrm>
          <a:custGeom>
            <a:avLst/>
            <a:gdLst>
              <a:gd name="T0" fmla="*/ 0 w 1468"/>
              <a:gd name="T1" fmla="*/ 144 h 484"/>
              <a:gd name="T2" fmla="*/ 26 w 1468"/>
              <a:gd name="T3" fmla="*/ 144 h 484"/>
              <a:gd name="T4" fmla="*/ 48 w 1468"/>
              <a:gd name="T5" fmla="*/ 137 h 484"/>
              <a:gd name="T6" fmla="*/ 69 w 1468"/>
              <a:gd name="T7" fmla="*/ 115 h 484"/>
              <a:gd name="T8" fmla="*/ 91 w 1468"/>
              <a:gd name="T9" fmla="*/ 94 h 484"/>
              <a:gd name="T10" fmla="*/ 113 w 1468"/>
              <a:gd name="T11" fmla="*/ 79 h 484"/>
              <a:gd name="T12" fmla="*/ 141 w 1468"/>
              <a:gd name="T13" fmla="*/ 65 h 484"/>
              <a:gd name="T14" fmla="*/ 170 w 1468"/>
              <a:gd name="T15" fmla="*/ 51 h 484"/>
              <a:gd name="T16" fmla="*/ 192 w 1468"/>
              <a:gd name="T17" fmla="*/ 51 h 484"/>
              <a:gd name="T18" fmla="*/ 228 w 1468"/>
              <a:gd name="T19" fmla="*/ 36 h 484"/>
              <a:gd name="T20" fmla="*/ 257 w 1468"/>
              <a:gd name="T21" fmla="*/ 22 h 484"/>
              <a:gd name="T22" fmla="*/ 285 w 1468"/>
              <a:gd name="T23" fmla="*/ 7 h 484"/>
              <a:gd name="T24" fmla="*/ 307 w 1468"/>
              <a:gd name="T25" fmla="*/ 7 h 484"/>
              <a:gd name="T26" fmla="*/ 336 w 1468"/>
              <a:gd name="T27" fmla="*/ 7 h 484"/>
              <a:gd name="T28" fmla="*/ 379 w 1468"/>
              <a:gd name="T29" fmla="*/ 7 h 484"/>
              <a:gd name="T30" fmla="*/ 401 w 1468"/>
              <a:gd name="T31" fmla="*/ 7 h 484"/>
              <a:gd name="T32" fmla="*/ 429 w 1468"/>
              <a:gd name="T33" fmla="*/ 7 h 484"/>
              <a:gd name="T34" fmla="*/ 465 w 1468"/>
              <a:gd name="T35" fmla="*/ 7 h 484"/>
              <a:gd name="T36" fmla="*/ 487 w 1468"/>
              <a:gd name="T37" fmla="*/ 7 h 484"/>
              <a:gd name="T38" fmla="*/ 509 w 1468"/>
              <a:gd name="T39" fmla="*/ 7 h 484"/>
              <a:gd name="T40" fmla="*/ 537 w 1468"/>
              <a:gd name="T41" fmla="*/ 7 h 484"/>
              <a:gd name="T42" fmla="*/ 559 w 1468"/>
              <a:gd name="T43" fmla="*/ 7 h 484"/>
              <a:gd name="T44" fmla="*/ 581 w 1468"/>
              <a:gd name="T45" fmla="*/ 0 h 484"/>
              <a:gd name="T46" fmla="*/ 609 w 1468"/>
              <a:gd name="T47" fmla="*/ 0 h 484"/>
              <a:gd name="T48" fmla="*/ 631 w 1468"/>
              <a:gd name="T49" fmla="*/ 0 h 484"/>
              <a:gd name="T50" fmla="*/ 653 w 1468"/>
              <a:gd name="T51" fmla="*/ 0 h 484"/>
              <a:gd name="T52" fmla="*/ 675 w 1468"/>
              <a:gd name="T53" fmla="*/ 22 h 484"/>
              <a:gd name="T54" fmla="*/ 703 w 1468"/>
              <a:gd name="T55" fmla="*/ 36 h 484"/>
              <a:gd name="T56" fmla="*/ 725 w 1468"/>
              <a:gd name="T57" fmla="*/ 51 h 484"/>
              <a:gd name="T58" fmla="*/ 747 w 1468"/>
              <a:gd name="T59" fmla="*/ 65 h 484"/>
              <a:gd name="T60" fmla="*/ 775 w 1468"/>
              <a:gd name="T61" fmla="*/ 79 h 484"/>
              <a:gd name="T62" fmla="*/ 797 w 1468"/>
              <a:gd name="T63" fmla="*/ 87 h 484"/>
              <a:gd name="T64" fmla="*/ 826 w 1468"/>
              <a:gd name="T65" fmla="*/ 115 h 484"/>
              <a:gd name="T66" fmla="*/ 855 w 1468"/>
              <a:gd name="T67" fmla="*/ 130 h 484"/>
              <a:gd name="T68" fmla="*/ 869 w 1468"/>
              <a:gd name="T69" fmla="*/ 159 h 484"/>
              <a:gd name="T70" fmla="*/ 891 w 1468"/>
              <a:gd name="T71" fmla="*/ 187 h 484"/>
              <a:gd name="T72" fmla="*/ 912 w 1468"/>
              <a:gd name="T73" fmla="*/ 209 h 484"/>
              <a:gd name="T74" fmla="*/ 934 w 1468"/>
              <a:gd name="T75" fmla="*/ 231 h 484"/>
              <a:gd name="T76" fmla="*/ 963 w 1468"/>
              <a:gd name="T77" fmla="*/ 259 h 484"/>
              <a:gd name="T78" fmla="*/ 977 w 1468"/>
              <a:gd name="T79" fmla="*/ 281 h 484"/>
              <a:gd name="T80" fmla="*/ 999 w 1468"/>
              <a:gd name="T81" fmla="*/ 303 h 484"/>
              <a:gd name="T82" fmla="*/ 1027 w 1468"/>
              <a:gd name="T83" fmla="*/ 324 h 484"/>
              <a:gd name="T84" fmla="*/ 1049 w 1468"/>
              <a:gd name="T85" fmla="*/ 346 h 484"/>
              <a:gd name="T86" fmla="*/ 1071 w 1468"/>
              <a:gd name="T87" fmla="*/ 367 h 484"/>
              <a:gd name="T88" fmla="*/ 1092 w 1468"/>
              <a:gd name="T89" fmla="*/ 389 h 484"/>
              <a:gd name="T90" fmla="*/ 1114 w 1468"/>
              <a:gd name="T91" fmla="*/ 396 h 484"/>
              <a:gd name="T92" fmla="*/ 1135 w 1468"/>
              <a:gd name="T93" fmla="*/ 418 h 484"/>
              <a:gd name="T94" fmla="*/ 1157 w 1468"/>
              <a:gd name="T95" fmla="*/ 425 h 484"/>
              <a:gd name="T96" fmla="*/ 1179 w 1468"/>
              <a:gd name="T97" fmla="*/ 454 h 484"/>
              <a:gd name="T98" fmla="*/ 1207 w 1468"/>
              <a:gd name="T99" fmla="*/ 461 h 484"/>
              <a:gd name="T100" fmla="*/ 1229 w 1468"/>
              <a:gd name="T101" fmla="*/ 475 h 484"/>
              <a:gd name="T102" fmla="*/ 1258 w 1468"/>
              <a:gd name="T103" fmla="*/ 475 h 484"/>
              <a:gd name="T104" fmla="*/ 1287 w 1468"/>
              <a:gd name="T105" fmla="*/ 483 h 484"/>
              <a:gd name="T106" fmla="*/ 1330 w 1468"/>
              <a:gd name="T107" fmla="*/ 483 h 484"/>
              <a:gd name="T108" fmla="*/ 1359 w 1468"/>
              <a:gd name="T109" fmla="*/ 483 h 484"/>
              <a:gd name="T110" fmla="*/ 1395 w 1468"/>
              <a:gd name="T111" fmla="*/ 468 h 484"/>
              <a:gd name="T112" fmla="*/ 1423 w 1468"/>
              <a:gd name="T113" fmla="*/ 461 h 484"/>
              <a:gd name="T114" fmla="*/ 1445 w 1468"/>
              <a:gd name="T115" fmla="*/ 461 h 484"/>
              <a:gd name="T116" fmla="*/ 1467 w 1468"/>
              <a:gd name="T117" fmla="*/ 461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8" h="484">
                <a:moveTo>
                  <a:pt x="0" y="144"/>
                </a:moveTo>
                <a:lnTo>
                  <a:pt x="26" y="144"/>
                </a:lnTo>
                <a:lnTo>
                  <a:pt x="48" y="137"/>
                </a:lnTo>
                <a:lnTo>
                  <a:pt x="69" y="115"/>
                </a:lnTo>
                <a:lnTo>
                  <a:pt x="91" y="94"/>
                </a:lnTo>
                <a:lnTo>
                  <a:pt x="113" y="79"/>
                </a:lnTo>
                <a:lnTo>
                  <a:pt x="141" y="65"/>
                </a:lnTo>
                <a:lnTo>
                  <a:pt x="170" y="51"/>
                </a:lnTo>
                <a:lnTo>
                  <a:pt x="192" y="51"/>
                </a:lnTo>
                <a:lnTo>
                  <a:pt x="228" y="36"/>
                </a:lnTo>
                <a:lnTo>
                  <a:pt x="257" y="22"/>
                </a:lnTo>
                <a:lnTo>
                  <a:pt x="285" y="7"/>
                </a:lnTo>
                <a:lnTo>
                  <a:pt x="307" y="7"/>
                </a:lnTo>
                <a:lnTo>
                  <a:pt x="336" y="7"/>
                </a:lnTo>
                <a:lnTo>
                  <a:pt x="379" y="7"/>
                </a:lnTo>
                <a:lnTo>
                  <a:pt x="401" y="7"/>
                </a:lnTo>
                <a:lnTo>
                  <a:pt x="429" y="7"/>
                </a:lnTo>
                <a:lnTo>
                  <a:pt x="465" y="7"/>
                </a:lnTo>
                <a:lnTo>
                  <a:pt x="487" y="7"/>
                </a:lnTo>
                <a:lnTo>
                  <a:pt x="509" y="7"/>
                </a:lnTo>
                <a:lnTo>
                  <a:pt x="537" y="7"/>
                </a:lnTo>
                <a:lnTo>
                  <a:pt x="559" y="7"/>
                </a:lnTo>
                <a:lnTo>
                  <a:pt x="581" y="0"/>
                </a:lnTo>
                <a:lnTo>
                  <a:pt x="609" y="0"/>
                </a:lnTo>
                <a:lnTo>
                  <a:pt x="631" y="0"/>
                </a:lnTo>
                <a:lnTo>
                  <a:pt x="653" y="0"/>
                </a:lnTo>
                <a:lnTo>
                  <a:pt x="675" y="22"/>
                </a:lnTo>
                <a:lnTo>
                  <a:pt x="703" y="36"/>
                </a:lnTo>
                <a:lnTo>
                  <a:pt x="725" y="51"/>
                </a:lnTo>
                <a:lnTo>
                  <a:pt x="747" y="65"/>
                </a:lnTo>
                <a:lnTo>
                  <a:pt x="775" y="79"/>
                </a:lnTo>
                <a:lnTo>
                  <a:pt x="797" y="87"/>
                </a:lnTo>
                <a:lnTo>
                  <a:pt x="826" y="115"/>
                </a:lnTo>
                <a:lnTo>
                  <a:pt x="855" y="130"/>
                </a:lnTo>
                <a:lnTo>
                  <a:pt x="869" y="159"/>
                </a:lnTo>
                <a:lnTo>
                  <a:pt x="891" y="187"/>
                </a:lnTo>
                <a:lnTo>
                  <a:pt x="912" y="209"/>
                </a:lnTo>
                <a:lnTo>
                  <a:pt x="934" y="231"/>
                </a:lnTo>
                <a:lnTo>
                  <a:pt x="963" y="259"/>
                </a:lnTo>
                <a:lnTo>
                  <a:pt x="977" y="281"/>
                </a:lnTo>
                <a:lnTo>
                  <a:pt x="999" y="303"/>
                </a:lnTo>
                <a:lnTo>
                  <a:pt x="1027" y="324"/>
                </a:lnTo>
                <a:lnTo>
                  <a:pt x="1049" y="346"/>
                </a:lnTo>
                <a:lnTo>
                  <a:pt x="1071" y="367"/>
                </a:lnTo>
                <a:lnTo>
                  <a:pt x="1092" y="389"/>
                </a:lnTo>
                <a:lnTo>
                  <a:pt x="1114" y="396"/>
                </a:lnTo>
                <a:lnTo>
                  <a:pt x="1135" y="418"/>
                </a:lnTo>
                <a:lnTo>
                  <a:pt x="1157" y="425"/>
                </a:lnTo>
                <a:lnTo>
                  <a:pt x="1179" y="454"/>
                </a:lnTo>
                <a:lnTo>
                  <a:pt x="1207" y="461"/>
                </a:lnTo>
                <a:lnTo>
                  <a:pt x="1229" y="475"/>
                </a:lnTo>
                <a:lnTo>
                  <a:pt x="1258" y="475"/>
                </a:lnTo>
                <a:lnTo>
                  <a:pt x="1287" y="483"/>
                </a:lnTo>
                <a:lnTo>
                  <a:pt x="1330" y="483"/>
                </a:lnTo>
                <a:lnTo>
                  <a:pt x="1359" y="483"/>
                </a:lnTo>
                <a:lnTo>
                  <a:pt x="1395" y="468"/>
                </a:lnTo>
                <a:lnTo>
                  <a:pt x="1423" y="461"/>
                </a:lnTo>
                <a:lnTo>
                  <a:pt x="1445" y="461"/>
                </a:lnTo>
                <a:lnTo>
                  <a:pt x="1467" y="461"/>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40" name="Freeform 24"/>
          <p:cNvSpPr>
            <a:spLocks/>
          </p:cNvSpPr>
          <p:nvPr/>
        </p:nvSpPr>
        <p:spPr bwMode="auto">
          <a:xfrm>
            <a:off x="6049339" y="4772278"/>
            <a:ext cx="2146300" cy="779463"/>
          </a:xfrm>
          <a:custGeom>
            <a:avLst/>
            <a:gdLst>
              <a:gd name="T0" fmla="*/ 0 w 1352"/>
              <a:gd name="T1" fmla="*/ 156 h 491"/>
              <a:gd name="T2" fmla="*/ 26 w 1352"/>
              <a:gd name="T3" fmla="*/ 137 h 491"/>
              <a:gd name="T4" fmla="*/ 48 w 1352"/>
              <a:gd name="T5" fmla="*/ 130 h 491"/>
              <a:gd name="T6" fmla="*/ 77 w 1352"/>
              <a:gd name="T7" fmla="*/ 115 h 491"/>
              <a:gd name="T8" fmla="*/ 105 w 1352"/>
              <a:gd name="T9" fmla="*/ 101 h 491"/>
              <a:gd name="T10" fmla="*/ 127 w 1352"/>
              <a:gd name="T11" fmla="*/ 87 h 491"/>
              <a:gd name="T12" fmla="*/ 149 w 1352"/>
              <a:gd name="T13" fmla="*/ 72 h 491"/>
              <a:gd name="T14" fmla="*/ 177 w 1352"/>
              <a:gd name="T15" fmla="*/ 58 h 491"/>
              <a:gd name="T16" fmla="*/ 199 w 1352"/>
              <a:gd name="T17" fmla="*/ 51 h 491"/>
              <a:gd name="T18" fmla="*/ 221 w 1352"/>
              <a:gd name="T19" fmla="*/ 43 h 491"/>
              <a:gd name="T20" fmla="*/ 249 w 1352"/>
              <a:gd name="T21" fmla="*/ 43 h 491"/>
              <a:gd name="T22" fmla="*/ 271 w 1352"/>
              <a:gd name="T23" fmla="*/ 29 h 491"/>
              <a:gd name="T24" fmla="*/ 293 w 1352"/>
              <a:gd name="T25" fmla="*/ 22 h 491"/>
              <a:gd name="T26" fmla="*/ 321 w 1352"/>
              <a:gd name="T27" fmla="*/ 15 h 491"/>
              <a:gd name="T28" fmla="*/ 343 w 1352"/>
              <a:gd name="T29" fmla="*/ 15 h 491"/>
              <a:gd name="T30" fmla="*/ 365 w 1352"/>
              <a:gd name="T31" fmla="*/ 15 h 491"/>
              <a:gd name="T32" fmla="*/ 393 w 1352"/>
              <a:gd name="T33" fmla="*/ 7 h 491"/>
              <a:gd name="T34" fmla="*/ 415 w 1352"/>
              <a:gd name="T35" fmla="*/ 0 h 491"/>
              <a:gd name="T36" fmla="*/ 437 w 1352"/>
              <a:gd name="T37" fmla="*/ 0 h 491"/>
              <a:gd name="T38" fmla="*/ 473 w 1352"/>
              <a:gd name="T39" fmla="*/ 0 h 491"/>
              <a:gd name="T40" fmla="*/ 501 w 1352"/>
              <a:gd name="T41" fmla="*/ 0 h 491"/>
              <a:gd name="T42" fmla="*/ 523 w 1352"/>
              <a:gd name="T43" fmla="*/ 0 h 491"/>
              <a:gd name="T44" fmla="*/ 545 w 1352"/>
              <a:gd name="T45" fmla="*/ 15 h 491"/>
              <a:gd name="T46" fmla="*/ 573 w 1352"/>
              <a:gd name="T47" fmla="*/ 36 h 491"/>
              <a:gd name="T48" fmla="*/ 595 w 1352"/>
              <a:gd name="T49" fmla="*/ 51 h 491"/>
              <a:gd name="T50" fmla="*/ 617 w 1352"/>
              <a:gd name="T51" fmla="*/ 65 h 491"/>
              <a:gd name="T52" fmla="*/ 639 w 1352"/>
              <a:gd name="T53" fmla="*/ 79 h 491"/>
              <a:gd name="T54" fmla="*/ 660 w 1352"/>
              <a:gd name="T55" fmla="*/ 101 h 491"/>
              <a:gd name="T56" fmla="*/ 682 w 1352"/>
              <a:gd name="T57" fmla="*/ 108 h 491"/>
              <a:gd name="T58" fmla="*/ 711 w 1352"/>
              <a:gd name="T59" fmla="*/ 123 h 491"/>
              <a:gd name="T60" fmla="*/ 739 w 1352"/>
              <a:gd name="T61" fmla="*/ 144 h 491"/>
              <a:gd name="T62" fmla="*/ 761 w 1352"/>
              <a:gd name="T63" fmla="*/ 151 h 491"/>
              <a:gd name="T64" fmla="*/ 783 w 1352"/>
              <a:gd name="T65" fmla="*/ 166 h 491"/>
              <a:gd name="T66" fmla="*/ 811 w 1352"/>
              <a:gd name="T67" fmla="*/ 180 h 491"/>
              <a:gd name="T68" fmla="*/ 833 w 1352"/>
              <a:gd name="T69" fmla="*/ 195 h 491"/>
              <a:gd name="T70" fmla="*/ 855 w 1352"/>
              <a:gd name="T71" fmla="*/ 209 h 491"/>
              <a:gd name="T72" fmla="*/ 876 w 1352"/>
              <a:gd name="T73" fmla="*/ 231 h 491"/>
              <a:gd name="T74" fmla="*/ 898 w 1352"/>
              <a:gd name="T75" fmla="*/ 238 h 491"/>
              <a:gd name="T76" fmla="*/ 919 w 1352"/>
              <a:gd name="T77" fmla="*/ 267 h 491"/>
              <a:gd name="T78" fmla="*/ 941 w 1352"/>
              <a:gd name="T79" fmla="*/ 274 h 491"/>
              <a:gd name="T80" fmla="*/ 963 w 1352"/>
              <a:gd name="T81" fmla="*/ 288 h 491"/>
              <a:gd name="T82" fmla="*/ 984 w 1352"/>
              <a:gd name="T83" fmla="*/ 310 h 491"/>
              <a:gd name="T84" fmla="*/ 1006 w 1352"/>
              <a:gd name="T85" fmla="*/ 331 h 491"/>
              <a:gd name="T86" fmla="*/ 1020 w 1352"/>
              <a:gd name="T87" fmla="*/ 353 h 491"/>
              <a:gd name="T88" fmla="*/ 1042 w 1352"/>
              <a:gd name="T89" fmla="*/ 360 h 491"/>
              <a:gd name="T90" fmla="*/ 1056 w 1352"/>
              <a:gd name="T91" fmla="*/ 382 h 491"/>
              <a:gd name="T92" fmla="*/ 1078 w 1352"/>
              <a:gd name="T93" fmla="*/ 389 h 491"/>
              <a:gd name="T94" fmla="*/ 1099 w 1352"/>
              <a:gd name="T95" fmla="*/ 411 h 491"/>
              <a:gd name="T96" fmla="*/ 1121 w 1352"/>
              <a:gd name="T97" fmla="*/ 418 h 491"/>
              <a:gd name="T98" fmla="*/ 1143 w 1352"/>
              <a:gd name="T99" fmla="*/ 425 h 491"/>
              <a:gd name="T100" fmla="*/ 1164 w 1352"/>
              <a:gd name="T101" fmla="*/ 447 h 491"/>
              <a:gd name="T102" fmla="*/ 1186 w 1352"/>
              <a:gd name="T103" fmla="*/ 454 h 491"/>
              <a:gd name="T104" fmla="*/ 1215 w 1352"/>
              <a:gd name="T105" fmla="*/ 468 h 491"/>
              <a:gd name="T106" fmla="*/ 1243 w 1352"/>
              <a:gd name="T107" fmla="*/ 475 h 491"/>
              <a:gd name="T108" fmla="*/ 1265 w 1352"/>
              <a:gd name="T109" fmla="*/ 475 h 491"/>
              <a:gd name="T110" fmla="*/ 1287 w 1352"/>
              <a:gd name="T111" fmla="*/ 475 h 491"/>
              <a:gd name="T112" fmla="*/ 1323 w 1352"/>
              <a:gd name="T113" fmla="*/ 483 h 491"/>
              <a:gd name="T114" fmla="*/ 1351 w 1352"/>
              <a:gd name="T115" fmla="*/ 49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2" h="491">
                <a:moveTo>
                  <a:pt x="0" y="156"/>
                </a:moveTo>
                <a:lnTo>
                  <a:pt x="26" y="137"/>
                </a:lnTo>
                <a:lnTo>
                  <a:pt x="48" y="130"/>
                </a:lnTo>
                <a:lnTo>
                  <a:pt x="77" y="115"/>
                </a:lnTo>
                <a:lnTo>
                  <a:pt x="105" y="101"/>
                </a:lnTo>
                <a:lnTo>
                  <a:pt x="127" y="87"/>
                </a:lnTo>
                <a:lnTo>
                  <a:pt x="149" y="72"/>
                </a:lnTo>
                <a:lnTo>
                  <a:pt x="177" y="58"/>
                </a:lnTo>
                <a:lnTo>
                  <a:pt x="199" y="51"/>
                </a:lnTo>
                <a:lnTo>
                  <a:pt x="221" y="43"/>
                </a:lnTo>
                <a:lnTo>
                  <a:pt x="249" y="43"/>
                </a:lnTo>
                <a:lnTo>
                  <a:pt x="271" y="29"/>
                </a:lnTo>
                <a:lnTo>
                  <a:pt x="293" y="22"/>
                </a:lnTo>
                <a:lnTo>
                  <a:pt x="321" y="15"/>
                </a:lnTo>
                <a:lnTo>
                  <a:pt x="343" y="15"/>
                </a:lnTo>
                <a:lnTo>
                  <a:pt x="365" y="15"/>
                </a:lnTo>
                <a:lnTo>
                  <a:pt x="393" y="7"/>
                </a:lnTo>
                <a:lnTo>
                  <a:pt x="415" y="0"/>
                </a:lnTo>
                <a:lnTo>
                  <a:pt x="437" y="0"/>
                </a:lnTo>
                <a:lnTo>
                  <a:pt x="473" y="0"/>
                </a:lnTo>
                <a:lnTo>
                  <a:pt x="501" y="0"/>
                </a:lnTo>
                <a:lnTo>
                  <a:pt x="523" y="0"/>
                </a:lnTo>
                <a:lnTo>
                  <a:pt x="545" y="15"/>
                </a:lnTo>
                <a:lnTo>
                  <a:pt x="573" y="36"/>
                </a:lnTo>
                <a:lnTo>
                  <a:pt x="595" y="51"/>
                </a:lnTo>
                <a:lnTo>
                  <a:pt x="617" y="65"/>
                </a:lnTo>
                <a:lnTo>
                  <a:pt x="639" y="79"/>
                </a:lnTo>
                <a:lnTo>
                  <a:pt x="660" y="101"/>
                </a:lnTo>
                <a:lnTo>
                  <a:pt x="682" y="108"/>
                </a:lnTo>
                <a:lnTo>
                  <a:pt x="711" y="123"/>
                </a:lnTo>
                <a:lnTo>
                  <a:pt x="739" y="144"/>
                </a:lnTo>
                <a:lnTo>
                  <a:pt x="761" y="151"/>
                </a:lnTo>
                <a:lnTo>
                  <a:pt x="783" y="166"/>
                </a:lnTo>
                <a:lnTo>
                  <a:pt x="811" y="180"/>
                </a:lnTo>
                <a:lnTo>
                  <a:pt x="833" y="195"/>
                </a:lnTo>
                <a:lnTo>
                  <a:pt x="855" y="209"/>
                </a:lnTo>
                <a:lnTo>
                  <a:pt x="876" y="231"/>
                </a:lnTo>
                <a:lnTo>
                  <a:pt x="898" y="238"/>
                </a:lnTo>
                <a:lnTo>
                  <a:pt x="919" y="267"/>
                </a:lnTo>
                <a:lnTo>
                  <a:pt x="941" y="274"/>
                </a:lnTo>
                <a:lnTo>
                  <a:pt x="963" y="288"/>
                </a:lnTo>
                <a:lnTo>
                  <a:pt x="984" y="310"/>
                </a:lnTo>
                <a:lnTo>
                  <a:pt x="1006" y="331"/>
                </a:lnTo>
                <a:lnTo>
                  <a:pt x="1020" y="353"/>
                </a:lnTo>
                <a:lnTo>
                  <a:pt x="1042" y="360"/>
                </a:lnTo>
                <a:lnTo>
                  <a:pt x="1056" y="382"/>
                </a:lnTo>
                <a:lnTo>
                  <a:pt x="1078" y="389"/>
                </a:lnTo>
                <a:lnTo>
                  <a:pt x="1099" y="411"/>
                </a:lnTo>
                <a:lnTo>
                  <a:pt x="1121" y="418"/>
                </a:lnTo>
                <a:lnTo>
                  <a:pt x="1143" y="425"/>
                </a:lnTo>
                <a:lnTo>
                  <a:pt x="1164" y="447"/>
                </a:lnTo>
                <a:lnTo>
                  <a:pt x="1186" y="454"/>
                </a:lnTo>
                <a:lnTo>
                  <a:pt x="1215" y="468"/>
                </a:lnTo>
                <a:lnTo>
                  <a:pt x="1243" y="475"/>
                </a:lnTo>
                <a:lnTo>
                  <a:pt x="1265" y="475"/>
                </a:lnTo>
                <a:lnTo>
                  <a:pt x="1287" y="475"/>
                </a:lnTo>
                <a:lnTo>
                  <a:pt x="1323" y="483"/>
                </a:lnTo>
                <a:lnTo>
                  <a:pt x="1351" y="49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41" name="Freeform 25"/>
          <p:cNvSpPr>
            <a:spLocks/>
          </p:cNvSpPr>
          <p:nvPr/>
        </p:nvSpPr>
        <p:spPr bwMode="auto">
          <a:xfrm>
            <a:off x="5973139" y="4635753"/>
            <a:ext cx="1114425" cy="385763"/>
          </a:xfrm>
          <a:custGeom>
            <a:avLst/>
            <a:gdLst>
              <a:gd name="T0" fmla="*/ 0 w 702"/>
              <a:gd name="T1" fmla="*/ 242 h 243"/>
              <a:gd name="T2" fmla="*/ 24 w 702"/>
              <a:gd name="T3" fmla="*/ 237 h 243"/>
              <a:gd name="T4" fmla="*/ 53 w 702"/>
              <a:gd name="T5" fmla="*/ 216 h 243"/>
              <a:gd name="T6" fmla="*/ 81 w 702"/>
              <a:gd name="T7" fmla="*/ 201 h 243"/>
              <a:gd name="T8" fmla="*/ 103 w 702"/>
              <a:gd name="T9" fmla="*/ 180 h 243"/>
              <a:gd name="T10" fmla="*/ 110 w 702"/>
              <a:gd name="T11" fmla="*/ 158 h 243"/>
              <a:gd name="T12" fmla="*/ 132 w 702"/>
              <a:gd name="T13" fmla="*/ 144 h 243"/>
              <a:gd name="T14" fmla="*/ 153 w 702"/>
              <a:gd name="T15" fmla="*/ 122 h 243"/>
              <a:gd name="T16" fmla="*/ 175 w 702"/>
              <a:gd name="T17" fmla="*/ 101 h 243"/>
              <a:gd name="T18" fmla="*/ 175 w 702"/>
              <a:gd name="T19" fmla="*/ 79 h 243"/>
              <a:gd name="T20" fmla="*/ 197 w 702"/>
              <a:gd name="T21" fmla="*/ 72 h 243"/>
              <a:gd name="T22" fmla="*/ 225 w 702"/>
              <a:gd name="T23" fmla="*/ 57 h 243"/>
              <a:gd name="T24" fmla="*/ 247 w 702"/>
              <a:gd name="T25" fmla="*/ 43 h 243"/>
              <a:gd name="T26" fmla="*/ 269 w 702"/>
              <a:gd name="T27" fmla="*/ 29 h 243"/>
              <a:gd name="T28" fmla="*/ 297 w 702"/>
              <a:gd name="T29" fmla="*/ 14 h 243"/>
              <a:gd name="T30" fmla="*/ 319 w 702"/>
              <a:gd name="T31" fmla="*/ 7 h 243"/>
              <a:gd name="T32" fmla="*/ 341 w 702"/>
              <a:gd name="T33" fmla="*/ 7 h 243"/>
              <a:gd name="T34" fmla="*/ 369 w 702"/>
              <a:gd name="T35" fmla="*/ 7 h 243"/>
              <a:gd name="T36" fmla="*/ 391 w 702"/>
              <a:gd name="T37" fmla="*/ 7 h 243"/>
              <a:gd name="T38" fmla="*/ 413 w 702"/>
              <a:gd name="T39" fmla="*/ 14 h 243"/>
              <a:gd name="T40" fmla="*/ 441 w 702"/>
              <a:gd name="T41" fmla="*/ 14 h 243"/>
              <a:gd name="T42" fmla="*/ 463 w 702"/>
              <a:gd name="T43" fmla="*/ 14 h 243"/>
              <a:gd name="T44" fmla="*/ 485 w 702"/>
              <a:gd name="T45" fmla="*/ 21 h 243"/>
              <a:gd name="T46" fmla="*/ 513 w 702"/>
              <a:gd name="T47" fmla="*/ 21 h 243"/>
              <a:gd name="T48" fmla="*/ 535 w 702"/>
              <a:gd name="T49" fmla="*/ 29 h 243"/>
              <a:gd name="T50" fmla="*/ 557 w 702"/>
              <a:gd name="T51" fmla="*/ 29 h 243"/>
              <a:gd name="T52" fmla="*/ 585 w 702"/>
              <a:gd name="T53" fmla="*/ 29 h 243"/>
              <a:gd name="T54" fmla="*/ 607 w 702"/>
              <a:gd name="T55" fmla="*/ 29 h 243"/>
              <a:gd name="T56" fmla="*/ 629 w 702"/>
              <a:gd name="T57" fmla="*/ 29 h 243"/>
              <a:gd name="T58" fmla="*/ 657 w 702"/>
              <a:gd name="T59" fmla="*/ 29 h 243"/>
              <a:gd name="T60" fmla="*/ 679 w 702"/>
              <a:gd name="T61" fmla="*/ 21 h 243"/>
              <a:gd name="T62" fmla="*/ 701 w 702"/>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243">
                <a:moveTo>
                  <a:pt x="0" y="242"/>
                </a:moveTo>
                <a:lnTo>
                  <a:pt x="24" y="237"/>
                </a:lnTo>
                <a:lnTo>
                  <a:pt x="53" y="216"/>
                </a:lnTo>
                <a:lnTo>
                  <a:pt x="81" y="201"/>
                </a:lnTo>
                <a:lnTo>
                  <a:pt x="103" y="180"/>
                </a:lnTo>
                <a:lnTo>
                  <a:pt x="110" y="158"/>
                </a:lnTo>
                <a:lnTo>
                  <a:pt x="132" y="144"/>
                </a:lnTo>
                <a:lnTo>
                  <a:pt x="153" y="122"/>
                </a:lnTo>
                <a:lnTo>
                  <a:pt x="175" y="101"/>
                </a:lnTo>
                <a:lnTo>
                  <a:pt x="175" y="79"/>
                </a:lnTo>
                <a:lnTo>
                  <a:pt x="197" y="72"/>
                </a:lnTo>
                <a:lnTo>
                  <a:pt x="225" y="57"/>
                </a:lnTo>
                <a:lnTo>
                  <a:pt x="247" y="43"/>
                </a:lnTo>
                <a:lnTo>
                  <a:pt x="269" y="29"/>
                </a:lnTo>
                <a:lnTo>
                  <a:pt x="297" y="14"/>
                </a:lnTo>
                <a:lnTo>
                  <a:pt x="319" y="7"/>
                </a:lnTo>
                <a:lnTo>
                  <a:pt x="341" y="7"/>
                </a:lnTo>
                <a:lnTo>
                  <a:pt x="369" y="7"/>
                </a:lnTo>
                <a:lnTo>
                  <a:pt x="391" y="7"/>
                </a:lnTo>
                <a:lnTo>
                  <a:pt x="413" y="14"/>
                </a:lnTo>
                <a:lnTo>
                  <a:pt x="441" y="14"/>
                </a:lnTo>
                <a:lnTo>
                  <a:pt x="463" y="14"/>
                </a:lnTo>
                <a:lnTo>
                  <a:pt x="485" y="21"/>
                </a:lnTo>
                <a:lnTo>
                  <a:pt x="513" y="21"/>
                </a:lnTo>
                <a:lnTo>
                  <a:pt x="535" y="29"/>
                </a:lnTo>
                <a:lnTo>
                  <a:pt x="557" y="29"/>
                </a:lnTo>
                <a:lnTo>
                  <a:pt x="585" y="29"/>
                </a:lnTo>
                <a:lnTo>
                  <a:pt x="607" y="29"/>
                </a:lnTo>
                <a:lnTo>
                  <a:pt x="629" y="29"/>
                </a:lnTo>
                <a:lnTo>
                  <a:pt x="657" y="29"/>
                </a:lnTo>
                <a:lnTo>
                  <a:pt x="679" y="21"/>
                </a:lnTo>
                <a:lnTo>
                  <a:pt x="701" y="0"/>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6042" name="Freeform 26"/>
          <p:cNvSpPr>
            <a:spLocks/>
          </p:cNvSpPr>
          <p:nvPr/>
        </p:nvSpPr>
        <p:spPr bwMode="auto">
          <a:xfrm>
            <a:off x="7268539" y="4486528"/>
            <a:ext cx="1168400" cy="927100"/>
          </a:xfrm>
          <a:custGeom>
            <a:avLst/>
            <a:gdLst>
              <a:gd name="T0" fmla="*/ 0 w 736"/>
              <a:gd name="T1" fmla="*/ 0 h 584"/>
              <a:gd name="T2" fmla="*/ 22 w 736"/>
              <a:gd name="T3" fmla="*/ 15 h 584"/>
              <a:gd name="T4" fmla="*/ 51 w 736"/>
              <a:gd name="T5" fmla="*/ 22 h 584"/>
              <a:gd name="T6" fmla="*/ 65 w 736"/>
              <a:gd name="T7" fmla="*/ 51 h 584"/>
              <a:gd name="T8" fmla="*/ 87 w 736"/>
              <a:gd name="T9" fmla="*/ 72 h 584"/>
              <a:gd name="T10" fmla="*/ 101 w 736"/>
              <a:gd name="T11" fmla="*/ 94 h 584"/>
              <a:gd name="T12" fmla="*/ 108 w 736"/>
              <a:gd name="T13" fmla="*/ 123 h 584"/>
              <a:gd name="T14" fmla="*/ 123 w 736"/>
              <a:gd name="T15" fmla="*/ 151 h 584"/>
              <a:gd name="T16" fmla="*/ 137 w 736"/>
              <a:gd name="T17" fmla="*/ 173 h 584"/>
              <a:gd name="T18" fmla="*/ 151 w 736"/>
              <a:gd name="T19" fmla="*/ 195 h 584"/>
              <a:gd name="T20" fmla="*/ 166 w 736"/>
              <a:gd name="T21" fmla="*/ 223 h 584"/>
              <a:gd name="T22" fmla="*/ 180 w 736"/>
              <a:gd name="T23" fmla="*/ 245 h 584"/>
              <a:gd name="T24" fmla="*/ 195 w 736"/>
              <a:gd name="T25" fmla="*/ 267 h 584"/>
              <a:gd name="T26" fmla="*/ 209 w 736"/>
              <a:gd name="T27" fmla="*/ 295 h 584"/>
              <a:gd name="T28" fmla="*/ 223 w 736"/>
              <a:gd name="T29" fmla="*/ 317 h 584"/>
              <a:gd name="T30" fmla="*/ 223 w 736"/>
              <a:gd name="T31" fmla="*/ 339 h 584"/>
              <a:gd name="T32" fmla="*/ 245 w 736"/>
              <a:gd name="T33" fmla="*/ 353 h 584"/>
              <a:gd name="T34" fmla="*/ 252 w 736"/>
              <a:gd name="T35" fmla="*/ 375 h 584"/>
              <a:gd name="T36" fmla="*/ 267 w 736"/>
              <a:gd name="T37" fmla="*/ 403 h 584"/>
              <a:gd name="T38" fmla="*/ 281 w 736"/>
              <a:gd name="T39" fmla="*/ 425 h 584"/>
              <a:gd name="T40" fmla="*/ 288 w 736"/>
              <a:gd name="T41" fmla="*/ 447 h 584"/>
              <a:gd name="T42" fmla="*/ 310 w 736"/>
              <a:gd name="T43" fmla="*/ 468 h 584"/>
              <a:gd name="T44" fmla="*/ 317 w 736"/>
              <a:gd name="T45" fmla="*/ 490 h 584"/>
              <a:gd name="T46" fmla="*/ 339 w 736"/>
              <a:gd name="T47" fmla="*/ 504 h 584"/>
              <a:gd name="T48" fmla="*/ 360 w 736"/>
              <a:gd name="T49" fmla="*/ 526 h 584"/>
              <a:gd name="T50" fmla="*/ 382 w 736"/>
              <a:gd name="T51" fmla="*/ 533 h 584"/>
              <a:gd name="T52" fmla="*/ 411 w 736"/>
              <a:gd name="T53" fmla="*/ 540 h 584"/>
              <a:gd name="T54" fmla="*/ 439 w 736"/>
              <a:gd name="T55" fmla="*/ 555 h 584"/>
              <a:gd name="T56" fmla="*/ 461 w 736"/>
              <a:gd name="T57" fmla="*/ 555 h 584"/>
              <a:gd name="T58" fmla="*/ 483 w 736"/>
              <a:gd name="T59" fmla="*/ 562 h 584"/>
              <a:gd name="T60" fmla="*/ 511 w 736"/>
              <a:gd name="T61" fmla="*/ 562 h 584"/>
              <a:gd name="T62" fmla="*/ 533 w 736"/>
              <a:gd name="T63" fmla="*/ 569 h 584"/>
              <a:gd name="T64" fmla="*/ 555 w 736"/>
              <a:gd name="T65" fmla="*/ 569 h 584"/>
              <a:gd name="T66" fmla="*/ 583 w 736"/>
              <a:gd name="T67" fmla="*/ 569 h 584"/>
              <a:gd name="T68" fmla="*/ 605 w 736"/>
              <a:gd name="T69" fmla="*/ 576 h 584"/>
              <a:gd name="T70" fmla="*/ 627 w 736"/>
              <a:gd name="T71" fmla="*/ 576 h 584"/>
              <a:gd name="T72" fmla="*/ 655 w 736"/>
              <a:gd name="T73" fmla="*/ 576 h 584"/>
              <a:gd name="T74" fmla="*/ 684 w 736"/>
              <a:gd name="T75" fmla="*/ 583 h 584"/>
              <a:gd name="T76" fmla="*/ 706 w 736"/>
              <a:gd name="T77" fmla="*/ 583 h 584"/>
              <a:gd name="T78" fmla="*/ 735 w 736"/>
              <a:gd name="T79" fmla="*/ 583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6" h="584">
                <a:moveTo>
                  <a:pt x="0" y="0"/>
                </a:moveTo>
                <a:lnTo>
                  <a:pt x="22" y="15"/>
                </a:lnTo>
                <a:lnTo>
                  <a:pt x="51" y="22"/>
                </a:lnTo>
                <a:lnTo>
                  <a:pt x="65" y="51"/>
                </a:lnTo>
                <a:lnTo>
                  <a:pt x="87" y="72"/>
                </a:lnTo>
                <a:lnTo>
                  <a:pt x="101" y="94"/>
                </a:lnTo>
                <a:lnTo>
                  <a:pt x="108" y="123"/>
                </a:lnTo>
                <a:lnTo>
                  <a:pt x="123" y="151"/>
                </a:lnTo>
                <a:lnTo>
                  <a:pt x="137" y="173"/>
                </a:lnTo>
                <a:lnTo>
                  <a:pt x="151" y="195"/>
                </a:lnTo>
                <a:lnTo>
                  <a:pt x="166" y="223"/>
                </a:lnTo>
                <a:lnTo>
                  <a:pt x="180" y="245"/>
                </a:lnTo>
                <a:lnTo>
                  <a:pt x="195" y="267"/>
                </a:lnTo>
                <a:lnTo>
                  <a:pt x="209" y="295"/>
                </a:lnTo>
                <a:lnTo>
                  <a:pt x="223" y="317"/>
                </a:lnTo>
                <a:lnTo>
                  <a:pt x="223" y="339"/>
                </a:lnTo>
                <a:lnTo>
                  <a:pt x="245" y="353"/>
                </a:lnTo>
                <a:lnTo>
                  <a:pt x="252" y="375"/>
                </a:lnTo>
                <a:lnTo>
                  <a:pt x="267" y="403"/>
                </a:lnTo>
                <a:lnTo>
                  <a:pt x="281" y="425"/>
                </a:lnTo>
                <a:lnTo>
                  <a:pt x="288" y="447"/>
                </a:lnTo>
                <a:lnTo>
                  <a:pt x="310" y="468"/>
                </a:lnTo>
                <a:lnTo>
                  <a:pt x="317" y="490"/>
                </a:lnTo>
                <a:lnTo>
                  <a:pt x="339" y="504"/>
                </a:lnTo>
                <a:lnTo>
                  <a:pt x="360" y="526"/>
                </a:lnTo>
                <a:lnTo>
                  <a:pt x="382" y="533"/>
                </a:lnTo>
                <a:lnTo>
                  <a:pt x="411" y="540"/>
                </a:lnTo>
                <a:lnTo>
                  <a:pt x="439" y="555"/>
                </a:lnTo>
                <a:lnTo>
                  <a:pt x="461" y="555"/>
                </a:lnTo>
                <a:lnTo>
                  <a:pt x="483" y="562"/>
                </a:lnTo>
                <a:lnTo>
                  <a:pt x="511" y="562"/>
                </a:lnTo>
                <a:lnTo>
                  <a:pt x="533" y="569"/>
                </a:lnTo>
                <a:lnTo>
                  <a:pt x="555" y="569"/>
                </a:lnTo>
                <a:lnTo>
                  <a:pt x="583" y="569"/>
                </a:lnTo>
                <a:lnTo>
                  <a:pt x="605" y="576"/>
                </a:lnTo>
                <a:lnTo>
                  <a:pt x="627" y="576"/>
                </a:lnTo>
                <a:lnTo>
                  <a:pt x="655" y="576"/>
                </a:lnTo>
                <a:lnTo>
                  <a:pt x="684" y="583"/>
                </a:lnTo>
                <a:lnTo>
                  <a:pt x="706" y="583"/>
                </a:lnTo>
                <a:lnTo>
                  <a:pt x="735" y="583"/>
                </a:lnTo>
              </a:path>
            </a:pathLst>
          </a:custGeom>
          <a:noFill/>
          <a:ln w="12700" cap="rnd"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2649610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Data Analytics Overview</a:t>
            </a:r>
            <a:endParaRPr lang="en-US" dirty="0" smtClean="0">
              <a:cs typeface="+mj-cs"/>
            </a:endParaRPr>
          </a:p>
        </p:txBody>
      </p:sp>
      <p:sp>
        <p:nvSpPr>
          <p:cNvPr id="16387" name="Rectangle 3"/>
          <p:cNvSpPr>
            <a:spLocks noGrp="1" noChangeArrowheads="1"/>
          </p:cNvSpPr>
          <p:nvPr>
            <p:ph type="body" idx="1"/>
          </p:nvPr>
        </p:nvSpPr>
        <p:spPr>
          <a:xfrm>
            <a:off x="787400" y="1419225"/>
            <a:ext cx="7823200" cy="4114800"/>
          </a:xfrm>
        </p:spPr>
        <p:txBody>
          <a:bodyPr>
            <a:normAutofit/>
          </a:bodyPr>
          <a:lstStyle/>
          <a:p>
            <a:pPr algn="ctr">
              <a:lnSpc>
                <a:spcPct val="90000"/>
              </a:lnSpc>
              <a:buFont typeface="Wingdings" charset="0"/>
              <a:buNone/>
              <a:defRPr/>
            </a:pPr>
            <a:r>
              <a:rPr lang="en-US" sz="3600" dirty="0" smtClean="0">
                <a:solidFill>
                  <a:schemeClr val="accent2"/>
                </a:solidFill>
                <a:cs typeface="+mn-cs"/>
              </a:rPr>
              <a:t>Why has DA become important? </a:t>
            </a:r>
            <a:endParaRPr lang="en-US" dirty="0" smtClean="0">
              <a:cs typeface="+mn-cs"/>
            </a:endParaRPr>
          </a:p>
          <a:p>
            <a:pPr>
              <a:lnSpc>
                <a:spcPct val="90000"/>
              </a:lnSpc>
              <a:defRPr/>
            </a:pPr>
            <a:r>
              <a:rPr lang="en-US" sz="2800" dirty="0" smtClean="0">
                <a:cs typeface="+mn-cs"/>
              </a:rPr>
              <a:t>Competitive focus - Knowledge Management</a:t>
            </a:r>
          </a:p>
          <a:p>
            <a:pPr>
              <a:lnSpc>
                <a:spcPct val="90000"/>
              </a:lnSpc>
              <a:defRPr/>
            </a:pPr>
            <a:r>
              <a:rPr lang="en-US" sz="2800" dirty="0" smtClean="0">
                <a:cs typeface="+mn-cs"/>
              </a:rPr>
              <a:t>Abundance of data </a:t>
            </a:r>
            <a:r>
              <a:rPr lang="en-US" sz="2400" dirty="0" smtClean="0">
                <a:cs typeface="+mn-cs"/>
                <a:sym typeface="Wingdings"/>
              </a:rPr>
              <a:t>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n-cs"/>
              </a:rPr>
              <a:t>Big Data</a:t>
            </a:r>
            <a:r>
              <a:rPr lang="en-US" sz="2800" dirty="0" smtClean="0">
                <a:cs typeface="+mn-cs"/>
              </a:rPr>
              <a:t> !!</a:t>
            </a:r>
          </a:p>
          <a:p>
            <a:pPr>
              <a:lnSpc>
                <a:spcPct val="90000"/>
              </a:lnSpc>
              <a:defRPr/>
            </a:pPr>
            <a:r>
              <a:rPr lang="en-US" sz="2800" dirty="0" smtClean="0">
                <a:cs typeface="+mn-cs"/>
              </a:rPr>
              <a:t>Inexpensive, powerful computing systems</a:t>
            </a:r>
          </a:p>
          <a:p>
            <a:pPr>
              <a:lnSpc>
                <a:spcPct val="90000"/>
              </a:lnSpc>
              <a:defRPr/>
            </a:pPr>
            <a:r>
              <a:rPr lang="en-US" sz="2800" dirty="0" smtClean="0">
                <a:cs typeface="+mn-cs"/>
              </a:rPr>
              <a:t>Strong theoretical/mathematical foundations </a:t>
            </a:r>
          </a:p>
          <a:p>
            <a:pPr lvl="1">
              <a:lnSpc>
                <a:spcPct val="90000"/>
              </a:lnSpc>
              <a:buSzPct val="75000"/>
              <a:defRPr/>
            </a:pPr>
            <a:r>
              <a:rPr lang="en-US" dirty="0"/>
              <a:t>s</a:t>
            </a:r>
            <a:r>
              <a:rPr lang="en-US" dirty="0" smtClean="0"/>
              <a:t>tatistics and machine learning</a:t>
            </a:r>
          </a:p>
          <a:p>
            <a:pPr lvl="1">
              <a:lnSpc>
                <a:spcPct val="90000"/>
              </a:lnSpc>
              <a:buSzPct val="75000"/>
              <a:defRPr/>
            </a:pPr>
            <a:r>
              <a:rPr lang="en-US" dirty="0" smtClean="0"/>
              <a:t>database management systems</a:t>
            </a:r>
          </a:p>
        </p:txBody>
      </p:sp>
    </p:spTree>
    <p:extLst>
      <p:ext uri="{BB962C8B-B14F-4D97-AF65-F5344CB8AC3E}">
        <p14:creationId xmlns:p14="http://schemas.microsoft.com/office/powerpoint/2010/main" val="245063785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050"/>
          <p:cNvSpPr>
            <a:spLocks noGrp="1" noChangeArrowheads="1"/>
          </p:cNvSpPr>
          <p:nvPr>
            <p:ph type="title"/>
          </p:nvPr>
        </p:nvSpPr>
        <p:spPr>
          <a:xfrm>
            <a:off x="749300" y="2571750"/>
            <a:ext cx="7772400" cy="1143000"/>
          </a:xfrm>
        </p:spPr>
        <p:txBody>
          <a:bodyPr>
            <a:normAutofit/>
          </a:bodyPr>
          <a:lstStyle/>
          <a:p>
            <a:pPr algn="ctr">
              <a:defRPr/>
            </a:pPr>
            <a:r>
              <a:rPr lang="en-US" sz="4800" dirty="0" smtClean="0"/>
              <a:t>Important </a:t>
            </a:r>
            <a:r>
              <a:rPr lang="en-US" sz="4800" dirty="0" smtClean="0">
                <a:cs typeface="+mj-cs"/>
              </a:rPr>
              <a:t>Trends</a:t>
            </a:r>
          </a:p>
        </p:txBody>
      </p:sp>
      <p:sp>
        <p:nvSpPr>
          <p:cNvPr id="169987" name="Rectangle 2051"/>
          <p:cNvSpPr>
            <a:spLocks noGrp="1" noChangeArrowheads="1"/>
          </p:cNvSpPr>
          <p:nvPr>
            <p:ph type="body" idx="1"/>
          </p:nvPr>
        </p:nvSpPr>
        <p:spPr>
          <a:xfrm>
            <a:off x="838200" y="5029200"/>
            <a:ext cx="7772400" cy="1066800"/>
          </a:xfrm>
        </p:spPr>
        <p:txBody>
          <a:bodyPr/>
          <a:lstStyle/>
          <a:p>
            <a:pPr>
              <a:defRPr/>
            </a:pPr>
            <a:endParaRPr lang="en-US" smtClean="0">
              <a:cs typeface="+mn-cs"/>
            </a:endParaRPr>
          </a:p>
        </p:txBody>
      </p:sp>
    </p:spTree>
    <p:extLst>
      <p:ext uri="{BB962C8B-B14F-4D97-AF65-F5344CB8AC3E}">
        <p14:creationId xmlns:p14="http://schemas.microsoft.com/office/powerpoint/2010/main" val="121566146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Big Data – Big”</a:t>
            </a:r>
            <a:endParaRPr lang="en-US" dirty="0"/>
          </a:p>
        </p:txBody>
      </p:sp>
      <p:sp>
        <p:nvSpPr>
          <p:cNvPr id="3" name="Content Placeholder 2"/>
          <p:cNvSpPr>
            <a:spLocks noGrp="1"/>
          </p:cNvSpPr>
          <p:nvPr>
            <p:ph idx="1"/>
          </p:nvPr>
        </p:nvSpPr>
        <p:spPr>
          <a:xfrm>
            <a:off x="457200" y="1600200"/>
            <a:ext cx="3530178" cy="4525963"/>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61</a:t>
            </a:fld>
            <a:endParaRPr lang="en-US"/>
          </a:p>
        </p:txBody>
      </p:sp>
      <p:pic>
        <p:nvPicPr>
          <p:cNvPr id="5" name="Picture 4"/>
          <p:cNvPicPr>
            <a:picLocks noChangeAspect="1"/>
          </p:cNvPicPr>
          <p:nvPr/>
        </p:nvPicPr>
        <p:blipFill>
          <a:blip r:embed="rId2"/>
          <a:stretch>
            <a:fillRect/>
          </a:stretch>
        </p:blipFill>
        <p:spPr>
          <a:xfrm>
            <a:off x="2085242" y="1449984"/>
            <a:ext cx="4879033" cy="4635081"/>
          </a:xfrm>
          <a:prstGeom prst="rect">
            <a:avLst/>
          </a:prstGeom>
        </p:spPr>
      </p:pic>
    </p:spTree>
    <p:extLst>
      <p:ext uri="{BB962C8B-B14F-4D97-AF65-F5344CB8AC3E}">
        <p14:creationId xmlns:p14="http://schemas.microsoft.com/office/powerpoint/2010/main" val="20179672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Data Analytics Outlook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General Electric (GE) gained around $45bn in additional revenue in 2012 by using Big Data Analytics, according to CEO Jeff </a:t>
            </a:r>
            <a:r>
              <a:rPr lang="en-US" dirty="0" err="1" smtClean="0"/>
              <a:t>Immelt</a:t>
            </a:r>
            <a:r>
              <a:rPr lang="en-US" dirty="0" smtClean="0"/>
              <a:t>. The business benefits of Big Data Analytics are now undeniable</a:t>
            </a:r>
          </a:p>
          <a:p>
            <a:r>
              <a:rPr lang="en-US" dirty="0" smtClean="0"/>
              <a:t>Substantial paybacks continue to be proven. Global spending on Big Data </a:t>
            </a:r>
            <a:r>
              <a:rPr lang="en-US" dirty="0" err="1" smtClean="0"/>
              <a:t>exceede</a:t>
            </a:r>
            <a:r>
              <a:rPr lang="en-US" dirty="0" smtClean="0"/>
              <a:t> $31bn in 2013. </a:t>
            </a:r>
          </a:p>
          <a:p>
            <a:r>
              <a:rPr lang="en-US" dirty="0" smtClean="0"/>
              <a:t>Expect that figure to reach $114bn in 2018. </a:t>
            </a:r>
          </a:p>
          <a:p>
            <a:r>
              <a:rPr lang="en-US" dirty="0" smtClean="0"/>
              <a:t>Backing that prognosis, New Vantage Partners’ 2013 Big Data Executive Survey revealed that 91% of its respondents, from Fortune 1000 companies, already had a Big Data initiative planned or in progress. In a global survey of some 720 of its Gartner Research Circle members, Gartner found that 64% were investing or planning to invest in Big Data technologies, up from 58% in 2012.</a:t>
            </a:r>
          </a:p>
          <a:p>
            <a:pPr marL="0" indent="0">
              <a:buNone/>
            </a:pPr>
            <a:endParaRPr lang="en-US" dirty="0"/>
          </a:p>
          <a:p>
            <a:r>
              <a:rPr lang="en-US" sz="1700" dirty="0" smtClean="0">
                <a:hlinkClick r:id="rId2"/>
              </a:rPr>
              <a:t>http://www.yellowfinbi.com/YFCommunityNews-If-the-benefits-of-Big-Data-Analytics-are-indisputable-why-are-many-struggling-t-151123</a:t>
            </a:r>
            <a:endParaRPr lang="en-US" sz="17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9790D55-8B75-9D46-8838-66AE432182BA}" type="slidenum">
              <a:rPr lang="en-US" smtClean="0"/>
              <a:t>62</a:t>
            </a:fld>
            <a:endParaRPr lang="en-US"/>
          </a:p>
        </p:txBody>
      </p:sp>
    </p:spTree>
    <p:extLst>
      <p:ext uri="{BB962C8B-B14F-4D97-AF65-F5344CB8AC3E}">
        <p14:creationId xmlns:p14="http://schemas.microsoft.com/office/powerpoint/2010/main" val="3543057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90449"/>
          </a:xfrm>
        </p:spPr>
        <p:txBody>
          <a:bodyPr>
            <a:normAutofit/>
          </a:bodyPr>
          <a:lstStyle/>
          <a:p>
            <a:r>
              <a:rPr lang="en-US" dirty="0" smtClean="0"/>
              <a:t>Benefits of Big </a:t>
            </a:r>
            <a:r>
              <a:rPr lang="en-US" dirty="0"/>
              <a:t>Data </a:t>
            </a:r>
            <a:r>
              <a:rPr lang="en-US" dirty="0" smtClean="0"/>
              <a:t>Analytics</a:t>
            </a:r>
            <a:r>
              <a:rPr lang="en-US" dirty="0"/>
              <a:t>?</a:t>
            </a:r>
          </a:p>
        </p:txBody>
      </p:sp>
      <p:sp>
        <p:nvSpPr>
          <p:cNvPr id="4" name="Slide Number Placeholder 3"/>
          <p:cNvSpPr>
            <a:spLocks noGrp="1"/>
          </p:cNvSpPr>
          <p:nvPr>
            <p:ph type="sldNum" sz="quarter" idx="12"/>
          </p:nvPr>
        </p:nvSpPr>
        <p:spPr/>
        <p:txBody>
          <a:bodyPr/>
          <a:lstStyle/>
          <a:p>
            <a:fld id="{59790D55-8B75-9D46-8838-66AE432182BA}" type="slidenum">
              <a:rPr lang="en-US" smtClean="0"/>
              <a:t>63</a:t>
            </a:fld>
            <a:endParaRPr lang="en-US"/>
          </a:p>
        </p:txBody>
      </p:sp>
      <p:pic>
        <p:nvPicPr>
          <p:cNvPr id="11" name="Picture 10"/>
          <p:cNvPicPr>
            <a:picLocks noChangeAspect="1"/>
          </p:cNvPicPr>
          <p:nvPr/>
        </p:nvPicPr>
        <p:blipFill>
          <a:blip r:embed="rId2"/>
          <a:stretch>
            <a:fillRect/>
          </a:stretch>
        </p:blipFill>
        <p:spPr>
          <a:xfrm>
            <a:off x="1374879" y="1165087"/>
            <a:ext cx="6452758" cy="4335606"/>
          </a:xfrm>
          <a:prstGeom prst="rect">
            <a:avLst/>
          </a:prstGeom>
        </p:spPr>
      </p:pic>
      <p:sp>
        <p:nvSpPr>
          <p:cNvPr id="14" name="TextBox 13"/>
          <p:cNvSpPr txBox="1"/>
          <p:nvPr/>
        </p:nvSpPr>
        <p:spPr>
          <a:xfrm>
            <a:off x="566744" y="5332104"/>
            <a:ext cx="7778974" cy="1477328"/>
          </a:xfrm>
          <a:prstGeom prst="rect">
            <a:avLst/>
          </a:prstGeom>
          <a:noFill/>
        </p:spPr>
        <p:txBody>
          <a:bodyPr wrap="square" rtlCol="0">
            <a:spAutoFit/>
          </a:bodyPr>
          <a:lstStyle/>
          <a:p>
            <a:r>
              <a:rPr lang="en-US" dirty="0" smtClean="0"/>
              <a:t>Research conduct by Avanade, found that 84% of organizations actively leveraging Big Data claim they can now make better decisions as a direct result. In isolation, these findings would be susceptible to ridicule. However, many comparable reports tell a similar story. Based on 1635 responses from 325  respondents. </a:t>
            </a:r>
            <a:endParaRPr lang="en-US" dirty="0"/>
          </a:p>
        </p:txBody>
      </p:sp>
    </p:spTree>
    <p:extLst>
      <p:ext uri="{BB962C8B-B14F-4D97-AF65-F5344CB8AC3E}">
        <p14:creationId xmlns:p14="http://schemas.microsoft.com/office/powerpoint/2010/main" val="13659619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Despite the potential benefits, </a:t>
            </a:r>
            <a:r>
              <a:rPr lang="en-US" dirty="0" smtClean="0"/>
              <a:t>many </a:t>
            </a:r>
            <a:r>
              <a:rPr lang="en-US" dirty="0"/>
              <a:t>organizations feel </a:t>
            </a:r>
            <a:r>
              <a:rPr lang="en-US" dirty="0" smtClean="0"/>
              <a:t>overwhelmed.</a:t>
            </a:r>
            <a:endParaRPr lang="en-US" dirty="0"/>
          </a:p>
        </p:txBody>
      </p:sp>
      <p:sp>
        <p:nvSpPr>
          <p:cNvPr id="3" name="Content Placeholder 2"/>
          <p:cNvSpPr>
            <a:spLocks noGrp="1"/>
          </p:cNvSpPr>
          <p:nvPr>
            <p:ph idx="1"/>
          </p:nvPr>
        </p:nvSpPr>
        <p:spPr>
          <a:xfrm>
            <a:off x="457199" y="5195654"/>
            <a:ext cx="7834061" cy="1160696"/>
          </a:xfrm>
        </p:spPr>
        <p:txBody>
          <a:bodyPr>
            <a:normAutofit/>
          </a:bodyPr>
          <a:lstStyle/>
          <a:p>
            <a:r>
              <a:rPr lang="en-US" sz="1600" dirty="0"/>
              <a:t>A recent Bain &amp; Company study, examining more than 400 large organizations with Big Data aspirations, found that only 23% had a clear strategy for effectively using Big Data Analytics. Only 18% of respondents to the abovementioned CompTIA survey agreed that they were “exactly where they wanted to be in managing and using data”</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59790D55-8B75-9D46-8838-66AE432182BA}" type="slidenum">
              <a:rPr lang="en-US" smtClean="0"/>
              <a:t>64</a:t>
            </a:fld>
            <a:endParaRPr lang="en-US"/>
          </a:p>
        </p:txBody>
      </p:sp>
      <p:pic>
        <p:nvPicPr>
          <p:cNvPr id="5" name="Picture 4"/>
          <p:cNvPicPr>
            <a:picLocks noChangeAspect="1"/>
          </p:cNvPicPr>
          <p:nvPr/>
        </p:nvPicPr>
        <p:blipFill>
          <a:blip r:embed="rId2"/>
          <a:stretch>
            <a:fillRect/>
          </a:stretch>
        </p:blipFill>
        <p:spPr>
          <a:xfrm>
            <a:off x="903545" y="1557800"/>
            <a:ext cx="7156598" cy="3637847"/>
          </a:xfrm>
          <a:prstGeom prst="rect">
            <a:avLst/>
          </a:prstGeom>
        </p:spPr>
      </p:pic>
    </p:spTree>
    <p:extLst>
      <p:ext uri="{BB962C8B-B14F-4D97-AF65-F5344CB8AC3E}">
        <p14:creationId xmlns:p14="http://schemas.microsoft.com/office/powerpoint/2010/main" val="8659491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defRPr/>
            </a:pPr>
            <a:r>
              <a:rPr lang="en-US" smtClean="0">
                <a:cs typeface="+mj-cs"/>
              </a:rPr>
              <a:t>Requirements and Costs of KDD</a:t>
            </a:r>
          </a:p>
        </p:txBody>
      </p:sp>
      <p:sp>
        <p:nvSpPr>
          <p:cNvPr id="192515" name="Rectangle 3"/>
          <p:cNvSpPr>
            <a:spLocks noGrp="1" noChangeArrowheads="1"/>
          </p:cNvSpPr>
          <p:nvPr>
            <p:ph type="body" idx="1"/>
          </p:nvPr>
        </p:nvSpPr>
        <p:spPr>
          <a:xfrm>
            <a:off x="1317625" y="1481138"/>
            <a:ext cx="7772400" cy="4114800"/>
          </a:xfrm>
        </p:spPr>
        <p:txBody>
          <a:bodyPr>
            <a:normAutofit lnSpcReduction="10000"/>
          </a:bodyPr>
          <a:lstStyle/>
          <a:p>
            <a:pPr>
              <a:lnSpc>
                <a:spcPct val="90000"/>
              </a:lnSpc>
              <a:defRPr/>
            </a:pPr>
            <a:r>
              <a:rPr lang="en-US" sz="2800" dirty="0" smtClean="0">
                <a:solidFill>
                  <a:schemeClr val="accent2"/>
                </a:solidFill>
                <a:cs typeface="+mn-cs"/>
              </a:rPr>
              <a:t>Hardware</a:t>
            </a:r>
            <a:r>
              <a:rPr lang="en-US" sz="2800" dirty="0" smtClean="0">
                <a:cs typeface="+mn-cs"/>
              </a:rPr>
              <a:t> </a:t>
            </a:r>
            <a:r>
              <a:rPr lang="en-US" sz="2800" dirty="0" smtClean="0"/>
              <a:t>- </a:t>
            </a:r>
            <a:r>
              <a:rPr lang="en-US" sz="2400" dirty="0" smtClean="0"/>
              <a:t>cloud based, affordable</a:t>
            </a:r>
            <a:endParaRPr lang="en-US" sz="2400" dirty="0" smtClean="0">
              <a:cs typeface="+mn-cs"/>
            </a:endParaRPr>
          </a:p>
          <a:p>
            <a:pPr>
              <a:lnSpc>
                <a:spcPct val="90000"/>
              </a:lnSpc>
              <a:defRPr/>
            </a:pPr>
            <a:r>
              <a:rPr lang="en-US" sz="2800" dirty="0" smtClean="0">
                <a:solidFill>
                  <a:schemeClr val="accent2"/>
                </a:solidFill>
                <a:cs typeface="+mn-cs"/>
              </a:rPr>
              <a:t>Software</a:t>
            </a:r>
            <a:r>
              <a:rPr lang="en-US" sz="2800" dirty="0" smtClean="0">
                <a:cs typeface="+mn-cs"/>
              </a:rPr>
              <a:t> - </a:t>
            </a:r>
            <a:r>
              <a:rPr lang="en-US" sz="2400" dirty="0" smtClean="0">
                <a:cs typeface="+mn-cs"/>
              </a:rPr>
              <a:t>integrated suites </a:t>
            </a:r>
            <a:r>
              <a:rPr lang="en-US" sz="2400" dirty="0" smtClean="0"/>
              <a:t>(open source, IBM, SAS)</a:t>
            </a:r>
            <a:endParaRPr lang="en-US" sz="2400" dirty="0" smtClean="0">
              <a:cs typeface="+mn-cs"/>
            </a:endParaRPr>
          </a:p>
          <a:p>
            <a:pPr>
              <a:lnSpc>
                <a:spcPct val="90000"/>
              </a:lnSpc>
              <a:defRPr/>
            </a:pPr>
            <a:r>
              <a:rPr lang="en-US" sz="2800" dirty="0" smtClean="0">
                <a:solidFill>
                  <a:schemeClr val="accent2"/>
                </a:solidFill>
                <a:cs typeface="+mn-cs"/>
              </a:rPr>
              <a:t>Data</a:t>
            </a:r>
            <a:r>
              <a:rPr lang="en-US" sz="2800" dirty="0" smtClean="0">
                <a:cs typeface="+mn-cs"/>
              </a:rPr>
              <a:t> </a:t>
            </a:r>
            <a:r>
              <a:rPr lang="en-US" sz="2400" dirty="0" smtClean="0">
                <a:cs typeface="+mn-cs"/>
              </a:rPr>
              <a:t>– internal </a:t>
            </a:r>
            <a:r>
              <a:rPr lang="en-US" sz="2400" dirty="0" smtClean="0"/>
              <a:t>operational</a:t>
            </a:r>
            <a:r>
              <a:rPr lang="en-US" sz="2400" dirty="0" smtClean="0">
                <a:cs typeface="+mn-cs"/>
              </a:rPr>
              <a:t>, external sources, </a:t>
            </a:r>
            <a:r>
              <a:rPr lang="en-US" sz="2400" dirty="0" smtClean="0"/>
              <a:t>surveys </a:t>
            </a:r>
            <a:endParaRPr lang="en-US" sz="2400" dirty="0" smtClean="0">
              <a:cs typeface="+mn-cs"/>
            </a:endParaRPr>
          </a:p>
          <a:p>
            <a:pPr>
              <a:lnSpc>
                <a:spcPct val="90000"/>
              </a:lnSpc>
              <a:defRPr/>
            </a:pPr>
            <a:r>
              <a:rPr lang="en-US" sz="2800" dirty="0" smtClean="0">
                <a:solidFill>
                  <a:schemeClr val="accent2"/>
                </a:solidFill>
                <a:cs typeface="+mn-cs"/>
              </a:rPr>
              <a:t>Human resources</a:t>
            </a:r>
            <a:r>
              <a:rPr lang="en-US" sz="2800" dirty="0" smtClean="0">
                <a:cs typeface="+mn-cs"/>
              </a:rPr>
              <a:t> </a:t>
            </a:r>
          </a:p>
          <a:p>
            <a:pPr lvl="1">
              <a:lnSpc>
                <a:spcPct val="90000"/>
              </a:lnSpc>
              <a:defRPr/>
            </a:pPr>
            <a:r>
              <a:rPr lang="en-US" sz="2400" dirty="0" smtClean="0"/>
              <a:t>DB/DP/DC expertise to consolidate/prepare data</a:t>
            </a:r>
          </a:p>
          <a:p>
            <a:pPr lvl="1">
              <a:lnSpc>
                <a:spcPct val="90000"/>
              </a:lnSpc>
              <a:defRPr/>
            </a:pPr>
            <a:r>
              <a:rPr lang="en-US" sz="2400" dirty="0" smtClean="0"/>
              <a:t>Data Scientist </a:t>
            </a:r>
          </a:p>
          <a:p>
            <a:pPr lvl="1">
              <a:lnSpc>
                <a:spcPct val="90000"/>
              </a:lnSpc>
              <a:defRPr/>
            </a:pPr>
            <a:r>
              <a:rPr lang="en-US" sz="2400" dirty="0" smtClean="0"/>
              <a:t>Business Intelligence / Domain expertise</a:t>
            </a:r>
          </a:p>
          <a:p>
            <a:pPr lvl="1">
              <a:lnSpc>
                <a:spcPct val="90000"/>
              </a:lnSpc>
              <a:defRPr/>
            </a:pPr>
            <a:r>
              <a:rPr lang="en-US" sz="2400" dirty="0" smtClean="0"/>
              <a:t>Project management</a:t>
            </a:r>
          </a:p>
          <a:p>
            <a:pPr>
              <a:lnSpc>
                <a:spcPct val="90000"/>
              </a:lnSpc>
              <a:defRPr/>
            </a:pPr>
            <a:r>
              <a:rPr lang="en-US" dirty="0" smtClean="0">
                <a:solidFill>
                  <a:schemeClr val="accent2"/>
                </a:solidFill>
                <a:cs typeface="+mn-cs"/>
              </a:rPr>
              <a:t>70% </a:t>
            </a:r>
            <a:r>
              <a:rPr lang="en-US" sz="2400" dirty="0" smtClean="0">
                <a:cs typeface="+mn-cs"/>
              </a:rPr>
              <a:t>of the effort is expended on the data consolidation and preparation activities</a:t>
            </a:r>
          </a:p>
        </p:txBody>
      </p:sp>
    </p:spTree>
    <p:extLst>
      <p:ext uri="{BB962C8B-B14F-4D97-AF65-F5344CB8AC3E}">
        <p14:creationId xmlns:p14="http://schemas.microsoft.com/office/powerpoint/2010/main" val="334735880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defRPr/>
            </a:pPr>
            <a:r>
              <a:rPr lang="en-US" dirty="0" smtClean="0">
                <a:cs typeface="+mj-cs"/>
              </a:rPr>
              <a:t>Current Trends</a:t>
            </a:r>
          </a:p>
        </p:txBody>
      </p:sp>
      <p:sp>
        <p:nvSpPr>
          <p:cNvPr id="237571" name="Rectangle 3"/>
          <p:cNvSpPr>
            <a:spLocks noGrp="1" noChangeArrowheads="1"/>
          </p:cNvSpPr>
          <p:nvPr>
            <p:ph type="body" idx="1"/>
          </p:nvPr>
        </p:nvSpPr>
        <p:spPr/>
        <p:txBody>
          <a:bodyPr>
            <a:normAutofit fontScale="55000" lnSpcReduction="20000"/>
          </a:bodyPr>
          <a:lstStyle/>
          <a:p>
            <a:pPr>
              <a:defRPr/>
            </a:pPr>
            <a:r>
              <a:rPr lang="en-US" dirty="0"/>
              <a:t>Data </a:t>
            </a:r>
            <a:r>
              <a:rPr lang="en-US" dirty="0" smtClean="0"/>
              <a:t>Visualization</a:t>
            </a:r>
            <a:r>
              <a:rPr lang="en-US" dirty="0"/>
              <a:t> </a:t>
            </a:r>
            <a:r>
              <a:rPr lang="en-US" dirty="0" smtClean="0"/>
              <a:t>will democratize </a:t>
            </a:r>
            <a:r>
              <a:rPr lang="en-US" dirty="0"/>
              <a:t>access to data and foster a strong data analysis </a:t>
            </a:r>
            <a:r>
              <a:rPr lang="en-US" dirty="0" smtClean="0"/>
              <a:t>culture </a:t>
            </a:r>
            <a:r>
              <a:rPr lang="en-US" dirty="0" smtClean="0">
                <a:sym typeface="Wingdings"/>
              </a:rPr>
              <a:t> </a:t>
            </a:r>
            <a:r>
              <a:rPr lang="en-US" dirty="0" smtClean="0"/>
              <a:t>self-service Business Intelligence</a:t>
            </a:r>
            <a:endParaRPr lang="en-US" b="1" dirty="0" smtClean="0"/>
          </a:p>
          <a:p>
            <a:pPr>
              <a:defRPr/>
            </a:pPr>
            <a:r>
              <a:rPr lang="en-US" dirty="0"/>
              <a:t>C</a:t>
            </a:r>
            <a:r>
              <a:rPr lang="en-US" dirty="0" smtClean="0"/>
              <a:t>ollecting </a:t>
            </a:r>
            <a:r>
              <a:rPr lang="en-US" dirty="0"/>
              <a:t>and analyzing </a:t>
            </a:r>
            <a:r>
              <a:rPr lang="en-US" dirty="0" smtClean="0"/>
              <a:t>mobile device data</a:t>
            </a:r>
          </a:p>
          <a:p>
            <a:pPr>
              <a:defRPr/>
            </a:pPr>
            <a:r>
              <a:rPr lang="en-US" dirty="0" smtClean="0"/>
              <a:t>Analytics in the Cloud - computing platforms (</a:t>
            </a:r>
            <a:r>
              <a:rPr lang="en-US" dirty="0"/>
              <a:t>Amazon Web </a:t>
            </a:r>
            <a:r>
              <a:rPr lang="en-US" dirty="0" smtClean="0"/>
              <a:t>Services, </a:t>
            </a:r>
            <a:r>
              <a:rPr lang="en-US" dirty="0"/>
              <a:t>Microsoft Azure, </a:t>
            </a:r>
            <a:r>
              <a:rPr lang="en-US" dirty="0" err="1" smtClean="0"/>
              <a:t>RedShift</a:t>
            </a:r>
            <a:r>
              <a:rPr lang="en-US" dirty="0" smtClean="0"/>
              <a:t>) will enable </a:t>
            </a:r>
            <a:r>
              <a:rPr lang="en-US" dirty="0"/>
              <a:t>scalable, fast, and secure </a:t>
            </a:r>
            <a:r>
              <a:rPr lang="en-US" dirty="0" smtClean="0"/>
              <a:t>solutions at </a:t>
            </a:r>
            <a:r>
              <a:rPr lang="en-US" dirty="0"/>
              <a:t>affordable prices</a:t>
            </a:r>
            <a:r>
              <a:rPr lang="en-US" dirty="0" smtClean="0"/>
              <a:t>.  </a:t>
            </a:r>
          </a:p>
          <a:p>
            <a:pPr>
              <a:defRPr/>
            </a:pPr>
            <a:r>
              <a:rPr lang="en-US" dirty="0" smtClean="0"/>
              <a:t>Predictive </a:t>
            </a:r>
            <a:r>
              <a:rPr lang="en-US" dirty="0"/>
              <a:t>Analytics Takes Center </a:t>
            </a:r>
            <a:r>
              <a:rPr lang="en-US" dirty="0" smtClean="0"/>
              <a:t>Stage</a:t>
            </a:r>
          </a:p>
          <a:p>
            <a:pPr>
              <a:defRPr/>
            </a:pPr>
            <a:r>
              <a:rPr lang="en-US" dirty="0" err="1"/>
              <a:t>Hadoop</a:t>
            </a:r>
            <a:r>
              <a:rPr lang="en-US" dirty="0"/>
              <a:t>-based reliable high performance computing will gain stature</a:t>
            </a:r>
          </a:p>
          <a:p>
            <a:pPr>
              <a:defRPr/>
            </a:pPr>
            <a:r>
              <a:rPr lang="en-US" dirty="0" smtClean="0"/>
              <a:t>Internet </a:t>
            </a:r>
            <a:r>
              <a:rPr lang="en-US" dirty="0"/>
              <a:t>of Things </a:t>
            </a:r>
            <a:r>
              <a:rPr lang="en-US" dirty="0" smtClean="0"/>
              <a:t>– early focus on smart </a:t>
            </a:r>
            <a:r>
              <a:rPr lang="en-US" dirty="0"/>
              <a:t>watches, activity </a:t>
            </a:r>
            <a:r>
              <a:rPr lang="en-US" dirty="0" smtClean="0"/>
              <a:t>monitors, </a:t>
            </a:r>
            <a:r>
              <a:rPr lang="en-US" dirty="0" err="1" smtClean="0"/>
              <a:t>wearables</a:t>
            </a:r>
            <a:endParaRPr lang="en-US" dirty="0" smtClean="0"/>
          </a:p>
          <a:p>
            <a:pPr>
              <a:defRPr/>
            </a:pPr>
            <a:r>
              <a:rPr lang="en-US" dirty="0" smtClean="0"/>
              <a:t>Data privacy and security concerns will grow</a:t>
            </a:r>
          </a:p>
          <a:p>
            <a:pPr>
              <a:defRPr/>
            </a:pPr>
            <a:r>
              <a:rPr lang="en-US" dirty="0" smtClean="0"/>
              <a:t>Smarter apps that use personal data that learn and improve with experience</a:t>
            </a:r>
          </a:p>
          <a:p>
            <a:pPr>
              <a:defRPr/>
            </a:pPr>
            <a:r>
              <a:rPr lang="en-US" dirty="0" smtClean="0"/>
              <a:t>Use of unstructured external data (social media) will continue to be important</a:t>
            </a:r>
          </a:p>
          <a:p>
            <a:pPr>
              <a:defRPr/>
            </a:pPr>
            <a:r>
              <a:rPr lang="en-US" dirty="0" smtClean="0"/>
              <a:t>Investment </a:t>
            </a:r>
            <a:r>
              <a:rPr lang="en-US" dirty="0"/>
              <a:t>in big </a:t>
            </a:r>
            <a:r>
              <a:rPr lang="en-US" dirty="0" smtClean="0"/>
              <a:t>data analytics will rise (Chief Data Officers = CDOs)</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cs typeface="+mn-cs"/>
            </a:endParaRPr>
          </a:p>
        </p:txBody>
      </p:sp>
      <p:pic>
        <p:nvPicPr>
          <p:cNvPr id="2" name="Picture 1"/>
          <p:cNvPicPr>
            <a:picLocks noChangeAspect="1"/>
          </p:cNvPicPr>
          <p:nvPr/>
        </p:nvPicPr>
        <p:blipFill>
          <a:blip r:embed="rId2"/>
          <a:stretch>
            <a:fillRect/>
          </a:stretch>
        </p:blipFill>
        <p:spPr>
          <a:xfrm>
            <a:off x="5058864" y="5295628"/>
            <a:ext cx="3116948" cy="830535"/>
          </a:xfrm>
          <a:prstGeom prst="rect">
            <a:avLst/>
          </a:prstGeom>
        </p:spPr>
      </p:pic>
    </p:spTree>
    <p:extLst>
      <p:ext uri="{BB962C8B-B14F-4D97-AF65-F5344CB8AC3E}">
        <p14:creationId xmlns:p14="http://schemas.microsoft.com/office/powerpoint/2010/main" val="15603594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Unstructured Data </a:t>
            </a:r>
          </a:p>
        </p:txBody>
      </p:sp>
      <p:sp>
        <p:nvSpPr>
          <p:cNvPr id="3" name="Content Placeholder 2"/>
          <p:cNvSpPr>
            <a:spLocks noGrp="1"/>
          </p:cNvSpPr>
          <p:nvPr>
            <p:ph idx="1"/>
          </p:nvPr>
        </p:nvSpPr>
        <p:spPr>
          <a:xfrm>
            <a:off x="457200" y="1600200"/>
            <a:ext cx="5528071" cy="4525963"/>
          </a:xfrm>
        </p:spPr>
        <p:txBody>
          <a:bodyPr>
            <a:normAutofit fontScale="92500" lnSpcReduction="20000"/>
          </a:bodyPr>
          <a:lstStyle/>
          <a:p>
            <a:r>
              <a:rPr lang="en-US" dirty="0" smtClean="0"/>
              <a:t>Definition: Information </a:t>
            </a:r>
            <a:r>
              <a:rPr lang="en-US" dirty="0"/>
              <a:t>that either does not have a pre-defined </a:t>
            </a:r>
            <a:r>
              <a:rPr lang="en-US" dirty="0" smtClean="0"/>
              <a:t>data model or is not organized in a predefined manner</a:t>
            </a:r>
          </a:p>
          <a:p>
            <a:r>
              <a:rPr lang="en-US" dirty="0" smtClean="0"/>
              <a:t>Imprecise for several reasons:</a:t>
            </a:r>
          </a:p>
          <a:p>
            <a:pPr lvl="1"/>
            <a:r>
              <a:rPr lang="en-US" dirty="0" smtClean="0"/>
              <a:t>Structure of data may be easily implied, but not explicit</a:t>
            </a:r>
          </a:p>
          <a:p>
            <a:pPr lvl="1"/>
            <a:r>
              <a:rPr lang="en-US" dirty="0" smtClean="0"/>
              <a:t>Data may have explicitly structure but not for the task at hand</a:t>
            </a:r>
          </a:p>
          <a:p>
            <a:pPr lvl="1"/>
            <a:r>
              <a:rPr lang="en-US" dirty="0" smtClean="0"/>
              <a:t>Data may have some underlying structure that is not understood</a:t>
            </a:r>
          </a:p>
        </p:txBody>
      </p:sp>
      <p:pic>
        <p:nvPicPr>
          <p:cNvPr id="4" name="Picture 3"/>
          <p:cNvPicPr>
            <a:picLocks noChangeAspect="1"/>
          </p:cNvPicPr>
          <p:nvPr/>
        </p:nvPicPr>
        <p:blipFill>
          <a:blip r:embed="rId2"/>
          <a:stretch>
            <a:fillRect/>
          </a:stretch>
        </p:blipFill>
        <p:spPr>
          <a:xfrm>
            <a:off x="5832405" y="1782143"/>
            <a:ext cx="2943139" cy="2168629"/>
          </a:xfrm>
          <a:prstGeom prst="rect">
            <a:avLst/>
          </a:prstGeom>
        </p:spPr>
      </p:pic>
    </p:spTree>
    <p:extLst>
      <p:ext uri="{BB962C8B-B14F-4D97-AF65-F5344CB8AC3E}">
        <p14:creationId xmlns:p14="http://schemas.microsoft.com/office/powerpoint/2010/main" val="11616469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4294967295"/>
          </p:nvPr>
        </p:nvSpPr>
        <p:spPr>
          <a:xfrm>
            <a:off x="-20638" y="6618288"/>
            <a:ext cx="2895601" cy="239712"/>
          </a:xfrm>
          <a:prstGeom prst="rect">
            <a:avLst/>
          </a:prstGeom>
        </p:spPr>
        <p:txBody>
          <a:bodyPr/>
          <a:lstStyle/>
          <a:p>
            <a:r>
              <a:rPr lang="en-CA"/>
              <a:t>Copyright 2003-4, SPSS Inc.</a:t>
            </a:r>
          </a:p>
        </p:txBody>
      </p:sp>
      <p:sp>
        <p:nvSpPr>
          <p:cNvPr id="6" name="Slide Number Placeholder 6"/>
          <p:cNvSpPr>
            <a:spLocks noGrp="1"/>
          </p:cNvSpPr>
          <p:nvPr>
            <p:ph type="sldNum" sz="quarter" idx="4294967295"/>
          </p:nvPr>
        </p:nvSpPr>
        <p:spPr>
          <a:xfrm>
            <a:off x="7256463" y="6608763"/>
            <a:ext cx="1905000" cy="249237"/>
          </a:xfrm>
          <a:prstGeom prst="rect">
            <a:avLst/>
          </a:prstGeom>
        </p:spPr>
        <p:txBody>
          <a:bodyPr/>
          <a:lstStyle/>
          <a:p>
            <a:fld id="{A0B3CC48-CA27-ED49-826F-40FC179D13B6}" type="slidenum">
              <a:rPr lang="en-CA"/>
              <a:pPr/>
              <a:t>68</a:t>
            </a:fld>
            <a:endParaRPr lang="en-CA"/>
          </a:p>
        </p:txBody>
      </p:sp>
      <p:sp>
        <p:nvSpPr>
          <p:cNvPr id="740354" name="Rectangle 2"/>
          <p:cNvSpPr>
            <a:spLocks noGrp="1" noChangeArrowheads="1"/>
          </p:cNvSpPr>
          <p:nvPr>
            <p:ph type="title"/>
          </p:nvPr>
        </p:nvSpPr>
        <p:spPr/>
        <p:txBody>
          <a:bodyPr/>
          <a:lstStyle/>
          <a:p>
            <a:r>
              <a:rPr lang="en-US" dirty="0"/>
              <a:t>80% of Data is </a:t>
            </a:r>
            <a:r>
              <a:rPr lang="en-US" dirty="0" smtClean="0"/>
              <a:t>Unstructured</a:t>
            </a:r>
            <a:endParaRPr lang="en-US" dirty="0"/>
          </a:p>
        </p:txBody>
      </p:sp>
      <p:sp>
        <p:nvSpPr>
          <p:cNvPr id="740355" name="Rectangle 3"/>
          <p:cNvSpPr>
            <a:spLocks noGrp="1" noChangeArrowheads="1"/>
          </p:cNvSpPr>
          <p:nvPr>
            <p:ph type="body" sz="half" idx="2"/>
          </p:nvPr>
        </p:nvSpPr>
        <p:spPr>
          <a:xfrm>
            <a:off x="4843463" y="1220788"/>
            <a:ext cx="4171950" cy="5414962"/>
          </a:xfrm>
        </p:spPr>
        <p:txBody>
          <a:bodyPr/>
          <a:lstStyle/>
          <a:p>
            <a:pPr>
              <a:lnSpc>
                <a:spcPct val="110000"/>
              </a:lnSpc>
            </a:pPr>
            <a:r>
              <a:rPr lang="en-US" sz="2400" dirty="0" smtClean="0"/>
              <a:t>Much of it is text based:</a:t>
            </a:r>
          </a:p>
          <a:p>
            <a:pPr lvl="1">
              <a:lnSpc>
                <a:spcPct val="110000"/>
              </a:lnSpc>
            </a:pPr>
            <a:r>
              <a:rPr lang="en-US" sz="2000" dirty="0" smtClean="0"/>
              <a:t>Business data:</a:t>
            </a:r>
            <a:endParaRPr lang="en-US" sz="2000" dirty="0"/>
          </a:p>
          <a:p>
            <a:pPr lvl="2">
              <a:lnSpc>
                <a:spcPct val="110000"/>
              </a:lnSpc>
            </a:pPr>
            <a:r>
              <a:rPr lang="en-US" sz="1700" dirty="0"/>
              <a:t>Call center transcripts</a:t>
            </a:r>
          </a:p>
          <a:p>
            <a:pPr lvl="2">
              <a:lnSpc>
                <a:spcPct val="110000"/>
              </a:lnSpc>
            </a:pPr>
            <a:r>
              <a:rPr lang="en-US" sz="1700" dirty="0"/>
              <a:t>Other </a:t>
            </a:r>
            <a:r>
              <a:rPr lang="en-US" sz="1700" dirty="0" smtClean="0"/>
              <a:t>CRM</a:t>
            </a:r>
            <a:endParaRPr lang="en-US" sz="1700" dirty="0"/>
          </a:p>
          <a:p>
            <a:pPr lvl="1">
              <a:lnSpc>
                <a:spcPct val="110000"/>
              </a:lnSpc>
            </a:pPr>
            <a:r>
              <a:rPr lang="en-US" sz="2000" dirty="0"/>
              <a:t>Email</a:t>
            </a:r>
          </a:p>
          <a:p>
            <a:pPr lvl="1">
              <a:lnSpc>
                <a:spcPct val="110000"/>
              </a:lnSpc>
            </a:pPr>
            <a:r>
              <a:rPr lang="en-US" sz="2000" dirty="0"/>
              <a:t>Open-ended survey responses</a:t>
            </a:r>
          </a:p>
          <a:p>
            <a:pPr lvl="1">
              <a:lnSpc>
                <a:spcPct val="110000"/>
              </a:lnSpc>
            </a:pPr>
            <a:r>
              <a:rPr lang="en-US" sz="2000" dirty="0"/>
              <a:t>Web pages</a:t>
            </a:r>
          </a:p>
          <a:p>
            <a:pPr lvl="1">
              <a:lnSpc>
                <a:spcPct val="110000"/>
              </a:lnSpc>
            </a:pPr>
            <a:r>
              <a:rPr lang="en-US" sz="2000" dirty="0" err="1"/>
              <a:t>NewsGroups</a:t>
            </a:r>
            <a:endParaRPr lang="en-US" sz="2000" dirty="0"/>
          </a:p>
          <a:p>
            <a:pPr lvl="1">
              <a:lnSpc>
                <a:spcPct val="110000"/>
              </a:lnSpc>
            </a:pPr>
            <a:r>
              <a:rPr lang="en-US" sz="2000" dirty="0" smtClean="0"/>
              <a:t>Organizational documents</a:t>
            </a:r>
            <a:endParaRPr lang="en-US" sz="2000" dirty="0"/>
          </a:p>
          <a:p>
            <a:pPr lvl="1">
              <a:lnSpc>
                <a:spcPct val="110000"/>
              </a:lnSpc>
            </a:pPr>
            <a:r>
              <a:rPr lang="en-US" sz="2000" dirty="0" smtClean="0"/>
              <a:t>Regulatory information</a:t>
            </a:r>
            <a:endParaRPr lang="en-US" sz="2000" dirty="0"/>
          </a:p>
        </p:txBody>
      </p:sp>
      <p:pic>
        <p:nvPicPr>
          <p:cNvPr id="740356" name="Picture 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80919" y="1399426"/>
            <a:ext cx="4362544" cy="445844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10/main" val="222318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Unstructured Data</a:t>
            </a:r>
            <a:endParaRPr lang="en-US" dirty="0"/>
          </a:p>
        </p:txBody>
      </p:sp>
      <p:pic>
        <p:nvPicPr>
          <p:cNvPr id="5" name="Picture 4"/>
          <p:cNvPicPr>
            <a:picLocks noChangeAspect="1"/>
          </p:cNvPicPr>
          <p:nvPr/>
        </p:nvPicPr>
        <p:blipFill>
          <a:blip r:embed="rId2"/>
          <a:stretch>
            <a:fillRect/>
          </a:stretch>
        </p:blipFill>
        <p:spPr>
          <a:xfrm>
            <a:off x="387350" y="1866900"/>
            <a:ext cx="8572224" cy="3459588"/>
          </a:xfrm>
          <a:prstGeom prst="rect">
            <a:avLst/>
          </a:prstGeom>
        </p:spPr>
      </p:pic>
    </p:spTree>
    <p:extLst>
      <p:ext uri="{BB962C8B-B14F-4D97-AF65-F5344CB8AC3E}">
        <p14:creationId xmlns:p14="http://schemas.microsoft.com/office/powerpoint/2010/main" val="149322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t>Data Analytics Overview</a:t>
            </a:r>
            <a:endParaRPr lang="en-US" sz="4000" dirty="0" smtClean="0">
              <a:cs typeface="+mj-cs"/>
            </a:endParaRPr>
          </a:p>
        </p:txBody>
      </p:sp>
      <p:sp>
        <p:nvSpPr>
          <p:cNvPr id="18435" name="Rectangle 3"/>
          <p:cNvSpPr>
            <a:spLocks noGrp="1" noChangeArrowheads="1"/>
          </p:cNvSpPr>
          <p:nvPr>
            <p:ph type="body" idx="1"/>
          </p:nvPr>
        </p:nvSpPr>
        <p:spPr>
          <a:xfrm>
            <a:off x="827088" y="1503363"/>
            <a:ext cx="7772400" cy="4114800"/>
          </a:xfrm>
        </p:spPr>
        <p:txBody>
          <a:bodyPr>
            <a:normAutofit lnSpcReduction="10000"/>
          </a:bodyPr>
          <a:lstStyle/>
          <a:p>
            <a:pPr algn="ctr">
              <a:buFont typeface="Wingdings" charset="0"/>
              <a:buNone/>
              <a:defRPr/>
            </a:pPr>
            <a:r>
              <a:rPr lang="en-US" sz="3600" dirty="0" smtClean="0">
                <a:solidFill>
                  <a:schemeClr val="accent2"/>
                </a:solidFill>
                <a:cs typeface="+mn-cs"/>
              </a:rPr>
              <a:t>What is Data Analytics?  </a:t>
            </a:r>
            <a:r>
              <a:rPr lang="en-US" sz="3600" dirty="0" smtClean="0">
                <a:cs typeface="+mn-cs"/>
              </a:rPr>
              <a:t>     </a:t>
            </a:r>
          </a:p>
          <a:p>
            <a:pPr algn="ctr">
              <a:buFont typeface="Wingdings" charset="0"/>
              <a:buNone/>
              <a:defRPr/>
            </a:pPr>
            <a:r>
              <a:rPr lang="en-US" sz="3600" dirty="0" smtClean="0">
                <a:solidFill>
                  <a:schemeClr val="accent1"/>
                </a:solidFill>
                <a:cs typeface="+mn-cs"/>
              </a:rPr>
              <a:t>A Process</a:t>
            </a:r>
            <a:endParaRPr lang="en-US" sz="3600" dirty="0" smtClean="0">
              <a:cs typeface="+mn-cs"/>
            </a:endParaRPr>
          </a:p>
          <a:p>
            <a:pPr>
              <a:defRPr/>
            </a:pPr>
            <a:r>
              <a:rPr lang="en-US" sz="2800" dirty="0" smtClean="0">
                <a:cs typeface="+mn-cs"/>
              </a:rPr>
              <a:t>The collection and processing of data for:</a:t>
            </a:r>
            <a:endParaRPr lang="en-US" dirty="0" smtClean="0">
              <a:cs typeface="+mn-cs"/>
            </a:endParaRPr>
          </a:p>
          <a:p>
            <a:pPr lvl="1">
              <a:buSzPct val="75000"/>
              <a:defRPr/>
            </a:pPr>
            <a:r>
              <a:rPr lang="en-US" dirty="0" smtClean="0"/>
              <a:t>the identification of novel, accurate, and useful patterns, and </a:t>
            </a:r>
          </a:p>
          <a:p>
            <a:pPr lvl="1">
              <a:buSzPct val="75000"/>
              <a:defRPr/>
            </a:pPr>
            <a:r>
              <a:rPr lang="en-US" dirty="0" smtClean="0"/>
              <a:t>the modeling of real-world phenomenon.</a:t>
            </a:r>
            <a:endParaRPr lang="en-US" dirty="0" smtClean="0">
              <a:solidFill>
                <a:schemeClr val="accent2"/>
              </a:solidFill>
            </a:endParaRPr>
          </a:p>
          <a:p>
            <a:pPr>
              <a:defRPr/>
            </a:pPr>
            <a:r>
              <a:rPr lang="en-US" sz="2800" dirty="0" smtClean="0">
                <a:solidFill>
                  <a:schemeClr val="accent2"/>
                </a:solidFill>
                <a:cs typeface="+mn-cs"/>
              </a:rPr>
              <a:t>Data Warehousing, Data mining, and Data Visualization </a:t>
            </a:r>
            <a:r>
              <a:rPr lang="en-US" sz="2800" dirty="0" smtClean="0">
                <a:cs typeface="+mn-cs"/>
              </a:rPr>
              <a:t>are  major components.</a:t>
            </a:r>
          </a:p>
        </p:txBody>
      </p:sp>
      <p:sp>
        <p:nvSpPr>
          <p:cNvPr id="18436" name="AutoShape 4"/>
          <p:cNvSpPr>
            <a:spLocks noChangeArrowheads="1"/>
          </p:cNvSpPr>
          <p:nvPr/>
        </p:nvSpPr>
        <p:spPr bwMode="auto">
          <a:xfrm>
            <a:off x="3218457" y="2314036"/>
            <a:ext cx="433388" cy="182563"/>
          </a:xfrm>
          <a:prstGeom prst="rightArrow">
            <a:avLst>
              <a:gd name="adj1" fmla="val 50000"/>
              <a:gd name="adj2" fmla="val 118772"/>
            </a:avLst>
          </a:prstGeom>
          <a:solidFill>
            <a:schemeClr val="tx1"/>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49231054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MT" charset="0"/>
                <a:ea typeface="ＭＳ Ｐゴシック" charset="0"/>
              </a:defRPr>
            </a:lvl1pPr>
            <a:lvl2pPr marL="742950" indent="-285750">
              <a:defRPr sz="2400">
                <a:solidFill>
                  <a:schemeClr val="tx1"/>
                </a:solidFill>
                <a:latin typeface="Gill Sans MT" charset="0"/>
                <a:ea typeface="ＭＳ Ｐゴシック" charset="0"/>
              </a:defRPr>
            </a:lvl2pPr>
            <a:lvl3pPr marL="1143000" indent="-228600">
              <a:defRPr sz="2400">
                <a:solidFill>
                  <a:schemeClr val="tx1"/>
                </a:solidFill>
                <a:latin typeface="Gill Sans MT" charset="0"/>
                <a:ea typeface="ＭＳ Ｐゴシック" charset="0"/>
              </a:defRPr>
            </a:lvl3pPr>
            <a:lvl4pPr marL="1600200" indent="-228600">
              <a:defRPr sz="2400">
                <a:solidFill>
                  <a:schemeClr val="tx1"/>
                </a:solidFill>
                <a:latin typeface="Gill Sans MT" charset="0"/>
                <a:ea typeface="ＭＳ Ｐゴシック" charset="0"/>
              </a:defRPr>
            </a:lvl4pPr>
            <a:lvl5pPr marL="2057400" indent="-228600">
              <a:defRPr sz="2400">
                <a:solidFill>
                  <a:schemeClr val="tx1"/>
                </a:solidFill>
                <a:latin typeface="Gill Sans MT" charset="0"/>
                <a:ea typeface="ＭＳ Ｐゴシック" charset="0"/>
              </a:defRPr>
            </a:lvl5pPr>
            <a:lvl6pPr marL="2514600" indent="-228600" algn="ctr"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algn="ctr"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algn="ctr"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algn="ctr" eaLnBrk="0" fontAlgn="base" hangingPunct="0">
              <a:spcBef>
                <a:spcPct val="0"/>
              </a:spcBef>
              <a:spcAft>
                <a:spcPct val="0"/>
              </a:spcAft>
              <a:defRPr sz="2400">
                <a:solidFill>
                  <a:schemeClr val="tx1"/>
                </a:solidFill>
                <a:latin typeface="Gill Sans MT" charset="0"/>
                <a:ea typeface="ＭＳ Ｐゴシック" charset="0"/>
              </a:defRPr>
            </a:lvl9pPr>
          </a:lstStyle>
          <a:p>
            <a:endParaRPr lang="en-US" sz="1400">
              <a:latin typeface="Times New Roman" charset="0"/>
            </a:endParaRPr>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MT" charset="0"/>
                <a:ea typeface="ＭＳ Ｐゴシック" charset="0"/>
              </a:defRPr>
            </a:lvl1pPr>
            <a:lvl2pPr marL="742950" indent="-285750">
              <a:defRPr sz="2400">
                <a:solidFill>
                  <a:schemeClr val="tx1"/>
                </a:solidFill>
                <a:latin typeface="Gill Sans MT" charset="0"/>
                <a:ea typeface="ＭＳ Ｐゴシック" charset="0"/>
              </a:defRPr>
            </a:lvl2pPr>
            <a:lvl3pPr marL="1143000" indent="-228600">
              <a:defRPr sz="2400">
                <a:solidFill>
                  <a:schemeClr val="tx1"/>
                </a:solidFill>
                <a:latin typeface="Gill Sans MT" charset="0"/>
                <a:ea typeface="ＭＳ Ｐゴシック" charset="0"/>
              </a:defRPr>
            </a:lvl3pPr>
            <a:lvl4pPr marL="1600200" indent="-228600">
              <a:defRPr sz="2400">
                <a:solidFill>
                  <a:schemeClr val="tx1"/>
                </a:solidFill>
                <a:latin typeface="Gill Sans MT" charset="0"/>
                <a:ea typeface="ＭＳ Ｐゴシック" charset="0"/>
              </a:defRPr>
            </a:lvl4pPr>
            <a:lvl5pPr marL="2057400" indent="-228600">
              <a:defRPr sz="2400">
                <a:solidFill>
                  <a:schemeClr val="tx1"/>
                </a:solidFill>
                <a:latin typeface="Gill Sans MT" charset="0"/>
                <a:ea typeface="ＭＳ Ｐゴシック" charset="0"/>
              </a:defRPr>
            </a:lvl5pPr>
            <a:lvl6pPr marL="2514600" indent="-228600" algn="ctr"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algn="ctr"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algn="ctr"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algn="ctr" eaLnBrk="0" fontAlgn="base" hangingPunct="0">
              <a:spcBef>
                <a:spcPct val="0"/>
              </a:spcBef>
              <a:spcAft>
                <a:spcPct val="0"/>
              </a:spcAft>
              <a:defRPr sz="2400">
                <a:solidFill>
                  <a:schemeClr val="tx1"/>
                </a:solidFill>
                <a:latin typeface="Gill Sans MT" charset="0"/>
                <a:ea typeface="ＭＳ Ｐゴシック" charset="0"/>
              </a:defRPr>
            </a:lvl9pPr>
          </a:lstStyle>
          <a:p>
            <a:fld id="{0C3E0037-8E72-6846-8EC0-50D6F5D05CDF}" type="slidenum">
              <a:rPr lang="en-US" sz="1400">
                <a:latin typeface="Times New Roman" charset="0"/>
              </a:rPr>
              <a:pPr/>
              <a:t>70</a:t>
            </a:fld>
            <a:endParaRPr lang="en-US" sz="1400">
              <a:latin typeface="Times New Roman" charset="0"/>
            </a:endParaRPr>
          </a:p>
        </p:txBody>
      </p:sp>
      <p:sp>
        <p:nvSpPr>
          <p:cNvPr id="14340" name="Rectangle 2"/>
          <p:cNvSpPr>
            <a:spLocks noGrp="1" noChangeArrowheads="1"/>
          </p:cNvSpPr>
          <p:nvPr>
            <p:ph type="title"/>
          </p:nvPr>
        </p:nvSpPr>
        <p:spPr/>
        <p:txBody>
          <a:bodyPr>
            <a:normAutofit fontScale="90000"/>
          </a:bodyPr>
          <a:lstStyle/>
          <a:p>
            <a:r>
              <a:rPr lang="en-US">
                <a:latin typeface="Arial" charset="0"/>
              </a:rPr>
              <a:t>Examples of Information Filtering</a:t>
            </a:r>
          </a:p>
        </p:txBody>
      </p:sp>
      <p:sp>
        <p:nvSpPr>
          <p:cNvPr id="14341" name="Rectangle 3"/>
          <p:cNvSpPr>
            <a:spLocks noGrp="1" noChangeArrowheads="1"/>
          </p:cNvSpPr>
          <p:nvPr>
            <p:ph type="body" idx="1"/>
          </p:nvPr>
        </p:nvSpPr>
        <p:spPr/>
        <p:txBody>
          <a:bodyPr/>
          <a:lstStyle/>
          <a:p>
            <a:r>
              <a:rPr lang="en-US">
                <a:latin typeface="Arial" charset="0"/>
              </a:rPr>
              <a:t>News filtering</a:t>
            </a:r>
          </a:p>
          <a:p>
            <a:r>
              <a:rPr lang="en-US">
                <a:latin typeface="Arial" charset="0"/>
              </a:rPr>
              <a:t>Email filtering</a:t>
            </a:r>
          </a:p>
          <a:p>
            <a:r>
              <a:rPr lang="en-US">
                <a:latin typeface="Arial" charset="0"/>
              </a:rPr>
              <a:t>Recommending Systems</a:t>
            </a:r>
          </a:p>
          <a:p>
            <a:r>
              <a:rPr lang="en-US">
                <a:latin typeface="Arial" charset="0"/>
              </a:rPr>
              <a:t>Literature alert </a:t>
            </a:r>
          </a:p>
          <a:p>
            <a:r>
              <a:rPr lang="en-US">
                <a:latin typeface="Arial" charset="0"/>
              </a:rPr>
              <a:t>And many others</a:t>
            </a:r>
          </a:p>
          <a:p>
            <a:endParaRPr lang="en-US">
              <a:latin typeface="Arial" charset="0"/>
            </a:endParaRPr>
          </a:p>
        </p:txBody>
      </p:sp>
    </p:spTree>
    <p:extLst>
      <p:ext uri="{BB962C8B-B14F-4D97-AF65-F5344CB8AC3E}">
        <p14:creationId xmlns:p14="http://schemas.microsoft.com/office/powerpoint/2010/main" val="21852105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solidFill>
                  <a:schemeClr val="accent1">
                    <a:lumMod val="60000"/>
                    <a:lumOff val="40000"/>
                  </a:schemeClr>
                </a:solidFill>
              </a:rPr>
              <a:t>Top-Down </a:t>
            </a:r>
            <a:r>
              <a:rPr lang="en-US" sz="3200" dirty="0" smtClean="0"/>
              <a:t>– traditional DA Architecture </a:t>
            </a:r>
            <a:br>
              <a:rPr lang="en-US" sz="3200" dirty="0" smtClean="0"/>
            </a:br>
            <a:r>
              <a:rPr lang="en-US" sz="3200" dirty="0" smtClean="0">
                <a:solidFill>
                  <a:schemeClr val="accent6">
                    <a:lumMod val="40000"/>
                    <a:lumOff val="60000"/>
                  </a:schemeClr>
                </a:solidFill>
              </a:rPr>
              <a:t>Bottom-up </a:t>
            </a:r>
            <a:r>
              <a:rPr lang="en-US" sz="3200" dirty="0" smtClean="0"/>
              <a:t>– Big DA Architecture</a:t>
            </a:r>
            <a:endParaRPr lang="en-US" sz="3200" dirty="0"/>
          </a:p>
        </p:txBody>
      </p:sp>
      <p:pic>
        <p:nvPicPr>
          <p:cNvPr id="6" name="Picture 5"/>
          <p:cNvPicPr>
            <a:picLocks noChangeAspect="1"/>
          </p:cNvPicPr>
          <p:nvPr/>
        </p:nvPicPr>
        <p:blipFill>
          <a:blip r:embed="rId2"/>
          <a:stretch>
            <a:fillRect/>
          </a:stretch>
        </p:blipFill>
        <p:spPr>
          <a:xfrm>
            <a:off x="1005420" y="1509193"/>
            <a:ext cx="7249583" cy="4874331"/>
          </a:xfrm>
          <a:prstGeom prst="rect">
            <a:avLst/>
          </a:prstGeom>
        </p:spPr>
      </p:pic>
    </p:spTree>
    <p:extLst>
      <p:ext uri="{BB962C8B-B14F-4D97-AF65-F5344CB8AC3E}">
        <p14:creationId xmlns:p14="http://schemas.microsoft.com/office/powerpoint/2010/main" val="27013077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defRPr/>
            </a:pPr>
            <a:r>
              <a:rPr lang="en-US" dirty="0" smtClean="0">
                <a:cs typeface="+mj-cs"/>
              </a:rPr>
              <a:t>Current Management Issues</a:t>
            </a:r>
          </a:p>
        </p:txBody>
      </p:sp>
      <p:sp>
        <p:nvSpPr>
          <p:cNvPr id="203779" name="Rectangle 3"/>
          <p:cNvSpPr>
            <a:spLocks noGrp="1" noChangeArrowheads="1"/>
          </p:cNvSpPr>
          <p:nvPr>
            <p:ph type="body" idx="1"/>
          </p:nvPr>
        </p:nvSpPr>
        <p:spPr>
          <a:xfrm>
            <a:off x="742950" y="1809750"/>
            <a:ext cx="7772400" cy="4114800"/>
          </a:xfrm>
        </p:spPr>
        <p:txBody>
          <a:bodyPr/>
          <a:lstStyle/>
          <a:p>
            <a:pPr>
              <a:defRPr/>
            </a:pPr>
            <a:r>
              <a:rPr lang="en-US" sz="3600" smtClean="0">
                <a:cs typeface="+mn-cs"/>
              </a:rPr>
              <a:t>Ownership of data and knowledge</a:t>
            </a:r>
          </a:p>
          <a:p>
            <a:pPr>
              <a:defRPr/>
            </a:pPr>
            <a:r>
              <a:rPr lang="en-US" sz="3600" smtClean="0">
                <a:cs typeface="+mn-cs"/>
              </a:rPr>
              <a:t>Security of customer data</a:t>
            </a:r>
          </a:p>
          <a:p>
            <a:pPr>
              <a:defRPr/>
            </a:pPr>
            <a:r>
              <a:rPr lang="en-US" sz="3600" smtClean="0">
                <a:cs typeface="+mn-cs"/>
              </a:rPr>
              <a:t>Responsibility for accuracy of information</a:t>
            </a:r>
          </a:p>
          <a:p>
            <a:pPr>
              <a:defRPr/>
            </a:pPr>
            <a:r>
              <a:rPr lang="en-US" sz="3600" smtClean="0">
                <a:cs typeface="+mn-cs"/>
              </a:rPr>
              <a:t>Ethical practices  - fair use of data</a:t>
            </a:r>
          </a:p>
        </p:txBody>
      </p:sp>
    </p:spTree>
    <p:extLst>
      <p:ext uri="{BB962C8B-B14F-4D97-AF65-F5344CB8AC3E}">
        <p14:creationId xmlns:p14="http://schemas.microsoft.com/office/powerpoint/2010/main" val="119021714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838200" y="3124200"/>
            <a:ext cx="7772400" cy="1143000"/>
          </a:xfrm>
        </p:spPr>
        <p:txBody>
          <a:bodyPr>
            <a:normAutofit fontScale="90000"/>
          </a:bodyPr>
          <a:lstStyle/>
          <a:p>
            <a:pPr algn="ctr">
              <a:defRPr/>
            </a:pPr>
            <a:r>
              <a:rPr lang="en-US" sz="6600" smtClean="0">
                <a:solidFill>
                  <a:schemeClr val="tx1"/>
                </a:solidFill>
                <a:cs typeface="+mj-cs"/>
              </a:rPr>
              <a:t>THE END</a:t>
            </a:r>
            <a:r>
              <a:rPr lang="en-US" smtClean="0">
                <a:cs typeface="+mj-cs"/>
              </a:rPr>
              <a:t/>
            </a:r>
            <a:br>
              <a:rPr lang="en-US" smtClean="0">
                <a:cs typeface="+mj-cs"/>
              </a:rPr>
            </a:br>
            <a:r>
              <a:rPr lang="en-US" smtClean="0">
                <a:cs typeface="+mj-cs"/>
              </a:rPr>
              <a:t/>
            </a:r>
            <a:br>
              <a:rPr lang="en-US" smtClean="0">
                <a:cs typeface="+mj-cs"/>
              </a:rPr>
            </a:br>
            <a:r>
              <a:rPr lang="en-US" sz="4000" smtClean="0">
                <a:solidFill>
                  <a:schemeClr val="accent1"/>
                </a:solidFill>
                <a:cs typeface="+mj-cs"/>
              </a:rPr>
              <a:t>danny.silver@acadiau.ca</a:t>
            </a:r>
          </a:p>
        </p:txBody>
      </p:sp>
    </p:spTree>
    <p:extLst>
      <p:ext uri="{BB962C8B-B14F-4D97-AF65-F5344CB8AC3E}">
        <p14:creationId xmlns:p14="http://schemas.microsoft.com/office/powerpoint/2010/main" val="37989994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3666" name="Rectangle 1026"/>
          <p:cNvSpPr>
            <a:spLocks noGrp="1" noChangeArrowheads="1"/>
          </p:cNvSpPr>
          <p:nvPr>
            <p:ph type="body" idx="1"/>
          </p:nvPr>
        </p:nvSpPr>
        <p:spPr>
          <a:xfrm>
            <a:off x="6477000" y="1981200"/>
            <a:ext cx="2286000" cy="1368425"/>
          </a:xfrm>
        </p:spPr>
        <p:txBody>
          <a:bodyPr>
            <a:normAutofit fontScale="62500" lnSpcReduction="20000"/>
          </a:bodyPr>
          <a:lstStyle/>
          <a:p>
            <a:pPr>
              <a:lnSpc>
                <a:spcPct val="90000"/>
              </a:lnSpc>
              <a:buFont typeface="Wingdings" charset="0"/>
              <a:buNone/>
              <a:defRPr/>
            </a:pPr>
            <a:r>
              <a:rPr lang="en-GB" smtClean="0">
                <a:solidFill>
                  <a:schemeClr val="tx2"/>
                </a:solidFill>
                <a:cs typeface="+mn-cs"/>
              </a:rPr>
              <a:t>Why? … </a:t>
            </a:r>
          </a:p>
          <a:p>
            <a:pPr>
              <a:lnSpc>
                <a:spcPct val="90000"/>
              </a:lnSpc>
              <a:buFont typeface="Wingdings" charset="0"/>
              <a:buNone/>
              <a:defRPr/>
            </a:pPr>
            <a:r>
              <a:rPr lang="en-GB" sz="2800" b="1" i="1" smtClean="0">
                <a:cs typeface="+mn-cs"/>
              </a:rPr>
              <a:t>Relationship</a:t>
            </a:r>
          </a:p>
          <a:p>
            <a:pPr>
              <a:lnSpc>
                <a:spcPct val="90000"/>
              </a:lnSpc>
              <a:buFont typeface="Wingdings" charset="0"/>
              <a:buNone/>
              <a:defRPr/>
            </a:pPr>
            <a:r>
              <a:rPr lang="en-GB" sz="2800" b="1" i="1" smtClean="0">
                <a:cs typeface="+mn-cs"/>
              </a:rPr>
              <a:t> Marketing</a:t>
            </a:r>
          </a:p>
          <a:p>
            <a:pPr>
              <a:lnSpc>
                <a:spcPct val="90000"/>
              </a:lnSpc>
              <a:buFont typeface="Wingdings" charset="0"/>
              <a:buNone/>
              <a:defRPr/>
            </a:pPr>
            <a:r>
              <a:rPr lang="en-GB" sz="2000" b="1" i="1" smtClean="0">
                <a:cs typeface="+mn-cs"/>
              </a:rPr>
              <a:t>a.k.a</a:t>
            </a:r>
          </a:p>
          <a:p>
            <a:pPr>
              <a:lnSpc>
                <a:spcPct val="90000"/>
              </a:lnSpc>
              <a:buFont typeface="Wingdings" charset="0"/>
              <a:buNone/>
              <a:defRPr/>
            </a:pPr>
            <a:r>
              <a:rPr lang="en-GB" sz="2000" b="1" i="1" smtClean="0">
                <a:cs typeface="+mn-cs"/>
              </a:rPr>
              <a:t>	Customer Relationship Management</a:t>
            </a:r>
            <a:endParaRPr lang="en-GB" sz="2400" smtClean="0">
              <a:cs typeface="+mn-cs"/>
            </a:endParaRPr>
          </a:p>
        </p:txBody>
      </p:sp>
      <p:sp>
        <p:nvSpPr>
          <p:cNvPr id="113667" name="Rectangle 1027"/>
          <p:cNvSpPr>
            <a:spLocks noGrp="1" noChangeArrowheads="1"/>
          </p:cNvSpPr>
          <p:nvPr>
            <p:ph type="title"/>
          </p:nvPr>
        </p:nvSpPr>
        <p:spPr>
          <a:xfrm>
            <a:off x="654050" y="431800"/>
            <a:ext cx="7778750" cy="1089025"/>
          </a:xfrm>
        </p:spPr>
        <p:txBody>
          <a:bodyPr/>
          <a:lstStyle/>
          <a:p>
            <a:pPr>
              <a:defRPr/>
            </a:pPr>
            <a:r>
              <a:rPr lang="en-US" sz="4000" dirty="0" smtClean="0">
                <a:cs typeface="+mj-cs"/>
              </a:rPr>
              <a:t>Marketing Embraces KM, DW, DM</a:t>
            </a:r>
            <a:endParaRPr lang="en-US" i="0" dirty="0" smtClean="0">
              <a:solidFill>
                <a:schemeClr val="accent2"/>
              </a:solidFill>
              <a:cs typeface="+mj-cs"/>
            </a:endParaRPr>
          </a:p>
        </p:txBody>
      </p:sp>
      <p:sp>
        <p:nvSpPr>
          <p:cNvPr id="113668" name="Oval 1028"/>
          <p:cNvSpPr>
            <a:spLocks noChangeArrowheads="1"/>
          </p:cNvSpPr>
          <p:nvPr/>
        </p:nvSpPr>
        <p:spPr bwMode="auto">
          <a:xfrm>
            <a:off x="2782888" y="1676400"/>
            <a:ext cx="3462337" cy="33591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669" name="Oval 1029"/>
          <p:cNvSpPr>
            <a:spLocks noChangeArrowheads="1"/>
          </p:cNvSpPr>
          <p:nvPr/>
        </p:nvSpPr>
        <p:spPr bwMode="auto">
          <a:xfrm>
            <a:off x="3697288" y="3516313"/>
            <a:ext cx="1565275" cy="152876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670" name="Oval 1030"/>
          <p:cNvSpPr>
            <a:spLocks noChangeArrowheads="1"/>
          </p:cNvSpPr>
          <p:nvPr/>
        </p:nvSpPr>
        <p:spPr bwMode="auto">
          <a:xfrm>
            <a:off x="2428875" y="4475163"/>
            <a:ext cx="2422525" cy="1393825"/>
          </a:xfrm>
          <a:prstGeom prst="ellipse">
            <a:avLst/>
          </a:prstGeom>
          <a:noFill/>
          <a:ln w="12700">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671" name="Oval 1031"/>
          <p:cNvSpPr>
            <a:spLocks noChangeArrowheads="1"/>
          </p:cNvSpPr>
          <p:nvPr/>
        </p:nvSpPr>
        <p:spPr bwMode="auto">
          <a:xfrm>
            <a:off x="4152900" y="4562475"/>
            <a:ext cx="2047875" cy="1163638"/>
          </a:xfrm>
          <a:prstGeom prst="ellipse">
            <a:avLst/>
          </a:prstGeom>
          <a:noFill/>
          <a:ln w="12700">
            <a:solidFill>
              <a:schemeClr val="tx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3672" name="Freeform 1032"/>
          <p:cNvSpPr>
            <a:spLocks/>
          </p:cNvSpPr>
          <p:nvPr/>
        </p:nvSpPr>
        <p:spPr bwMode="auto">
          <a:xfrm>
            <a:off x="4205288" y="4686300"/>
            <a:ext cx="631825" cy="390525"/>
          </a:xfrm>
          <a:custGeom>
            <a:avLst/>
            <a:gdLst>
              <a:gd name="T0" fmla="*/ 0 w 398"/>
              <a:gd name="T1" fmla="*/ 195 h 246"/>
              <a:gd name="T2" fmla="*/ 159 w 398"/>
              <a:gd name="T3" fmla="*/ 245 h 246"/>
              <a:gd name="T4" fmla="*/ 260 w 398"/>
              <a:gd name="T5" fmla="*/ 238 h 246"/>
              <a:gd name="T6" fmla="*/ 397 w 398"/>
              <a:gd name="T7" fmla="*/ 187 h 246"/>
              <a:gd name="T8" fmla="*/ 346 w 398"/>
              <a:gd name="T9" fmla="*/ 108 h 246"/>
              <a:gd name="T10" fmla="*/ 260 w 398"/>
              <a:gd name="T11" fmla="*/ 29 h 246"/>
              <a:gd name="T12" fmla="*/ 202 w 398"/>
              <a:gd name="T13" fmla="*/ 0 h 246"/>
              <a:gd name="T14" fmla="*/ 130 w 398"/>
              <a:gd name="T15" fmla="*/ 43 h 246"/>
              <a:gd name="T16" fmla="*/ 72 w 398"/>
              <a:gd name="T17" fmla="*/ 87 h 246"/>
              <a:gd name="T18" fmla="*/ 0 w 398"/>
              <a:gd name="T19" fmla="*/ 19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246">
                <a:moveTo>
                  <a:pt x="0" y="195"/>
                </a:moveTo>
                <a:lnTo>
                  <a:pt x="159" y="245"/>
                </a:lnTo>
                <a:lnTo>
                  <a:pt x="260" y="238"/>
                </a:lnTo>
                <a:lnTo>
                  <a:pt x="397" y="187"/>
                </a:lnTo>
                <a:lnTo>
                  <a:pt x="346" y="108"/>
                </a:lnTo>
                <a:lnTo>
                  <a:pt x="260" y="29"/>
                </a:lnTo>
                <a:lnTo>
                  <a:pt x="202" y="0"/>
                </a:lnTo>
                <a:lnTo>
                  <a:pt x="130" y="43"/>
                </a:lnTo>
                <a:lnTo>
                  <a:pt x="72" y="87"/>
                </a:lnTo>
                <a:lnTo>
                  <a:pt x="0" y="195"/>
                </a:lnTo>
              </a:path>
            </a:pathLst>
          </a:custGeom>
          <a:solidFill>
            <a:schemeClr val="folHlink"/>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3673" name="Rectangle 1033"/>
          <p:cNvSpPr>
            <a:spLocks noChangeArrowheads="1"/>
          </p:cNvSpPr>
          <p:nvPr/>
        </p:nvSpPr>
        <p:spPr bwMode="auto">
          <a:xfrm>
            <a:off x="3589338" y="2478088"/>
            <a:ext cx="16605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defRPr/>
            </a:pPr>
            <a:r>
              <a:rPr lang="en-US" sz="2800">
                <a:latin typeface="Book Antiqua" charset="0"/>
                <a:cs typeface="+mn-cs"/>
              </a:rPr>
              <a:t>Marketing</a:t>
            </a:r>
          </a:p>
        </p:txBody>
      </p:sp>
      <p:sp>
        <p:nvSpPr>
          <p:cNvPr id="113674" name="Rectangle 1034"/>
          <p:cNvSpPr>
            <a:spLocks noChangeArrowheads="1"/>
          </p:cNvSpPr>
          <p:nvPr/>
        </p:nvSpPr>
        <p:spPr bwMode="auto">
          <a:xfrm>
            <a:off x="3919538" y="3692525"/>
            <a:ext cx="119697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sz="1800">
                <a:latin typeface="Book Antiqua" charset="0"/>
                <a:cs typeface="+mn-cs"/>
              </a:rPr>
              <a:t>Traditional</a:t>
            </a:r>
          </a:p>
          <a:p>
            <a:pPr algn="ctr">
              <a:defRPr/>
            </a:pPr>
            <a:r>
              <a:rPr lang="en-US" sz="1800">
                <a:latin typeface="Book Antiqua" charset="0"/>
                <a:cs typeface="+mn-cs"/>
              </a:rPr>
              <a:t>Marketing</a:t>
            </a:r>
          </a:p>
          <a:p>
            <a:pPr algn="ctr">
              <a:defRPr/>
            </a:pPr>
            <a:r>
              <a:rPr lang="en-US" sz="1800">
                <a:latin typeface="Book Antiqua" charset="0"/>
                <a:cs typeface="+mn-cs"/>
              </a:rPr>
              <a:t>MIS</a:t>
            </a:r>
          </a:p>
        </p:txBody>
      </p:sp>
      <p:sp>
        <p:nvSpPr>
          <p:cNvPr id="113675" name="Rectangle 1035"/>
          <p:cNvSpPr>
            <a:spLocks noChangeArrowheads="1"/>
          </p:cNvSpPr>
          <p:nvPr/>
        </p:nvSpPr>
        <p:spPr bwMode="auto">
          <a:xfrm>
            <a:off x="2439988" y="4760913"/>
            <a:ext cx="2043112"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r>
              <a:rPr lang="en-US" b="1">
                <a:latin typeface="Book Antiqua" charset="0"/>
                <a:cs typeface="+mn-cs"/>
              </a:rPr>
              <a:t>Data</a:t>
            </a:r>
          </a:p>
          <a:p>
            <a:pPr algn="ctr">
              <a:defRPr/>
            </a:pPr>
            <a:r>
              <a:rPr lang="en-US" b="1">
                <a:latin typeface="Book Antiqua" charset="0"/>
                <a:cs typeface="+mn-cs"/>
              </a:rPr>
              <a:t>Warehousing</a:t>
            </a:r>
            <a:endParaRPr lang="en-US" sz="2000">
              <a:latin typeface="Book Antiqua" charset="0"/>
              <a:cs typeface="+mn-cs"/>
            </a:endParaRPr>
          </a:p>
        </p:txBody>
      </p:sp>
      <p:sp>
        <p:nvSpPr>
          <p:cNvPr id="113676" name="Rectangle 1036"/>
          <p:cNvSpPr>
            <a:spLocks noChangeArrowheads="1"/>
          </p:cNvSpPr>
          <p:nvPr/>
        </p:nvSpPr>
        <p:spPr bwMode="auto">
          <a:xfrm>
            <a:off x="4305300" y="4724400"/>
            <a:ext cx="2030413" cy="109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defRPr/>
            </a:pPr>
            <a:endParaRPr lang="en-US" sz="1800" b="1">
              <a:solidFill>
                <a:schemeClr val="tx2"/>
              </a:solidFill>
              <a:latin typeface="Book Antiqua" charset="0"/>
              <a:cs typeface="+mn-cs"/>
            </a:endParaRPr>
          </a:p>
          <a:p>
            <a:pPr algn="ctr">
              <a:defRPr/>
            </a:pPr>
            <a:r>
              <a:rPr lang="en-US" b="1">
                <a:solidFill>
                  <a:schemeClr val="tx2"/>
                </a:solidFill>
                <a:latin typeface="Book Antiqua" charset="0"/>
                <a:cs typeface="+mn-cs"/>
              </a:rPr>
              <a:t>Data Mining</a:t>
            </a:r>
            <a:r>
              <a:rPr lang="en-US" sz="2000" b="1">
                <a:solidFill>
                  <a:schemeClr val="tx2"/>
                </a:solidFill>
                <a:latin typeface="Book Antiqua" charset="0"/>
                <a:cs typeface="+mn-cs"/>
              </a:rPr>
              <a:t> </a:t>
            </a:r>
            <a:endParaRPr lang="en-US" sz="2000" b="1">
              <a:solidFill>
                <a:schemeClr val="accent2"/>
              </a:solidFill>
              <a:latin typeface="Book Antiqua" charset="0"/>
              <a:cs typeface="+mn-cs"/>
            </a:endParaRPr>
          </a:p>
          <a:p>
            <a:pPr algn="ctr" latinLnBrk="1">
              <a:defRPr/>
            </a:pPr>
            <a:endParaRPr lang="en-US" b="1">
              <a:solidFill>
                <a:schemeClr val="accent2"/>
              </a:solidFill>
              <a:latin typeface="Book Antiqua" charset="0"/>
              <a:cs typeface="+mn-cs"/>
            </a:endParaRPr>
          </a:p>
        </p:txBody>
      </p:sp>
    </p:spTree>
    <p:extLst>
      <p:ext uri="{BB962C8B-B14F-4D97-AF65-F5344CB8AC3E}">
        <p14:creationId xmlns:p14="http://schemas.microsoft.com/office/powerpoint/2010/main" val="31032586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670"/>
                                        </p:tgtEl>
                                        <p:attrNameLst>
                                          <p:attrName>style.visibility</p:attrName>
                                        </p:attrNameLst>
                                      </p:cBhvr>
                                      <p:to>
                                        <p:strVal val="visible"/>
                                      </p:to>
                                    </p:set>
                                    <p:anim calcmode="lin" valueType="num">
                                      <p:cBhvr additive="base">
                                        <p:cTn id="7" dur="500" fill="hold"/>
                                        <p:tgtEl>
                                          <p:spTgt spid="113670"/>
                                        </p:tgtEl>
                                        <p:attrNameLst>
                                          <p:attrName>ppt_x</p:attrName>
                                        </p:attrNameLst>
                                      </p:cBhvr>
                                      <p:tavLst>
                                        <p:tav tm="0">
                                          <p:val>
                                            <p:strVal val="0-#ppt_w/2"/>
                                          </p:val>
                                        </p:tav>
                                        <p:tav tm="100000">
                                          <p:val>
                                            <p:strVal val="#ppt_x"/>
                                          </p:val>
                                        </p:tav>
                                      </p:tavLst>
                                    </p:anim>
                                    <p:anim calcmode="lin" valueType="num">
                                      <p:cBhvr additive="base">
                                        <p:cTn id="8" dur="500" fill="hold"/>
                                        <p:tgtEl>
                                          <p:spTgt spid="1136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3675"/>
                                        </p:tgtEl>
                                        <p:attrNameLst>
                                          <p:attrName>style.visibility</p:attrName>
                                        </p:attrNameLst>
                                      </p:cBhvr>
                                      <p:to>
                                        <p:strVal val="visible"/>
                                      </p:to>
                                    </p:set>
                                    <p:anim calcmode="lin" valueType="num">
                                      <p:cBhvr additive="base">
                                        <p:cTn id="12" dur="500" fill="hold"/>
                                        <p:tgtEl>
                                          <p:spTgt spid="113675"/>
                                        </p:tgtEl>
                                        <p:attrNameLst>
                                          <p:attrName>ppt_x</p:attrName>
                                        </p:attrNameLst>
                                      </p:cBhvr>
                                      <p:tavLst>
                                        <p:tav tm="0">
                                          <p:val>
                                            <p:strVal val="0-#ppt_w/2"/>
                                          </p:val>
                                        </p:tav>
                                        <p:tav tm="100000">
                                          <p:val>
                                            <p:strVal val="#ppt_x"/>
                                          </p:val>
                                        </p:tav>
                                      </p:tavLst>
                                    </p:anim>
                                    <p:anim calcmode="lin" valueType="num">
                                      <p:cBhvr additive="base">
                                        <p:cTn id="13" dur="500" fill="hold"/>
                                        <p:tgtEl>
                                          <p:spTgt spid="11367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3671"/>
                                        </p:tgtEl>
                                        <p:attrNameLst>
                                          <p:attrName>style.visibility</p:attrName>
                                        </p:attrNameLst>
                                      </p:cBhvr>
                                      <p:to>
                                        <p:strVal val="visible"/>
                                      </p:to>
                                    </p:set>
                                    <p:anim calcmode="lin" valueType="num">
                                      <p:cBhvr additive="base">
                                        <p:cTn id="17" dur="500" fill="hold"/>
                                        <p:tgtEl>
                                          <p:spTgt spid="113671"/>
                                        </p:tgtEl>
                                        <p:attrNameLst>
                                          <p:attrName>ppt_x</p:attrName>
                                        </p:attrNameLst>
                                      </p:cBhvr>
                                      <p:tavLst>
                                        <p:tav tm="0">
                                          <p:val>
                                            <p:strVal val="1+#ppt_w/2"/>
                                          </p:val>
                                        </p:tav>
                                        <p:tav tm="100000">
                                          <p:val>
                                            <p:strVal val="#ppt_x"/>
                                          </p:val>
                                        </p:tav>
                                      </p:tavLst>
                                    </p:anim>
                                    <p:anim calcmode="lin" valueType="num">
                                      <p:cBhvr additive="base">
                                        <p:cTn id="18" dur="500" fill="hold"/>
                                        <p:tgtEl>
                                          <p:spTgt spid="11367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3676"/>
                                        </p:tgtEl>
                                        <p:attrNameLst>
                                          <p:attrName>style.visibility</p:attrName>
                                        </p:attrNameLst>
                                      </p:cBhvr>
                                      <p:to>
                                        <p:strVal val="visible"/>
                                      </p:to>
                                    </p:set>
                                    <p:anim calcmode="lin" valueType="num">
                                      <p:cBhvr additive="base">
                                        <p:cTn id="22" dur="500" fill="hold"/>
                                        <p:tgtEl>
                                          <p:spTgt spid="113676"/>
                                        </p:tgtEl>
                                        <p:attrNameLst>
                                          <p:attrName>ppt_x</p:attrName>
                                        </p:attrNameLst>
                                      </p:cBhvr>
                                      <p:tavLst>
                                        <p:tav tm="0">
                                          <p:val>
                                            <p:strVal val="1+#ppt_w/2"/>
                                          </p:val>
                                        </p:tav>
                                        <p:tav tm="100000">
                                          <p:val>
                                            <p:strVal val="#ppt_x"/>
                                          </p:val>
                                        </p:tav>
                                      </p:tavLst>
                                    </p:anim>
                                    <p:anim calcmode="lin" valueType="num">
                                      <p:cBhvr additive="base">
                                        <p:cTn id="23" dur="500" fill="hold"/>
                                        <p:tgtEl>
                                          <p:spTgt spid="113676"/>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3666">
                                            <p:txEl>
                                              <p:pRg st="0" end="0"/>
                                            </p:txEl>
                                          </p:spTgt>
                                        </p:tgtEl>
                                        <p:attrNameLst>
                                          <p:attrName>style.visibility</p:attrName>
                                        </p:attrNameLst>
                                      </p:cBhvr>
                                      <p:to>
                                        <p:strVal val="visible"/>
                                      </p:to>
                                    </p:set>
                                    <p:anim calcmode="lin" valueType="num">
                                      <p:cBhvr additive="base">
                                        <p:cTn id="28" dur="500" fill="hold"/>
                                        <p:tgtEl>
                                          <p:spTgt spid="11366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36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3666">
                                            <p:txEl>
                                              <p:pRg st="1" end="1"/>
                                            </p:txEl>
                                          </p:spTgt>
                                        </p:tgtEl>
                                        <p:attrNameLst>
                                          <p:attrName>style.visibility</p:attrName>
                                        </p:attrNameLst>
                                      </p:cBhvr>
                                      <p:to>
                                        <p:strVal val="visible"/>
                                      </p:to>
                                    </p:set>
                                    <p:anim calcmode="lin" valueType="num">
                                      <p:cBhvr additive="base">
                                        <p:cTn id="34" dur="500" fill="hold"/>
                                        <p:tgtEl>
                                          <p:spTgt spid="113666">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36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3666">
                                            <p:txEl>
                                              <p:pRg st="2" end="2"/>
                                            </p:txEl>
                                          </p:spTgt>
                                        </p:tgtEl>
                                        <p:attrNameLst>
                                          <p:attrName>style.visibility</p:attrName>
                                        </p:attrNameLst>
                                      </p:cBhvr>
                                      <p:to>
                                        <p:strVal val="visible"/>
                                      </p:to>
                                    </p:set>
                                    <p:anim calcmode="lin" valueType="num">
                                      <p:cBhvr additive="base">
                                        <p:cTn id="40" dur="500" fill="hold"/>
                                        <p:tgtEl>
                                          <p:spTgt spid="113666">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36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3666">
                                            <p:txEl>
                                              <p:pRg st="3" end="3"/>
                                            </p:txEl>
                                          </p:spTgt>
                                        </p:tgtEl>
                                        <p:attrNameLst>
                                          <p:attrName>style.visibility</p:attrName>
                                        </p:attrNameLst>
                                      </p:cBhvr>
                                      <p:to>
                                        <p:strVal val="visible"/>
                                      </p:to>
                                    </p:set>
                                    <p:anim calcmode="lin" valueType="num">
                                      <p:cBhvr additive="base">
                                        <p:cTn id="46" dur="500" fill="hold"/>
                                        <p:tgtEl>
                                          <p:spTgt spid="113666">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36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3666">
                                            <p:txEl>
                                              <p:pRg st="4" end="4"/>
                                            </p:txEl>
                                          </p:spTgt>
                                        </p:tgtEl>
                                        <p:attrNameLst>
                                          <p:attrName>style.visibility</p:attrName>
                                        </p:attrNameLst>
                                      </p:cBhvr>
                                      <p:to>
                                        <p:strVal val="visible"/>
                                      </p:to>
                                    </p:set>
                                    <p:anim calcmode="lin" valueType="num">
                                      <p:cBhvr additive="base">
                                        <p:cTn id="52" dur="500" fill="hold"/>
                                        <p:tgtEl>
                                          <p:spTgt spid="113666">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366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p:bldP spid="113670" grpId="0" animBg="1"/>
      <p:bldP spid="113671" grpId="0" animBg="1"/>
      <p:bldP spid="113675" grpId="0" autoUpdateAnimBg="0"/>
      <p:bldP spid="113676"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19100" y="457200"/>
            <a:ext cx="8305800" cy="1104900"/>
          </a:xfrm>
        </p:spPr>
        <p:txBody>
          <a:bodyPr/>
          <a:lstStyle/>
          <a:p>
            <a:pPr>
              <a:defRPr/>
            </a:pPr>
            <a:r>
              <a:rPr lang="en-US" sz="4000" smtClean="0">
                <a:cs typeface="+mj-cs"/>
              </a:rPr>
              <a:t>What is Relationship Marketing?</a:t>
            </a:r>
          </a:p>
        </p:txBody>
      </p:sp>
      <p:sp>
        <p:nvSpPr>
          <p:cNvPr id="115715" name="Rectangle 3"/>
          <p:cNvSpPr>
            <a:spLocks noGrp="1" noChangeArrowheads="1"/>
          </p:cNvSpPr>
          <p:nvPr>
            <p:ph type="body" sz="half" idx="2"/>
          </p:nvPr>
        </p:nvSpPr>
        <p:spPr>
          <a:xfrm>
            <a:off x="4038600" y="1676400"/>
            <a:ext cx="4572000" cy="4114800"/>
          </a:xfrm>
        </p:spPr>
        <p:txBody>
          <a:bodyPr/>
          <a:lstStyle/>
          <a:p>
            <a:pPr>
              <a:defRPr/>
            </a:pPr>
            <a:r>
              <a:rPr lang="en-US" sz="2400" smtClean="0">
                <a:cs typeface="+mn-cs"/>
              </a:rPr>
              <a:t>Knowing your customers on an individual basis</a:t>
            </a:r>
          </a:p>
          <a:p>
            <a:pPr>
              <a:defRPr/>
            </a:pPr>
            <a:r>
              <a:rPr lang="en-US" sz="2400" smtClean="0">
                <a:cs typeface="+mn-cs"/>
              </a:rPr>
              <a:t>Maximizing life-time value not individual sales </a:t>
            </a:r>
          </a:p>
          <a:p>
            <a:pPr>
              <a:defRPr/>
            </a:pPr>
            <a:r>
              <a:rPr lang="en-US" sz="2400" smtClean="0">
                <a:cs typeface="+mn-cs"/>
              </a:rPr>
              <a:t>Developing and maintaining a mutually beneficial relationship</a:t>
            </a:r>
          </a:p>
          <a:p>
            <a:pPr>
              <a:defRPr/>
            </a:pPr>
            <a:r>
              <a:rPr lang="en-US" sz="2400" smtClean="0">
                <a:cs typeface="+mn-cs"/>
              </a:rPr>
              <a:t>Acquire, retain, win-back desirable customers</a:t>
            </a:r>
          </a:p>
        </p:txBody>
      </p:sp>
      <p:graphicFrame>
        <p:nvGraphicFramePr>
          <p:cNvPr id="24579" name="Object 4"/>
          <p:cNvGraphicFramePr>
            <a:graphicFrameLocks noGrp="1" noChangeAspect="1"/>
          </p:cNvGraphicFramePr>
          <p:nvPr>
            <p:ph type="clipArt" sz="half" idx="1"/>
          </p:nvPr>
        </p:nvGraphicFramePr>
        <p:xfrm>
          <a:off x="685800" y="2209800"/>
          <a:ext cx="2971800" cy="2614613"/>
        </p:xfrm>
        <a:graphic>
          <a:graphicData uri="http://schemas.openxmlformats.org/presentationml/2006/ole">
            <mc:AlternateContent xmlns:mc="http://schemas.openxmlformats.org/markup-compatibility/2006">
              <mc:Choice xmlns:v="urn:schemas-microsoft-com:vml" Requires="v">
                <p:oleObj spid="_x0000_s1038" name="Clip" r:id="rId4" imgW="4152900" imgH="3652838" progId="MS_ClipArt_Gallery.2">
                  <p:embed/>
                </p:oleObj>
              </mc:Choice>
              <mc:Fallback>
                <p:oleObj name="Clip" r:id="rId4" imgW="4152900" imgH="365283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29718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17" name="Text Box 5"/>
          <p:cNvSpPr txBox="1">
            <a:spLocks noChangeArrowheads="1"/>
          </p:cNvSpPr>
          <p:nvPr/>
        </p:nvSpPr>
        <p:spPr bwMode="auto">
          <a:xfrm>
            <a:off x="1295400" y="3352800"/>
            <a:ext cx="1555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i="1">
                <a:solidFill>
                  <a:srgbClr val="000000"/>
                </a:solidFill>
                <a:cs typeface="+mn-cs"/>
              </a:rPr>
              <a:t>Arbuckle</a:t>
            </a:r>
            <a:r>
              <a:rPr lang="ja-JP" altLang="en-US" b="1" i="1">
                <a:solidFill>
                  <a:srgbClr val="000000"/>
                </a:solidFill>
                <a:latin typeface="Arial"/>
                <a:cs typeface="+mn-cs"/>
              </a:rPr>
              <a:t>’</a:t>
            </a:r>
            <a:r>
              <a:rPr lang="en-US" b="1" i="1">
                <a:solidFill>
                  <a:srgbClr val="000000"/>
                </a:solidFill>
                <a:cs typeface="+mn-cs"/>
              </a:rPr>
              <a:t>s</a:t>
            </a:r>
          </a:p>
          <a:p>
            <a:pPr algn="ctr">
              <a:defRPr/>
            </a:pPr>
            <a:r>
              <a:rPr lang="en-US" b="1" i="1">
                <a:solidFill>
                  <a:srgbClr val="000000"/>
                </a:solidFill>
                <a:cs typeface="+mn-cs"/>
              </a:rPr>
              <a:t>Market</a:t>
            </a:r>
            <a:endParaRPr lang="en-US">
              <a:solidFill>
                <a:schemeClr val="accent2"/>
              </a:solidFill>
              <a:cs typeface="+mn-cs"/>
            </a:endParaRPr>
          </a:p>
        </p:txBody>
      </p:sp>
      <p:sp>
        <p:nvSpPr>
          <p:cNvPr id="115718" name="Text Box 6"/>
          <p:cNvSpPr txBox="1">
            <a:spLocks noChangeArrowheads="1"/>
          </p:cNvSpPr>
          <p:nvPr/>
        </p:nvSpPr>
        <p:spPr bwMode="auto">
          <a:xfrm>
            <a:off x="533400" y="5029200"/>
            <a:ext cx="3144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sz="2800">
                <a:latin typeface="Arial"/>
                <a:cs typeface="+mn-cs"/>
              </a:rPr>
              <a:t>“</a:t>
            </a:r>
            <a:r>
              <a:rPr lang="en-US" sz="2800">
                <a:cs typeface="+mn-cs"/>
              </a:rPr>
              <a:t> The Corner Store </a:t>
            </a:r>
            <a:r>
              <a:rPr lang="ja-JP" altLang="en-US" sz="2800">
                <a:latin typeface="Arial"/>
                <a:cs typeface="+mn-cs"/>
              </a:rPr>
              <a:t>”</a:t>
            </a:r>
            <a:endParaRPr lang="en-US" sz="2800">
              <a:cs typeface="+mn-cs"/>
            </a:endParaRPr>
          </a:p>
        </p:txBody>
      </p:sp>
    </p:spTree>
    <p:extLst>
      <p:ext uri="{BB962C8B-B14F-4D97-AF65-F5344CB8AC3E}">
        <p14:creationId xmlns:p14="http://schemas.microsoft.com/office/powerpoint/2010/main" val="29548710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Analytics</a:t>
            </a:r>
            <a:endParaRPr lang="en-US" dirty="0"/>
          </a:p>
        </p:txBody>
      </p:sp>
      <p:pic>
        <p:nvPicPr>
          <p:cNvPr id="4" name="Picture 3"/>
          <p:cNvPicPr>
            <a:picLocks noChangeAspect="1"/>
          </p:cNvPicPr>
          <p:nvPr/>
        </p:nvPicPr>
        <p:blipFill>
          <a:blip r:embed="rId2"/>
          <a:stretch>
            <a:fillRect/>
          </a:stretch>
        </p:blipFill>
        <p:spPr>
          <a:xfrm>
            <a:off x="838200" y="4572000"/>
            <a:ext cx="1154546" cy="762000"/>
          </a:xfrm>
          <a:prstGeom prst="rect">
            <a:avLst/>
          </a:prstGeom>
        </p:spPr>
      </p:pic>
      <p:pic>
        <p:nvPicPr>
          <p:cNvPr id="5" name="Picture 4"/>
          <p:cNvPicPr>
            <a:picLocks noChangeAspect="1"/>
          </p:cNvPicPr>
          <p:nvPr/>
        </p:nvPicPr>
        <p:blipFill>
          <a:blip r:embed="rId3"/>
          <a:stretch>
            <a:fillRect/>
          </a:stretch>
        </p:blipFill>
        <p:spPr>
          <a:xfrm flipH="1">
            <a:off x="152400" y="3505200"/>
            <a:ext cx="1066800" cy="932612"/>
          </a:xfrm>
          <a:prstGeom prst="rect">
            <a:avLst/>
          </a:prstGeom>
        </p:spPr>
      </p:pic>
      <p:pic>
        <p:nvPicPr>
          <p:cNvPr id="6" name="Picture 5"/>
          <p:cNvPicPr>
            <a:picLocks noChangeAspect="1"/>
          </p:cNvPicPr>
          <p:nvPr/>
        </p:nvPicPr>
        <p:blipFill>
          <a:blip r:embed="rId4"/>
          <a:stretch>
            <a:fillRect/>
          </a:stretch>
        </p:blipFill>
        <p:spPr>
          <a:xfrm>
            <a:off x="1066800" y="5410200"/>
            <a:ext cx="3124200" cy="471371"/>
          </a:xfrm>
          <a:prstGeom prst="rect">
            <a:avLst/>
          </a:prstGeom>
        </p:spPr>
      </p:pic>
      <p:pic>
        <p:nvPicPr>
          <p:cNvPr id="7" name="Picture 6"/>
          <p:cNvPicPr>
            <a:picLocks noChangeAspect="1"/>
          </p:cNvPicPr>
          <p:nvPr/>
        </p:nvPicPr>
        <p:blipFill>
          <a:blip r:embed="rId5"/>
          <a:stretch>
            <a:fillRect/>
          </a:stretch>
        </p:blipFill>
        <p:spPr>
          <a:xfrm>
            <a:off x="609600" y="2209800"/>
            <a:ext cx="1496418" cy="838200"/>
          </a:xfrm>
          <a:prstGeom prst="rect">
            <a:avLst/>
          </a:prstGeom>
        </p:spPr>
      </p:pic>
      <p:pic>
        <p:nvPicPr>
          <p:cNvPr id="8" name="Picture 7"/>
          <p:cNvPicPr>
            <a:picLocks noChangeAspect="1"/>
          </p:cNvPicPr>
          <p:nvPr/>
        </p:nvPicPr>
        <p:blipFill>
          <a:blip r:embed="rId6"/>
          <a:stretch>
            <a:fillRect/>
          </a:stretch>
        </p:blipFill>
        <p:spPr>
          <a:xfrm>
            <a:off x="1371600" y="3260271"/>
            <a:ext cx="838200" cy="778329"/>
          </a:xfrm>
          <a:prstGeom prst="rect">
            <a:avLst/>
          </a:prstGeom>
        </p:spPr>
      </p:pic>
      <p:pic>
        <p:nvPicPr>
          <p:cNvPr id="9" name="Picture 8"/>
          <p:cNvPicPr>
            <a:picLocks noChangeAspect="1"/>
          </p:cNvPicPr>
          <p:nvPr/>
        </p:nvPicPr>
        <p:blipFill>
          <a:blip r:embed="rId7"/>
          <a:stretch>
            <a:fillRect/>
          </a:stretch>
        </p:blipFill>
        <p:spPr>
          <a:xfrm>
            <a:off x="2514600" y="3810000"/>
            <a:ext cx="1600200" cy="1054899"/>
          </a:xfrm>
          <a:prstGeom prst="rect">
            <a:avLst/>
          </a:prstGeom>
        </p:spPr>
      </p:pic>
      <p:pic>
        <p:nvPicPr>
          <p:cNvPr id="10" name="Picture 9"/>
          <p:cNvPicPr>
            <a:picLocks noChangeAspect="1"/>
          </p:cNvPicPr>
          <p:nvPr/>
        </p:nvPicPr>
        <p:blipFill>
          <a:blip r:embed="rId8"/>
          <a:stretch>
            <a:fillRect/>
          </a:stretch>
        </p:blipFill>
        <p:spPr>
          <a:xfrm>
            <a:off x="6019800" y="1524000"/>
            <a:ext cx="2041277" cy="1143000"/>
          </a:xfrm>
          <a:prstGeom prst="rect">
            <a:avLst/>
          </a:prstGeom>
        </p:spPr>
      </p:pic>
      <p:pic>
        <p:nvPicPr>
          <p:cNvPr id="12" name="Picture 11"/>
          <p:cNvPicPr>
            <a:picLocks noChangeAspect="1"/>
          </p:cNvPicPr>
          <p:nvPr/>
        </p:nvPicPr>
        <p:blipFill>
          <a:blip r:embed="rId9"/>
          <a:stretch>
            <a:fillRect/>
          </a:stretch>
        </p:blipFill>
        <p:spPr>
          <a:xfrm>
            <a:off x="7848600" y="457200"/>
            <a:ext cx="1084521" cy="685800"/>
          </a:xfrm>
          <a:prstGeom prst="rect">
            <a:avLst/>
          </a:prstGeom>
        </p:spPr>
      </p:pic>
      <p:pic>
        <p:nvPicPr>
          <p:cNvPr id="13" name="Picture 12"/>
          <p:cNvPicPr>
            <a:picLocks noChangeAspect="1"/>
          </p:cNvPicPr>
          <p:nvPr/>
        </p:nvPicPr>
        <p:blipFill>
          <a:blip r:embed="rId10"/>
          <a:stretch>
            <a:fillRect/>
          </a:stretch>
        </p:blipFill>
        <p:spPr>
          <a:xfrm>
            <a:off x="4343400" y="2773496"/>
            <a:ext cx="1828800" cy="1112704"/>
          </a:xfrm>
          <a:prstGeom prst="rect">
            <a:avLst/>
          </a:prstGeom>
        </p:spPr>
      </p:pic>
      <p:sp>
        <p:nvSpPr>
          <p:cNvPr id="14" name="Right Arrow 13"/>
          <p:cNvSpPr/>
          <p:nvPr/>
        </p:nvSpPr>
        <p:spPr bwMode="auto">
          <a:xfrm rot="20259309">
            <a:off x="2157029" y="4741011"/>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ight Arrow 14"/>
          <p:cNvSpPr/>
          <p:nvPr/>
        </p:nvSpPr>
        <p:spPr bwMode="auto">
          <a:xfrm rot="2708383">
            <a:off x="2044160" y="3281166"/>
            <a:ext cx="1179117" cy="219467"/>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rot="17818140">
            <a:off x="2699320" y="5052033"/>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8" name="Right Arrow 17"/>
          <p:cNvSpPr/>
          <p:nvPr/>
        </p:nvSpPr>
        <p:spPr bwMode="auto">
          <a:xfrm rot="20259309">
            <a:off x="3710371" y="3521812"/>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9" name="Right Arrow 18"/>
          <p:cNvSpPr/>
          <p:nvPr/>
        </p:nvSpPr>
        <p:spPr bwMode="auto">
          <a:xfrm rot="20259309">
            <a:off x="5433629" y="2302612"/>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Right Arrow 19"/>
          <p:cNvSpPr/>
          <p:nvPr/>
        </p:nvSpPr>
        <p:spPr bwMode="auto">
          <a:xfrm rot="20259309">
            <a:off x="7110029" y="1083411"/>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Right Arrow 21"/>
          <p:cNvSpPr/>
          <p:nvPr/>
        </p:nvSpPr>
        <p:spPr bwMode="auto">
          <a:xfrm>
            <a:off x="1295400" y="4191000"/>
            <a:ext cx="12192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ight Arrow 22"/>
          <p:cNvSpPr/>
          <p:nvPr/>
        </p:nvSpPr>
        <p:spPr bwMode="auto">
          <a:xfrm rot="1480917">
            <a:off x="2288445" y="3889170"/>
            <a:ext cx="533400" cy="228600"/>
          </a:xfrm>
          <a:prstGeom prst="rightArrow">
            <a:avLst/>
          </a:prstGeom>
          <a:solidFill>
            <a:srgbClr val="33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3733800" y="4572000"/>
            <a:ext cx="1749998" cy="369332"/>
          </a:xfrm>
          <a:prstGeom prst="rect">
            <a:avLst/>
          </a:prstGeom>
          <a:noFill/>
        </p:spPr>
        <p:txBody>
          <a:bodyPr wrap="none" rtlCol="0">
            <a:spAutoFit/>
          </a:bodyPr>
          <a:lstStyle/>
          <a:p>
            <a:r>
              <a:rPr lang="en-US" dirty="0" smtClean="0"/>
              <a:t>Data Collection</a:t>
            </a:r>
            <a:endParaRPr lang="en-US" dirty="0"/>
          </a:p>
        </p:txBody>
      </p:sp>
      <p:sp>
        <p:nvSpPr>
          <p:cNvPr id="25" name="TextBox 24"/>
          <p:cNvSpPr txBox="1"/>
          <p:nvPr/>
        </p:nvSpPr>
        <p:spPr>
          <a:xfrm>
            <a:off x="4724400" y="3962400"/>
            <a:ext cx="1929773" cy="369332"/>
          </a:xfrm>
          <a:prstGeom prst="rect">
            <a:avLst/>
          </a:prstGeom>
          <a:noFill/>
        </p:spPr>
        <p:txBody>
          <a:bodyPr wrap="none" rtlCol="0">
            <a:spAutoFit/>
          </a:bodyPr>
          <a:lstStyle/>
          <a:p>
            <a:r>
              <a:rPr lang="en-US" dirty="0" smtClean="0"/>
              <a:t>Data Preparation</a:t>
            </a:r>
            <a:endParaRPr lang="en-US" dirty="0"/>
          </a:p>
        </p:txBody>
      </p:sp>
      <p:sp>
        <p:nvSpPr>
          <p:cNvPr id="26" name="TextBox 25"/>
          <p:cNvSpPr txBox="1"/>
          <p:nvPr/>
        </p:nvSpPr>
        <p:spPr>
          <a:xfrm>
            <a:off x="6400800" y="2819400"/>
            <a:ext cx="1694544" cy="646331"/>
          </a:xfrm>
          <a:prstGeom prst="rect">
            <a:avLst/>
          </a:prstGeom>
          <a:noFill/>
        </p:spPr>
        <p:txBody>
          <a:bodyPr wrap="none" rtlCol="0">
            <a:spAutoFit/>
          </a:bodyPr>
          <a:lstStyle/>
          <a:p>
            <a:r>
              <a:rPr lang="en-US" dirty="0" smtClean="0"/>
              <a:t>Data Mining</a:t>
            </a:r>
          </a:p>
          <a:p>
            <a:r>
              <a:rPr lang="en-US" dirty="0"/>
              <a:t>&amp;</a:t>
            </a:r>
            <a:r>
              <a:rPr lang="en-US" dirty="0" smtClean="0"/>
              <a:t> Visualization</a:t>
            </a:r>
            <a:endParaRPr lang="en-US" dirty="0"/>
          </a:p>
        </p:txBody>
      </p:sp>
      <p:sp>
        <p:nvSpPr>
          <p:cNvPr id="27" name="TextBox 26"/>
          <p:cNvSpPr txBox="1"/>
          <p:nvPr/>
        </p:nvSpPr>
        <p:spPr>
          <a:xfrm>
            <a:off x="7696200" y="1219200"/>
            <a:ext cx="1326881" cy="369332"/>
          </a:xfrm>
          <a:prstGeom prst="rect">
            <a:avLst/>
          </a:prstGeom>
          <a:noFill/>
        </p:spPr>
        <p:txBody>
          <a:bodyPr wrap="none" rtlCol="0">
            <a:spAutoFit/>
          </a:bodyPr>
          <a:lstStyle/>
          <a:p>
            <a:r>
              <a:rPr lang="en-US" dirty="0" smtClean="0"/>
              <a:t>Knowledge</a:t>
            </a:r>
            <a:endParaRPr lang="en-US" dirty="0"/>
          </a:p>
        </p:txBody>
      </p:sp>
    </p:spTree>
    <p:extLst>
      <p:ext uri="{BB962C8B-B14F-4D97-AF65-F5344CB8AC3E}">
        <p14:creationId xmlns:p14="http://schemas.microsoft.com/office/powerpoint/2010/main" val="276358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P spid="20" grpId="0" animBg="1"/>
      <p:bldP spid="22" grpId="0" animBg="1"/>
      <p:bldP spid="23" grpId="0" animBg="1"/>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a:xfrm>
            <a:off x="842963" y="457200"/>
            <a:ext cx="7772400" cy="1143000"/>
          </a:xfrm>
        </p:spPr>
        <p:txBody>
          <a:bodyPr/>
          <a:lstStyle/>
          <a:p>
            <a:pPr>
              <a:defRPr/>
            </a:pPr>
            <a:r>
              <a:rPr lang="en-US" dirty="0"/>
              <a:t>Data Analytics Overview</a:t>
            </a:r>
            <a:endParaRPr lang="en-US" dirty="0" smtClean="0">
              <a:cs typeface="+mj-cs"/>
            </a:endParaRPr>
          </a:p>
        </p:txBody>
      </p:sp>
      <p:sp>
        <p:nvSpPr>
          <p:cNvPr id="116739" name="Rectangle 1027"/>
          <p:cNvSpPr>
            <a:spLocks noGrp="1" noChangeArrowheads="1"/>
          </p:cNvSpPr>
          <p:nvPr>
            <p:ph type="body" idx="1"/>
          </p:nvPr>
        </p:nvSpPr>
        <p:spPr>
          <a:xfrm>
            <a:off x="627974" y="1619250"/>
            <a:ext cx="8222114" cy="4114800"/>
          </a:xfrm>
        </p:spPr>
        <p:txBody>
          <a:bodyPr/>
          <a:lstStyle/>
          <a:p>
            <a:pPr algn="ctr">
              <a:buFont typeface="Wingdings" charset="0"/>
              <a:buNone/>
              <a:defRPr/>
            </a:pPr>
            <a:r>
              <a:rPr lang="en-US" dirty="0" smtClean="0">
                <a:solidFill>
                  <a:schemeClr val="accent2"/>
                </a:solidFill>
                <a:cs typeface="+mn-cs"/>
              </a:rPr>
              <a:t>What can Data Analytics do for an organization?</a:t>
            </a:r>
          </a:p>
          <a:p>
            <a:pPr algn="ctr">
              <a:buFont typeface="Wingdings" charset="0"/>
              <a:buNone/>
              <a:defRPr/>
            </a:pPr>
            <a:r>
              <a:rPr lang="en-US" dirty="0" smtClean="0">
                <a:solidFill>
                  <a:schemeClr val="tx2"/>
                </a:solidFill>
                <a:cs typeface="+mn-cs"/>
              </a:rPr>
              <a:t>Impact on Marketing</a:t>
            </a:r>
            <a:endParaRPr lang="en-US" sz="2800" dirty="0" smtClean="0">
              <a:cs typeface="+mn-cs"/>
            </a:endParaRPr>
          </a:p>
          <a:p>
            <a:pPr>
              <a:defRPr/>
            </a:pPr>
            <a:r>
              <a:rPr lang="en-US" sz="2800" dirty="0" smtClean="0">
                <a:cs typeface="+mn-cs"/>
              </a:rPr>
              <a:t>Target marketing at a credit card company</a:t>
            </a:r>
          </a:p>
          <a:p>
            <a:pPr>
              <a:defRPr/>
            </a:pPr>
            <a:r>
              <a:rPr lang="en-US" sz="2800" dirty="0" smtClean="0">
                <a:cs typeface="+mn-cs"/>
              </a:rPr>
              <a:t>Consumer usage analysis at a telecomm provider</a:t>
            </a:r>
          </a:p>
          <a:p>
            <a:pPr>
              <a:defRPr/>
            </a:pPr>
            <a:r>
              <a:rPr lang="en-US" sz="2800" dirty="0" smtClean="0">
                <a:cs typeface="+mn-cs"/>
              </a:rPr>
              <a:t>Loyalty assessment at a service bureau</a:t>
            </a:r>
          </a:p>
          <a:p>
            <a:pPr>
              <a:defRPr/>
            </a:pPr>
            <a:r>
              <a:rPr lang="en-US" sz="2800" dirty="0" smtClean="0">
                <a:cs typeface="+mn-cs"/>
              </a:rPr>
              <a:t>Quality of service analysis at an appliance chain</a:t>
            </a:r>
          </a:p>
        </p:txBody>
      </p:sp>
    </p:spTree>
    <p:extLst>
      <p:ext uri="{BB962C8B-B14F-4D97-AF65-F5344CB8AC3E}">
        <p14:creationId xmlns:p14="http://schemas.microsoft.com/office/powerpoint/2010/main" val="17515061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pPr algn="ctr">
              <a:defRPr/>
            </a:pPr>
            <a:r>
              <a:rPr lang="en-US" sz="4000" smtClean="0">
                <a:cs typeface="+mj-cs"/>
              </a:rPr>
              <a:t>Application Areas </a:t>
            </a:r>
            <a:r>
              <a:rPr lang="en-US" sz="3600" smtClean="0">
                <a:cs typeface="+mj-cs"/>
              </a:rPr>
              <a:t/>
            </a:r>
            <a:br>
              <a:rPr lang="en-US" sz="3600" smtClean="0">
                <a:cs typeface="+mj-cs"/>
              </a:rPr>
            </a:br>
            <a:r>
              <a:rPr lang="en-US" sz="3600" smtClean="0">
                <a:solidFill>
                  <a:schemeClr val="tx1"/>
                </a:solidFill>
                <a:cs typeface="+mj-cs"/>
              </a:rPr>
              <a:t>Private/Commercial Sector</a:t>
            </a:r>
          </a:p>
        </p:txBody>
      </p:sp>
      <p:sp>
        <p:nvSpPr>
          <p:cNvPr id="118787" name="Rectangle 3"/>
          <p:cNvSpPr>
            <a:spLocks noGrp="1" noChangeArrowheads="1"/>
          </p:cNvSpPr>
          <p:nvPr>
            <p:ph type="body" idx="1"/>
          </p:nvPr>
        </p:nvSpPr>
        <p:spPr>
          <a:xfrm>
            <a:off x="819150" y="1543050"/>
            <a:ext cx="7772400" cy="4114800"/>
          </a:xfrm>
        </p:spPr>
        <p:txBody>
          <a:bodyPr>
            <a:normAutofit lnSpcReduction="10000"/>
          </a:bodyPr>
          <a:lstStyle/>
          <a:p>
            <a:pPr>
              <a:lnSpc>
                <a:spcPct val="90000"/>
              </a:lnSpc>
              <a:defRPr/>
            </a:pPr>
            <a:r>
              <a:rPr lang="en-US" sz="2400" smtClean="0">
                <a:solidFill>
                  <a:schemeClr val="accent2"/>
                </a:solidFill>
                <a:cs typeface="+mn-cs"/>
              </a:rPr>
              <a:t>Marketing:  </a:t>
            </a:r>
            <a:r>
              <a:rPr lang="en-US" sz="2400" smtClean="0">
                <a:cs typeface="+mn-cs"/>
              </a:rPr>
              <a:t>segmentation, product targeting,			customer value and retention, ...</a:t>
            </a:r>
            <a:endParaRPr lang="en-US" sz="2400" smtClean="0">
              <a:solidFill>
                <a:schemeClr val="tx2"/>
              </a:solidFill>
              <a:cs typeface="+mn-cs"/>
            </a:endParaRPr>
          </a:p>
          <a:p>
            <a:pPr>
              <a:lnSpc>
                <a:spcPct val="90000"/>
              </a:lnSpc>
              <a:defRPr/>
            </a:pPr>
            <a:r>
              <a:rPr lang="en-US" sz="2400" smtClean="0">
                <a:solidFill>
                  <a:schemeClr val="accent2"/>
                </a:solidFill>
                <a:cs typeface="+mn-cs"/>
              </a:rPr>
              <a:t>Finance:  </a:t>
            </a:r>
            <a:r>
              <a:rPr lang="en-US" sz="2400" smtClean="0">
                <a:cs typeface="+mn-cs"/>
              </a:rPr>
              <a:t>investment support, portfolio management</a:t>
            </a:r>
          </a:p>
          <a:p>
            <a:pPr>
              <a:lnSpc>
                <a:spcPct val="90000"/>
              </a:lnSpc>
              <a:defRPr/>
            </a:pPr>
            <a:r>
              <a:rPr lang="en-US" sz="2400" smtClean="0">
                <a:solidFill>
                  <a:schemeClr val="accent2"/>
                </a:solidFill>
                <a:cs typeface="+mn-cs"/>
              </a:rPr>
              <a:t>Banking &amp; Insurance:  </a:t>
            </a:r>
            <a:r>
              <a:rPr lang="en-US" sz="2400" smtClean="0">
                <a:cs typeface="+mn-cs"/>
              </a:rPr>
              <a:t>credit and policy approval</a:t>
            </a:r>
          </a:p>
          <a:p>
            <a:pPr>
              <a:lnSpc>
                <a:spcPct val="90000"/>
              </a:lnSpc>
              <a:defRPr/>
            </a:pPr>
            <a:r>
              <a:rPr lang="en-US" sz="2400" smtClean="0">
                <a:solidFill>
                  <a:schemeClr val="accent2"/>
                </a:solidFill>
                <a:cs typeface="+mn-cs"/>
              </a:rPr>
              <a:t>Security:   </a:t>
            </a:r>
            <a:r>
              <a:rPr lang="en-US" sz="2400" smtClean="0">
                <a:cs typeface="+mn-cs"/>
              </a:rPr>
              <a:t>fraud detection, access control</a:t>
            </a:r>
          </a:p>
          <a:p>
            <a:pPr>
              <a:lnSpc>
                <a:spcPct val="90000"/>
              </a:lnSpc>
              <a:defRPr/>
            </a:pPr>
            <a:r>
              <a:rPr lang="en-US" sz="2400" smtClean="0">
                <a:solidFill>
                  <a:schemeClr val="accent2"/>
                </a:solidFill>
                <a:cs typeface="+mn-cs"/>
              </a:rPr>
              <a:t>Science and medicine:   </a:t>
            </a:r>
            <a:r>
              <a:rPr lang="en-US" sz="2400" smtClean="0">
                <a:cs typeface="+mn-cs"/>
              </a:rPr>
              <a:t>hypothesis discovery, 				prediction, classification, diagnosis </a:t>
            </a:r>
          </a:p>
          <a:p>
            <a:pPr>
              <a:lnSpc>
                <a:spcPct val="90000"/>
              </a:lnSpc>
              <a:defRPr/>
            </a:pPr>
            <a:r>
              <a:rPr lang="en-US" sz="2400" smtClean="0">
                <a:solidFill>
                  <a:schemeClr val="accent2"/>
                </a:solidFill>
                <a:cs typeface="+mn-cs"/>
              </a:rPr>
              <a:t>Manufacturing:  </a:t>
            </a:r>
            <a:r>
              <a:rPr lang="en-US" sz="2400" smtClean="0">
                <a:cs typeface="+mn-cs"/>
              </a:rPr>
              <a:t>process modeling, quality control,				 resource allocation</a:t>
            </a:r>
          </a:p>
          <a:p>
            <a:pPr>
              <a:lnSpc>
                <a:spcPct val="90000"/>
              </a:lnSpc>
              <a:defRPr/>
            </a:pPr>
            <a:r>
              <a:rPr lang="en-US" sz="2400" smtClean="0">
                <a:solidFill>
                  <a:schemeClr val="accent2"/>
                </a:solidFill>
                <a:cs typeface="+mn-cs"/>
              </a:rPr>
              <a:t>Engineering:  </a:t>
            </a:r>
            <a:r>
              <a:rPr lang="en-US" sz="2400" smtClean="0">
                <a:cs typeface="+mn-cs"/>
              </a:rPr>
              <a:t>pattern recognition, signal processing</a:t>
            </a:r>
          </a:p>
          <a:p>
            <a:pPr>
              <a:lnSpc>
                <a:spcPct val="90000"/>
              </a:lnSpc>
              <a:defRPr/>
            </a:pPr>
            <a:r>
              <a:rPr lang="en-US" sz="2400" smtClean="0">
                <a:solidFill>
                  <a:schemeClr val="accent2"/>
                </a:solidFill>
                <a:cs typeface="+mn-cs"/>
              </a:rPr>
              <a:t>Internet:  </a:t>
            </a:r>
            <a:r>
              <a:rPr lang="en-US" sz="2400" smtClean="0">
                <a:cs typeface="+mn-cs"/>
              </a:rPr>
              <a:t>smart search engines, web marketing </a:t>
            </a:r>
          </a:p>
        </p:txBody>
      </p:sp>
    </p:spTree>
    <p:extLst>
      <p:ext uri="{BB962C8B-B14F-4D97-AF65-F5344CB8AC3E}">
        <p14:creationId xmlns:p14="http://schemas.microsoft.com/office/powerpoint/2010/main" val="34817638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4769</TotalTime>
  <Words>3321</Words>
  <Application>Microsoft Office PowerPoint</Application>
  <PresentationFormat>On-screen Show (4:3)</PresentationFormat>
  <Paragraphs>926</Paragraphs>
  <Slides>76</Slides>
  <Notes>47</Notes>
  <HiddenSlides>10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Clip</vt:lpstr>
      <vt:lpstr>Data Analytics:  The Data Mining Process</vt:lpstr>
      <vt:lpstr>Outline</vt:lpstr>
      <vt:lpstr>Data Analytics Overview</vt:lpstr>
      <vt:lpstr> “We are drowning in information, but starving for knowledge.” John Naisbett                                                                                 Megatrends, 1988    Data Analytics: Data Warehousing, Data Mining,  Data Visualization </vt:lpstr>
      <vt:lpstr>Data Analytics Overview</vt:lpstr>
      <vt:lpstr>Data Analytics Overview</vt:lpstr>
      <vt:lpstr>Data Analytics Overview</vt:lpstr>
      <vt:lpstr>Data Analytics Overview</vt:lpstr>
      <vt:lpstr>Application Areas  Private/Commercial Sector</vt:lpstr>
      <vt:lpstr>Application Areas  Public/Gov’t Sector</vt:lpstr>
      <vt:lpstr>The Data Mining Process</vt:lpstr>
      <vt:lpstr>The CRISP-DM Method</vt:lpstr>
      <vt:lpstr>The CRISP-DM Method</vt:lpstr>
      <vt:lpstr>The CRISP-DM Method</vt:lpstr>
      <vt:lpstr>The CRISP-DM Method</vt:lpstr>
      <vt:lpstr>The CRISP-DM Method</vt:lpstr>
      <vt:lpstr>The CRISP-DM Method</vt:lpstr>
      <vt:lpstr>Data Analytics Cycle</vt:lpstr>
      <vt:lpstr>The Data Mining Process</vt:lpstr>
      <vt:lpstr>The Data Mining Process</vt:lpstr>
      <vt:lpstr>The Architecture of a DM System</vt:lpstr>
      <vt:lpstr>The Data Mining Process</vt:lpstr>
      <vt:lpstr>Data Consolidation &amp; Warehousing</vt:lpstr>
      <vt:lpstr>Data Consolidation &amp; Warehousing</vt:lpstr>
      <vt:lpstr>Data Consolidation –The Process</vt:lpstr>
      <vt:lpstr>Data Warehouse</vt:lpstr>
      <vt:lpstr>Data Warehousing</vt:lpstr>
      <vt:lpstr>Data Warehousing</vt:lpstr>
      <vt:lpstr>Relationship between DW and DM?</vt:lpstr>
      <vt:lpstr>The Data Mining Process</vt:lpstr>
      <vt:lpstr>Data Preparation</vt:lpstr>
      <vt:lpstr>Data Preparation</vt:lpstr>
      <vt:lpstr>OLAP: On-Line Analytical Processing</vt:lpstr>
      <vt:lpstr>OLAP: On-Line Analytical Processing</vt:lpstr>
      <vt:lpstr>The Data Mining Process</vt:lpstr>
      <vt:lpstr>Data Visualization</vt:lpstr>
      <vt:lpstr>What makes for a good  Data Visualization?</vt:lpstr>
      <vt:lpstr>Word Clouds</vt:lpstr>
      <vt:lpstr>Population of the USA</vt:lpstr>
      <vt:lpstr>Homicide in Canada</vt:lpstr>
      <vt:lpstr>Ture Size of Africa</vt:lpstr>
      <vt:lpstr>What New Yorkers Complain About</vt:lpstr>
      <vt:lpstr>Wind Map</vt:lpstr>
      <vt:lpstr>Geography of Hate</vt:lpstr>
      <vt:lpstr>The Data Mining Process</vt:lpstr>
      <vt:lpstr>Overview of Data Mining Methods</vt:lpstr>
      <vt:lpstr>Data Mining Methods</vt:lpstr>
      <vt:lpstr>Data Mining Methods</vt:lpstr>
      <vt:lpstr>Data Mining Methods</vt:lpstr>
      <vt:lpstr>Data Mining Methods</vt:lpstr>
      <vt:lpstr>Classification</vt:lpstr>
      <vt:lpstr>Classification</vt:lpstr>
      <vt:lpstr>Classification</vt:lpstr>
      <vt:lpstr>Data Mining Methods</vt:lpstr>
      <vt:lpstr>Classification</vt:lpstr>
      <vt:lpstr>Data Mining Methods WEKA – A Data Mining Environment </vt:lpstr>
      <vt:lpstr>The Data Mining Process</vt:lpstr>
      <vt:lpstr>Interpretation and Evaluation</vt:lpstr>
      <vt:lpstr>Interpretation and Evaluation</vt:lpstr>
      <vt:lpstr>Important Trends</vt:lpstr>
      <vt:lpstr>What makes Big Data – Big”</vt:lpstr>
      <vt:lpstr>Big Data Analytics Outlook</vt:lpstr>
      <vt:lpstr>Benefits of Big Data Analytics?</vt:lpstr>
      <vt:lpstr>Despite the potential benefits, many organizations feel overwhelmed.</vt:lpstr>
      <vt:lpstr>Requirements and Costs of KDD</vt:lpstr>
      <vt:lpstr>Current Trends</vt:lpstr>
      <vt:lpstr>Unstructured Data </vt:lpstr>
      <vt:lpstr>80% of Data is Unstructured</vt:lpstr>
      <vt:lpstr>Growth of Unstructured Data</vt:lpstr>
      <vt:lpstr>Examples of Information Filtering</vt:lpstr>
      <vt:lpstr>Top-Down – traditional DA Architecture  Bottom-up – Big DA Architecture</vt:lpstr>
      <vt:lpstr>Current Management Issues</vt:lpstr>
      <vt:lpstr>THE END  danny.silver@acadiau.ca</vt:lpstr>
      <vt:lpstr>Marketing Embraces KM, DW, DM</vt:lpstr>
      <vt:lpstr>What is Relationship Marketing?</vt:lpstr>
      <vt:lpstr>Data Analytics</vt:lpstr>
    </vt:vector>
  </TitlesOfParts>
  <Company>Acadia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Analytics: The Data Mining Process</dc:title>
  <dc:creator>Daniel Silver</dc:creator>
  <cp:lastModifiedBy>Agiliti Conseil</cp:lastModifiedBy>
  <cp:revision>65</cp:revision>
  <dcterms:created xsi:type="dcterms:W3CDTF">2014-04-19T22:11:46Z</dcterms:created>
  <dcterms:modified xsi:type="dcterms:W3CDTF">2014-04-25T17:18:02Z</dcterms:modified>
</cp:coreProperties>
</file>