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72" r:id="rId2"/>
    <p:sldId id="256" r:id="rId3"/>
    <p:sldId id="271" r:id="rId4"/>
    <p:sldId id="257" r:id="rId5"/>
    <p:sldId id="261" r:id="rId6"/>
    <p:sldId id="274" r:id="rId7"/>
    <p:sldId id="273" r:id="rId8"/>
    <p:sldId id="309" r:id="rId9"/>
    <p:sldId id="259" r:id="rId10"/>
    <p:sldId id="306" r:id="rId11"/>
    <p:sldId id="276" r:id="rId12"/>
    <p:sldId id="296" r:id="rId13"/>
    <p:sldId id="280" r:id="rId14"/>
    <p:sldId id="278" r:id="rId15"/>
    <p:sldId id="295" r:id="rId16"/>
    <p:sldId id="277" r:id="rId17"/>
    <p:sldId id="308" r:id="rId18"/>
    <p:sldId id="310" r:id="rId19"/>
    <p:sldId id="307" r:id="rId20"/>
    <p:sldId id="294" r:id="rId21"/>
    <p:sldId id="279" r:id="rId22"/>
    <p:sldId id="289" r:id="rId23"/>
    <p:sldId id="302" r:id="rId24"/>
    <p:sldId id="263" r:id="rId25"/>
    <p:sldId id="264" r:id="rId26"/>
    <p:sldId id="265" r:id="rId27"/>
    <p:sldId id="275" r:id="rId28"/>
    <p:sldId id="268" r:id="rId29"/>
    <p:sldId id="26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73410" autoAdjust="0"/>
  </p:normalViewPr>
  <p:slideViewPr>
    <p:cSldViewPr>
      <p:cViewPr varScale="1">
        <p:scale>
          <a:sx n="35" d="100"/>
          <a:sy n="35" d="100"/>
        </p:scale>
        <p:origin x="-1267" y="-82"/>
      </p:cViewPr>
      <p:guideLst>
        <p:guide orient="horz" pos="2160"/>
        <p:guide pos="2880"/>
      </p:guideLst>
    </p:cSldViewPr>
  </p:slideViewPr>
  <p:outlineViewPr>
    <p:cViewPr>
      <p:scale>
        <a:sx n="33" d="100"/>
        <a:sy n="33" d="100"/>
      </p:scale>
      <p:origin x="0" y="4387"/>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8B76E5-34CF-435D-BFDF-2AC9A34B6808}"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CA"/>
        </a:p>
      </dgm:t>
    </dgm:pt>
    <dgm:pt modelId="{50191E98-F4E1-4243-AD27-5395952880FE}">
      <dgm:prSet phldrT="[Text]" custT="1"/>
      <dgm:spPr/>
      <dgm:t>
        <a:bodyPr/>
        <a:lstStyle/>
        <a:p>
          <a:r>
            <a:rPr lang="en-CA" sz="2800" b="1" dirty="0" smtClean="0"/>
            <a:t>Employee</a:t>
          </a:r>
          <a:r>
            <a:rPr lang="en-CA" sz="2500" dirty="0" smtClean="0"/>
            <a:t> (Individual)</a:t>
          </a:r>
          <a:endParaRPr lang="en-CA" sz="2500" dirty="0"/>
        </a:p>
      </dgm:t>
    </dgm:pt>
    <dgm:pt modelId="{950C125D-5A14-46DB-9D87-131DDDC8EB96}" type="parTrans" cxnId="{64E58925-B317-4B01-9BBE-BF402D547F15}">
      <dgm:prSet/>
      <dgm:spPr/>
      <dgm:t>
        <a:bodyPr/>
        <a:lstStyle/>
        <a:p>
          <a:endParaRPr lang="en-CA"/>
        </a:p>
      </dgm:t>
    </dgm:pt>
    <dgm:pt modelId="{4760A4D9-79E9-45C3-9F5B-B7DBBC751127}" type="sibTrans" cxnId="{64E58925-B317-4B01-9BBE-BF402D547F15}">
      <dgm:prSet/>
      <dgm:spPr/>
      <dgm:t>
        <a:bodyPr/>
        <a:lstStyle/>
        <a:p>
          <a:endParaRPr lang="en-CA"/>
        </a:p>
      </dgm:t>
    </dgm:pt>
    <dgm:pt modelId="{39A9371F-4E24-4E7E-A21C-DB58F3FA7420}">
      <dgm:prSet phldrT="[Text]" custT="1"/>
      <dgm:spPr/>
      <dgm:t>
        <a:bodyPr/>
        <a:lstStyle/>
        <a:p>
          <a:r>
            <a:rPr lang="en-CA" sz="2800" b="1" dirty="0" smtClean="0"/>
            <a:t>Employer</a:t>
          </a:r>
          <a:r>
            <a:rPr lang="en-CA" sz="2800" dirty="0" smtClean="0"/>
            <a:t> </a:t>
          </a:r>
          <a:r>
            <a:rPr lang="en-CA" sz="2500" dirty="0" smtClean="0"/>
            <a:t>(Organization)</a:t>
          </a:r>
          <a:endParaRPr lang="en-CA" sz="2500" dirty="0"/>
        </a:p>
      </dgm:t>
    </dgm:pt>
    <dgm:pt modelId="{DAA4A07A-086A-4AF1-A40D-1B761611585F}" type="parTrans" cxnId="{8F9DC3BC-6FF9-4120-9CC6-5FD7488B04EF}">
      <dgm:prSet/>
      <dgm:spPr/>
      <dgm:t>
        <a:bodyPr/>
        <a:lstStyle/>
        <a:p>
          <a:endParaRPr lang="en-CA"/>
        </a:p>
      </dgm:t>
    </dgm:pt>
    <dgm:pt modelId="{03BB40B3-2E7F-4058-AC0C-3172F0F68EFE}" type="sibTrans" cxnId="{8F9DC3BC-6FF9-4120-9CC6-5FD7488B04EF}">
      <dgm:prSet/>
      <dgm:spPr/>
      <dgm:t>
        <a:bodyPr/>
        <a:lstStyle/>
        <a:p>
          <a:endParaRPr lang="en-CA"/>
        </a:p>
      </dgm:t>
    </dgm:pt>
    <dgm:pt modelId="{62B0B309-80D3-48F5-9BA3-DE8D22326C31}">
      <dgm:prSet phldrT="[Text]" custT="1"/>
      <dgm:spPr/>
      <dgm:t>
        <a:bodyPr/>
        <a:lstStyle/>
        <a:p>
          <a:r>
            <a:rPr lang="en-CA" sz="2800" b="1" dirty="0" smtClean="0"/>
            <a:t>Economy</a:t>
          </a:r>
          <a:r>
            <a:rPr lang="en-CA" sz="2800" dirty="0" smtClean="0"/>
            <a:t> </a:t>
          </a:r>
          <a:r>
            <a:rPr lang="en-CA" sz="2700" dirty="0" smtClean="0"/>
            <a:t>(Community)</a:t>
          </a:r>
          <a:endParaRPr lang="en-CA" sz="2700" dirty="0"/>
        </a:p>
      </dgm:t>
    </dgm:pt>
    <dgm:pt modelId="{D0FD8F19-2616-45F2-B86F-453730072463}" type="parTrans" cxnId="{6B73039E-6818-4CEC-80EF-63C5C99F49B7}">
      <dgm:prSet/>
      <dgm:spPr/>
      <dgm:t>
        <a:bodyPr/>
        <a:lstStyle/>
        <a:p>
          <a:endParaRPr lang="en-CA"/>
        </a:p>
      </dgm:t>
    </dgm:pt>
    <dgm:pt modelId="{BB4B0EEC-1EC5-4C10-A21C-C602BE1A0746}" type="sibTrans" cxnId="{6B73039E-6818-4CEC-80EF-63C5C99F49B7}">
      <dgm:prSet/>
      <dgm:spPr/>
      <dgm:t>
        <a:bodyPr/>
        <a:lstStyle/>
        <a:p>
          <a:endParaRPr lang="en-CA"/>
        </a:p>
      </dgm:t>
    </dgm:pt>
    <dgm:pt modelId="{834595F4-7750-4C9B-9C97-F018293DD187}" type="pres">
      <dgm:prSet presAssocID="{208B76E5-34CF-435D-BFDF-2AC9A34B6808}" presName="cycle" presStyleCnt="0">
        <dgm:presLayoutVars>
          <dgm:dir/>
          <dgm:resizeHandles val="exact"/>
        </dgm:presLayoutVars>
      </dgm:prSet>
      <dgm:spPr/>
      <dgm:t>
        <a:bodyPr/>
        <a:lstStyle/>
        <a:p>
          <a:endParaRPr lang="en-CA"/>
        </a:p>
      </dgm:t>
    </dgm:pt>
    <dgm:pt modelId="{DB288527-D8AB-49B3-A672-78C809C8EE7D}" type="pres">
      <dgm:prSet presAssocID="{50191E98-F4E1-4243-AD27-5395952880FE}" presName="node" presStyleLbl="node1" presStyleIdx="0" presStyleCnt="3">
        <dgm:presLayoutVars>
          <dgm:bulletEnabled val="1"/>
        </dgm:presLayoutVars>
      </dgm:prSet>
      <dgm:spPr/>
      <dgm:t>
        <a:bodyPr/>
        <a:lstStyle/>
        <a:p>
          <a:endParaRPr lang="en-CA"/>
        </a:p>
      </dgm:t>
    </dgm:pt>
    <dgm:pt modelId="{59CF018C-06CD-4821-8296-874AEE488F43}" type="pres">
      <dgm:prSet presAssocID="{50191E98-F4E1-4243-AD27-5395952880FE}" presName="spNode" presStyleCnt="0"/>
      <dgm:spPr/>
    </dgm:pt>
    <dgm:pt modelId="{722515B7-C7DA-4F2C-8348-ADD4C1C6550E}" type="pres">
      <dgm:prSet presAssocID="{4760A4D9-79E9-45C3-9F5B-B7DBBC751127}" presName="sibTrans" presStyleLbl="sibTrans1D1" presStyleIdx="0" presStyleCnt="3"/>
      <dgm:spPr/>
      <dgm:t>
        <a:bodyPr/>
        <a:lstStyle/>
        <a:p>
          <a:endParaRPr lang="en-CA"/>
        </a:p>
      </dgm:t>
    </dgm:pt>
    <dgm:pt modelId="{E287ADF3-D787-49E6-AEBE-39571214C181}" type="pres">
      <dgm:prSet presAssocID="{39A9371F-4E24-4E7E-A21C-DB58F3FA7420}" presName="node" presStyleLbl="node1" presStyleIdx="1" presStyleCnt="3">
        <dgm:presLayoutVars>
          <dgm:bulletEnabled val="1"/>
        </dgm:presLayoutVars>
      </dgm:prSet>
      <dgm:spPr/>
      <dgm:t>
        <a:bodyPr/>
        <a:lstStyle/>
        <a:p>
          <a:endParaRPr lang="en-CA"/>
        </a:p>
      </dgm:t>
    </dgm:pt>
    <dgm:pt modelId="{C345BCA8-4C44-47E6-956D-B06ED68E6512}" type="pres">
      <dgm:prSet presAssocID="{39A9371F-4E24-4E7E-A21C-DB58F3FA7420}" presName="spNode" presStyleCnt="0"/>
      <dgm:spPr/>
    </dgm:pt>
    <dgm:pt modelId="{BA8897CE-1EBD-4BD8-B285-C528483DC96F}" type="pres">
      <dgm:prSet presAssocID="{03BB40B3-2E7F-4058-AC0C-3172F0F68EFE}" presName="sibTrans" presStyleLbl="sibTrans1D1" presStyleIdx="1" presStyleCnt="3"/>
      <dgm:spPr/>
      <dgm:t>
        <a:bodyPr/>
        <a:lstStyle/>
        <a:p>
          <a:endParaRPr lang="en-CA"/>
        </a:p>
      </dgm:t>
    </dgm:pt>
    <dgm:pt modelId="{FEA68ABE-8B52-4397-A9A9-71F0F56D8B69}" type="pres">
      <dgm:prSet presAssocID="{62B0B309-80D3-48F5-9BA3-DE8D22326C31}" presName="node" presStyleLbl="node1" presStyleIdx="2" presStyleCnt="3">
        <dgm:presLayoutVars>
          <dgm:bulletEnabled val="1"/>
        </dgm:presLayoutVars>
      </dgm:prSet>
      <dgm:spPr/>
      <dgm:t>
        <a:bodyPr/>
        <a:lstStyle/>
        <a:p>
          <a:endParaRPr lang="en-CA"/>
        </a:p>
      </dgm:t>
    </dgm:pt>
    <dgm:pt modelId="{F4B8B028-3C8B-4D4E-AB1B-C8EF665F8B8F}" type="pres">
      <dgm:prSet presAssocID="{62B0B309-80D3-48F5-9BA3-DE8D22326C31}" presName="spNode" presStyleCnt="0"/>
      <dgm:spPr/>
    </dgm:pt>
    <dgm:pt modelId="{6609480F-12CF-4F30-B001-16A32B1A8C8A}" type="pres">
      <dgm:prSet presAssocID="{BB4B0EEC-1EC5-4C10-A21C-C602BE1A0746}" presName="sibTrans" presStyleLbl="sibTrans1D1" presStyleIdx="2" presStyleCnt="3"/>
      <dgm:spPr/>
      <dgm:t>
        <a:bodyPr/>
        <a:lstStyle/>
        <a:p>
          <a:endParaRPr lang="en-CA"/>
        </a:p>
      </dgm:t>
    </dgm:pt>
  </dgm:ptLst>
  <dgm:cxnLst>
    <dgm:cxn modelId="{F6980C8C-8A81-4208-945D-53682AD0271F}" type="presOf" srcId="{50191E98-F4E1-4243-AD27-5395952880FE}" destId="{DB288527-D8AB-49B3-A672-78C809C8EE7D}" srcOrd="0" destOrd="0" presId="urn:microsoft.com/office/officeart/2005/8/layout/cycle5"/>
    <dgm:cxn modelId="{64E58925-B317-4B01-9BBE-BF402D547F15}" srcId="{208B76E5-34CF-435D-BFDF-2AC9A34B6808}" destId="{50191E98-F4E1-4243-AD27-5395952880FE}" srcOrd="0" destOrd="0" parTransId="{950C125D-5A14-46DB-9D87-131DDDC8EB96}" sibTransId="{4760A4D9-79E9-45C3-9F5B-B7DBBC751127}"/>
    <dgm:cxn modelId="{8F9DC3BC-6FF9-4120-9CC6-5FD7488B04EF}" srcId="{208B76E5-34CF-435D-BFDF-2AC9A34B6808}" destId="{39A9371F-4E24-4E7E-A21C-DB58F3FA7420}" srcOrd="1" destOrd="0" parTransId="{DAA4A07A-086A-4AF1-A40D-1B761611585F}" sibTransId="{03BB40B3-2E7F-4058-AC0C-3172F0F68EFE}"/>
    <dgm:cxn modelId="{11F2333A-EE76-48D0-9FCE-861180A92E87}" type="presOf" srcId="{BB4B0EEC-1EC5-4C10-A21C-C602BE1A0746}" destId="{6609480F-12CF-4F30-B001-16A32B1A8C8A}" srcOrd="0" destOrd="0" presId="urn:microsoft.com/office/officeart/2005/8/layout/cycle5"/>
    <dgm:cxn modelId="{6B73039E-6818-4CEC-80EF-63C5C99F49B7}" srcId="{208B76E5-34CF-435D-BFDF-2AC9A34B6808}" destId="{62B0B309-80D3-48F5-9BA3-DE8D22326C31}" srcOrd="2" destOrd="0" parTransId="{D0FD8F19-2616-45F2-B86F-453730072463}" sibTransId="{BB4B0EEC-1EC5-4C10-A21C-C602BE1A0746}"/>
    <dgm:cxn modelId="{CAB7A625-380F-4156-BAB3-A640A0AE2FF1}" type="presOf" srcId="{03BB40B3-2E7F-4058-AC0C-3172F0F68EFE}" destId="{BA8897CE-1EBD-4BD8-B285-C528483DC96F}" srcOrd="0" destOrd="0" presId="urn:microsoft.com/office/officeart/2005/8/layout/cycle5"/>
    <dgm:cxn modelId="{2A6D2887-696A-4173-BBFD-05438043B026}" type="presOf" srcId="{208B76E5-34CF-435D-BFDF-2AC9A34B6808}" destId="{834595F4-7750-4C9B-9C97-F018293DD187}" srcOrd="0" destOrd="0" presId="urn:microsoft.com/office/officeart/2005/8/layout/cycle5"/>
    <dgm:cxn modelId="{8A8DDC3E-2A1C-4C1D-AC0E-5BB4F55FF3CA}" type="presOf" srcId="{4760A4D9-79E9-45C3-9F5B-B7DBBC751127}" destId="{722515B7-C7DA-4F2C-8348-ADD4C1C6550E}" srcOrd="0" destOrd="0" presId="urn:microsoft.com/office/officeart/2005/8/layout/cycle5"/>
    <dgm:cxn modelId="{D7477DDA-EEE0-41C6-B719-095B235DC539}" type="presOf" srcId="{39A9371F-4E24-4E7E-A21C-DB58F3FA7420}" destId="{E287ADF3-D787-49E6-AEBE-39571214C181}" srcOrd="0" destOrd="0" presId="urn:microsoft.com/office/officeart/2005/8/layout/cycle5"/>
    <dgm:cxn modelId="{4B5E8D1F-345A-4E40-A168-14E0D185B219}" type="presOf" srcId="{62B0B309-80D3-48F5-9BA3-DE8D22326C31}" destId="{FEA68ABE-8B52-4397-A9A9-71F0F56D8B69}" srcOrd="0" destOrd="0" presId="urn:microsoft.com/office/officeart/2005/8/layout/cycle5"/>
    <dgm:cxn modelId="{A3CF6A95-A3E9-49D1-9C82-3BEE76D093EE}" type="presParOf" srcId="{834595F4-7750-4C9B-9C97-F018293DD187}" destId="{DB288527-D8AB-49B3-A672-78C809C8EE7D}" srcOrd="0" destOrd="0" presId="urn:microsoft.com/office/officeart/2005/8/layout/cycle5"/>
    <dgm:cxn modelId="{5FE02B82-F764-48EC-8211-1D5C05978D5F}" type="presParOf" srcId="{834595F4-7750-4C9B-9C97-F018293DD187}" destId="{59CF018C-06CD-4821-8296-874AEE488F43}" srcOrd="1" destOrd="0" presId="urn:microsoft.com/office/officeart/2005/8/layout/cycle5"/>
    <dgm:cxn modelId="{9519212F-7A21-4F31-BC7D-B0EC965F2E99}" type="presParOf" srcId="{834595F4-7750-4C9B-9C97-F018293DD187}" destId="{722515B7-C7DA-4F2C-8348-ADD4C1C6550E}" srcOrd="2" destOrd="0" presId="urn:microsoft.com/office/officeart/2005/8/layout/cycle5"/>
    <dgm:cxn modelId="{7C92AE3B-07A7-4B23-ADCD-77A765CFBDEE}" type="presParOf" srcId="{834595F4-7750-4C9B-9C97-F018293DD187}" destId="{E287ADF3-D787-49E6-AEBE-39571214C181}" srcOrd="3" destOrd="0" presId="urn:microsoft.com/office/officeart/2005/8/layout/cycle5"/>
    <dgm:cxn modelId="{8E187D67-778B-47D6-A1E8-E847F96628CD}" type="presParOf" srcId="{834595F4-7750-4C9B-9C97-F018293DD187}" destId="{C345BCA8-4C44-47E6-956D-B06ED68E6512}" srcOrd="4" destOrd="0" presId="urn:microsoft.com/office/officeart/2005/8/layout/cycle5"/>
    <dgm:cxn modelId="{CE942621-7F21-4B9E-B4DB-9FA56C5262D1}" type="presParOf" srcId="{834595F4-7750-4C9B-9C97-F018293DD187}" destId="{BA8897CE-1EBD-4BD8-B285-C528483DC96F}" srcOrd="5" destOrd="0" presId="urn:microsoft.com/office/officeart/2005/8/layout/cycle5"/>
    <dgm:cxn modelId="{A5A46A16-68BE-471C-9D11-D1F5AE432654}" type="presParOf" srcId="{834595F4-7750-4C9B-9C97-F018293DD187}" destId="{FEA68ABE-8B52-4397-A9A9-71F0F56D8B69}" srcOrd="6" destOrd="0" presId="urn:microsoft.com/office/officeart/2005/8/layout/cycle5"/>
    <dgm:cxn modelId="{C87FB311-94BB-4B19-B4D6-9E1BD1B68A6E}" type="presParOf" srcId="{834595F4-7750-4C9B-9C97-F018293DD187}" destId="{F4B8B028-3C8B-4D4E-AB1B-C8EF665F8B8F}" srcOrd="7" destOrd="0" presId="urn:microsoft.com/office/officeart/2005/8/layout/cycle5"/>
    <dgm:cxn modelId="{B3390F2D-3AA4-4918-99EB-A45E7F49A994}" type="presParOf" srcId="{834595F4-7750-4C9B-9C97-F018293DD187}" destId="{6609480F-12CF-4F30-B001-16A32B1A8C8A}"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88527-D8AB-49B3-A672-78C809C8EE7D}">
      <dsp:nvSpPr>
        <dsp:cNvPr id="0" name=""/>
        <dsp:cNvSpPr/>
      </dsp:nvSpPr>
      <dsp:spPr>
        <a:xfrm>
          <a:off x="2330783" y="1616"/>
          <a:ext cx="2226520" cy="14472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CA" sz="2800" b="1" kern="1200" dirty="0" smtClean="0"/>
            <a:t>Employee</a:t>
          </a:r>
          <a:r>
            <a:rPr lang="en-CA" sz="2500" kern="1200" dirty="0" smtClean="0"/>
            <a:t> (Individual)</a:t>
          </a:r>
          <a:endParaRPr lang="en-CA" sz="2500" kern="1200" dirty="0"/>
        </a:p>
      </dsp:txBody>
      <dsp:txXfrm>
        <a:off x="2401431" y="72264"/>
        <a:ext cx="2085224" cy="1305942"/>
      </dsp:txXfrm>
    </dsp:sp>
    <dsp:sp modelId="{722515B7-C7DA-4F2C-8348-ADD4C1C6550E}">
      <dsp:nvSpPr>
        <dsp:cNvPr id="0" name=""/>
        <dsp:cNvSpPr/>
      </dsp:nvSpPr>
      <dsp:spPr>
        <a:xfrm>
          <a:off x="1513017" y="725236"/>
          <a:ext cx="3862052" cy="3862052"/>
        </a:xfrm>
        <a:custGeom>
          <a:avLst/>
          <a:gdLst/>
          <a:ahLst/>
          <a:cxnLst/>
          <a:rect l="0" t="0" r="0" b="0"/>
          <a:pathLst>
            <a:path>
              <a:moveTo>
                <a:pt x="3343468" y="614261"/>
              </a:moveTo>
              <a:arcTo wR="1931026" hR="1931026" stAng="19020468" swAng="230317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287ADF3-D787-49E6-AEBE-39571214C181}">
      <dsp:nvSpPr>
        <dsp:cNvPr id="0" name=""/>
        <dsp:cNvSpPr/>
      </dsp:nvSpPr>
      <dsp:spPr>
        <a:xfrm>
          <a:off x="4003101" y="2898156"/>
          <a:ext cx="2226520" cy="14472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CA" sz="2800" b="1" kern="1200" dirty="0" smtClean="0"/>
            <a:t>Employer</a:t>
          </a:r>
          <a:r>
            <a:rPr lang="en-CA" sz="2800" kern="1200" dirty="0" smtClean="0"/>
            <a:t> </a:t>
          </a:r>
          <a:r>
            <a:rPr lang="en-CA" sz="2500" kern="1200" dirty="0" smtClean="0"/>
            <a:t>(Organization)</a:t>
          </a:r>
          <a:endParaRPr lang="en-CA" sz="2500" kern="1200" dirty="0"/>
        </a:p>
      </dsp:txBody>
      <dsp:txXfrm>
        <a:off x="4073749" y="2968804"/>
        <a:ext cx="2085224" cy="1305942"/>
      </dsp:txXfrm>
    </dsp:sp>
    <dsp:sp modelId="{BA8897CE-1EBD-4BD8-B285-C528483DC96F}">
      <dsp:nvSpPr>
        <dsp:cNvPr id="0" name=""/>
        <dsp:cNvSpPr/>
      </dsp:nvSpPr>
      <dsp:spPr>
        <a:xfrm>
          <a:off x="1513017" y="725236"/>
          <a:ext cx="3862052" cy="3862052"/>
        </a:xfrm>
        <a:custGeom>
          <a:avLst/>
          <a:gdLst/>
          <a:ahLst/>
          <a:cxnLst/>
          <a:rect l="0" t="0" r="0" b="0"/>
          <a:pathLst>
            <a:path>
              <a:moveTo>
                <a:pt x="2523907" y="3768784"/>
              </a:moveTo>
              <a:arcTo wR="1931026" hR="1931026" stAng="4327183" swAng="214563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EA68ABE-8B52-4397-A9A9-71F0F56D8B69}">
      <dsp:nvSpPr>
        <dsp:cNvPr id="0" name=""/>
        <dsp:cNvSpPr/>
      </dsp:nvSpPr>
      <dsp:spPr>
        <a:xfrm>
          <a:off x="658465" y="2898156"/>
          <a:ext cx="2226520" cy="14472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CA" sz="2800" b="1" kern="1200" dirty="0" smtClean="0"/>
            <a:t>Economy</a:t>
          </a:r>
          <a:r>
            <a:rPr lang="en-CA" sz="2800" kern="1200" dirty="0" smtClean="0"/>
            <a:t> </a:t>
          </a:r>
          <a:r>
            <a:rPr lang="en-CA" sz="2700" kern="1200" dirty="0" smtClean="0"/>
            <a:t>(Community)</a:t>
          </a:r>
          <a:endParaRPr lang="en-CA" sz="2700" kern="1200" dirty="0"/>
        </a:p>
      </dsp:txBody>
      <dsp:txXfrm>
        <a:off x="729113" y="2968804"/>
        <a:ext cx="2085224" cy="1305942"/>
      </dsp:txXfrm>
    </dsp:sp>
    <dsp:sp modelId="{6609480F-12CF-4F30-B001-16A32B1A8C8A}">
      <dsp:nvSpPr>
        <dsp:cNvPr id="0" name=""/>
        <dsp:cNvSpPr/>
      </dsp:nvSpPr>
      <dsp:spPr>
        <a:xfrm>
          <a:off x="1513017" y="725236"/>
          <a:ext cx="3862052" cy="3862052"/>
        </a:xfrm>
        <a:custGeom>
          <a:avLst/>
          <a:gdLst/>
          <a:ahLst/>
          <a:cxnLst/>
          <a:rect l="0" t="0" r="0" b="0"/>
          <a:pathLst>
            <a:path>
              <a:moveTo>
                <a:pt x="6236" y="1775958"/>
              </a:moveTo>
              <a:arcTo wR="1931026" hR="1931026" stAng="11076361" swAng="230317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2A8BB1-14FA-43EF-88E1-B4A5B8155C61}" type="datetimeFigureOut">
              <a:rPr lang="en-CA" smtClean="0"/>
              <a:t>April 22, 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6DA11D-867C-4980-A278-7B97EC12709A}" type="slidenum">
              <a:rPr lang="en-CA" smtClean="0"/>
              <a:t>‹#›</a:t>
            </a:fld>
            <a:endParaRPr lang="en-CA"/>
          </a:p>
        </p:txBody>
      </p:sp>
    </p:spTree>
    <p:extLst>
      <p:ext uri="{BB962C8B-B14F-4D97-AF65-F5344CB8AC3E}">
        <p14:creationId xmlns:p14="http://schemas.microsoft.com/office/powerpoint/2010/main" val="926759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careers.novascotia.ca/occupation/262" TargetMode="External"/><Relationship Id="rId7" Type="http://schemas.openxmlformats.org/officeDocument/2006/relationships/hyperlink" Target="http://careers.novascotia.ca/compareoccupations"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careers.novascotia.ca/occupation/261" TargetMode="External"/><Relationship Id="rId5" Type="http://schemas.openxmlformats.org/officeDocument/2006/relationships/hyperlink" Target="http://careers.novascotia.ca/occupation/259" TargetMode="External"/><Relationship Id="rId4" Type="http://schemas.openxmlformats.org/officeDocument/2006/relationships/hyperlink" Target="http://careers.novascotia.ca/occupation/260"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Hello</a:t>
            </a:r>
            <a:r>
              <a:rPr lang="en-CA" baseline="0" dirty="0" smtClean="0"/>
              <a:t> everyone! My name is Gail Godreau and I own Lighthouse Wellness Strategies – a company which provides Wellness Coaching, Navigation and Consulting services. I’m looking forward to sharing with you some thoughts on Work-Life Balance and Its Connection to Workplace Wellness.</a:t>
            </a:r>
          </a:p>
          <a:p>
            <a:endParaRPr lang="en-CA" baseline="0" dirty="0" smtClean="0"/>
          </a:p>
          <a:p>
            <a:r>
              <a:rPr lang="en-CA" baseline="0" dirty="0" smtClean="0"/>
              <a:t>What I hope to share with you in our short time together this afternoon is a bit about:</a:t>
            </a:r>
          </a:p>
          <a:p>
            <a:r>
              <a:rPr lang="en-CA" baseline="0" dirty="0" smtClean="0"/>
              <a:t>	What Wellness Is</a:t>
            </a:r>
          </a:p>
          <a:p>
            <a:r>
              <a:rPr lang="en-CA" baseline="0" dirty="0" smtClean="0"/>
              <a:t>	Why it Matters to You AND your Organization</a:t>
            </a:r>
          </a:p>
          <a:p>
            <a:r>
              <a:rPr lang="en-CA" baseline="0" dirty="0" smtClean="0"/>
              <a:t>	How Work-Life Balance and Workplace Wellness are inextricably connected</a:t>
            </a:r>
          </a:p>
          <a:p>
            <a:pPr lvl="1"/>
            <a:r>
              <a:rPr lang="en-CA" baseline="0" dirty="0" smtClean="0"/>
              <a:t>	Some thoughts on the STRATEGIC business benefits of Workplace Wellness Initiatives and 	Programs, and some sample Program elements</a:t>
            </a:r>
          </a:p>
          <a:p>
            <a:pPr lvl="2"/>
            <a:r>
              <a:rPr lang="en-CA" baseline="0" dirty="0" smtClean="0"/>
              <a:t>Why it is CRUCIAL, particularly at this point in time, that we do things DIFFERENTLY in our workplaces, in order to continue to compete and to THRIVE!</a:t>
            </a:r>
          </a:p>
          <a:p>
            <a:endParaRPr lang="en-CA" baseline="0" dirty="0" smtClean="0"/>
          </a:p>
          <a:p>
            <a:r>
              <a:rPr lang="en-CA" baseline="0" dirty="0" smtClean="0"/>
              <a:t>We will have some time at the end for Questions and Answers and I’d be happy to chat with you individually at the end if that’s better for you.</a:t>
            </a:r>
          </a:p>
          <a:p>
            <a:endParaRPr lang="en-CA" baseline="0" dirty="0" smtClean="0"/>
          </a:p>
          <a:p>
            <a:r>
              <a:rPr lang="en-CA" baseline="0" dirty="0" smtClean="0"/>
              <a:t>How does that sound?</a:t>
            </a:r>
          </a:p>
          <a:p>
            <a:r>
              <a:rPr lang="en-CA" baseline="0" dirty="0" smtClean="0"/>
              <a:t>--</a:t>
            </a:r>
          </a:p>
        </p:txBody>
      </p:sp>
      <p:sp>
        <p:nvSpPr>
          <p:cNvPr id="4" name="Slide Number Placeholder 3"/>
          <p:cNvSpPr>
            <a:spLocks noGrp="1"/>
          </p:cNvSpPr>
          <p:nvPr>
            <p:ph type="sldNum" sz="quarter" idx="10"/>
          </p:nvPr>
        </p:nvSpPr>
        <p:spPr/>
        <p:txBody>
          <a:bodyPr/>
          <a:lstStyle/>
          <a:p>
            <a:fld id="{64DF5A22-D134-407E-9F9E-932024D03568}" type="slidenum">
              <a:rPr lang="en-CA" smtClean="0"/>
              <a:t>1</a:t>
            </a:fld>
            <a:endParaRPr lang="en-CA"/>
          </a:p>
        </p:txBody>
      </p:sp>
    </p:spTree>
    <p:extLst>
      <p:ext uri="{BB962C8B-B14F-4D97-AF65-F5344CB8AC3E}">
        <p14:creationId xmlns:p14="http://schemas.microsoft.com/office/powerpoint/2010/main" val="1484416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smtClean="0">
                <a:solidFill>
                  <a:schemeClr val="tx1"/>
                </a:solidFill>
                <a:effectLst/>
                <a:latin typeface="+mn-lt"/>
                <a:ea typeface="+mn-ea"/>
                <a:cs typeface="+mn-cs"/>
              </a:rPr>
              <a:t>Absenteeism: just ONE ‘SYMPTOM’ of disengagement/lack of wellness</a:t>
            </a:r>
          </a:p>
          <a:p>
            <a:pPr lvl="1"/>
            <a:r>
              <a:rPr lang="en-CA" sz="1200" kern="1200" dirty="0" err="1" smtClean="0">
                <a:solidFill>
                  <a:schemeClr val="tx1"/>
                </a:solidFill>
                <a:effectLst/>
                <a:latin typeface="+mn-lt"/>
                <a:ea typeface="+mn-ea"/>
                <a:cs typeface="+mn-cs"/>
              </a:rPr>
              <a:t>Ivany</a:t>
            </a:r>
            <a:r>
              <a:rPr lang="en-CA" sz="1200" kern="1200" dirty="0" smtClean="0">
                <a:solidFill>
                  <a:schemeClr val="tx1"/>
                </a:solidFill>
                <a:effectLst/>
                <a:latin typeface="+mn-lt"/>
                <a:ea typeface="+mn-ea"/>
                <a:cs typeface="+mn-cs"/>
              </a:rPr>
              <a:t> Report (NS) – STERN Warnings!...</a:t>
            </a:r>
          </a:p>
          <a:p>
            <a:pPr lvl="1"/>
            <a:r>
              <a:rPr lang="en-CA" sz="1200" kern="1200" dirty="0" smtClean="0">
                <a:solidFill>
                  <a:schemeClr val="tx1"/>
                </a:solidFill>
                <a:effectLst/>
                <a:latin typeface="+mn-lt"/>
                <a:ea typeface="+mn-ea"/>
                <a:cs typeface="+mn-cs"/>
              </a:rPr>
              <a:t>Ivey: save 1.5-1.7 days absenteeism /</a:t>
            </a:r>
            <a:r>
              <a:rPr lang="en-CA" sz="1200" kern="1200" dirty="0" err="1" smtClean="0">
                <a:solidFill>
                  <a:schemeClr val="tx1"/>
                </a:solidFill>
                <a:effectLst/>
                <a:latin typeface="+mn-lt"/>
                <a:ea typeface="+mn-ea"/>
                <a:cs typeface="+mn-cs"/>
              </a:rPr>
              <a:t>ee</a:t>
            </a:r>
            <a:r>
              <a:rPr lang="en-CA" sz="1200" kern="1200" dirty="0" smtClean="0">
                <a:solidFill>
                  <a:schemeClr val="tx1"/>
                </a:solidFill>
                <a:effectLst/>
                <a:latin typeface="+mn-lt"/>
                <a:ea typeface="+mn-ea"/>
                <a:cs typeface="+mn-cs"/>
              </a:rPr>
              <a:t>/yr. Based on </a:t>
            </a:r>
            <a:r>
              <a:rPr lang="en-CA" sz="1200" kern="1200" dirty="0" err="1" smtClean="0">
                <a:solidFill>
                  <a:schemeClr val="tx1"/>
                </a:solidFill>
                <a:effectLst/>
                <a:latin typeface="+mn-lt"/>
                <a:ea typeface="+mn-ea"/>
                <a:cs typeface="+mn-cs"/>
              </a:rPr>
              <a:t>avg</a:t>
            </a:r>
            <a:r>
              <a:rPr lang="en-CA" sz="1200" kern="1200" dirty="0" smtClean="0">
                <a:solidFill>
                  <a:schemeClr val="tx1"/>
                </a:solidFill>
                <a:effectLst/>
                <a:latin typeface="+mn-lt"/>
                <a:ea typeface="+mn-ea"/>
                <a:cs typeface="+mn-cs"/>
              </a:rPr>
              <a:t> of 4.7-11.2 days absent /</a:t>
            </a:r>
            <a:r>
              <a:rPr lang="en-CA" sz="1200" kern="1200" dirty="0" err="1" smtClean="0">
                <a:solidFill>
                  <a:schemeClr val="tx1"/>
                </a:solidFill>
                <a:effectLst/>
                <a:latin typeface="+mn-lt"/>
                <a:ea typeface="+mn-ea"/>
                <a:cs typeface="+mn-cs"/>
              </a:rPr>
              <a:t>yr</a:t>
            </a:r>
            <a:r>
              <a:rPr lang="en-CA" sz="1200" kern="1200" dirty="0" smtClean="0">
                <a:solidFill>
                  <a:schemeClr val="tx1"/>
                </a:solidFill>
                <a:effectLst/>
                <a:latin typeface="+mn-lt"/>
                <a:ea typeface="+mn-ea"/>
                <a:cs typeface="+mn-cs"/>
              </a:rPr>
              <a:t> in Canada (SOURCE: Stats Can 2011) </a:t>
            </a:r>
            <a:r>
              <a:rPr lang="en-CA" sz="1200" kern="1200" dirty="0" smtClean="0">
                <a:solidFill>
                  <a:schemeClr val="tx1"/>
                </a:solidFill>
                <a:effectLst/>
                <a:latin typeface="+mn-lt"/>
                <a:ea typeface="+mn-ea"/>
                <a:cs typeface="+mn-cs"/>
                <a:sym typeface="Wingdings"/>
              </a:rPr>
              <a:t></a:t>
            </a:r>
            <a:r>
              <a:rPr lang="en-CA" sz="1200" kern="1200" dirty="0" smtClean="0">
                <a:solidFill>
                  <a:schemeClr val="tx1"/>
                </a:solidFill>
                <a:effectLst/>
                <a:latin typeface="+mn-lt"/>
                <a:ea typeface="+mn-ea"/>
                <a:cs typeface="+mn-cs"/>
              </a:rPr>
              <a:t> 14%-36% reduction</a:t>
            </a:r>
          </a:p>
          <a:p>
            <a:pPr lvl="2"/>
            <a:r>
              <a:rPr lang="en-CA" sz="1200" kern="1200" dirty="0" smtClean="0">
                <a:solidFill>
                  <a:schemeClr val="tx1"/>
                </a:solidFill>
                <a:effectLst/>
                <a:latin typeface="+mn-lt"/>
                <a:ea typeface="+mn-ea"/>
                <a:cs typeface="+mn-cs"/>
              </a:rPr>
              <a:t>[if $30,000/</a:t>
            </a:r>
            <a:r>
              <a:rPr lang="en-CA" sz="1200" kern="1200" dirty="0" err="1" smtClean="0">
                <a:solidFill>
                  <a:schemeClr val="tx1"/>
                </a:solidFill>
                <a:effectLst/>
                <a:latin typeface="+mn-lt"/>
                <a:ea typeface="+mn-ea"/>
                <a:cs typeface="+mn-cs"/>
              </a:rPr>
              <a:t>yr</a:t>
            </a:r>
            <a:r>
              <a:rPr lang="en-CA" sz="1200" kern="1200" dirty="0" smtClean="0">
                <a:solidFill>
                  <a:schemeClr val="tx1"/>
                </a:solidFill>
                <a:effectLst/>
                <a:latin typeface="+mn-lt"/>
                <a:ea typeface="+mn-ea"/>
                <a:cs typeface="+mn-cs"/>
              </a:rPr>
              <a:t> </a:t>
            </a:r>
            <a:r>
              <a:rPr lang="en-CA" sz="1200" kern="1200" dirty="0" err="1" smtClean="0">
                <a:solidFill>
                  <a:schemeClr val="tx1"/>
                </a:solidFill>
                <a:effectLst/>
                <a:latin typeface="+mn-lt"/>
                <a:ea typeface="+mn-ea"/>
                <a:cs typeface="+mn-cs"/>
              </a:rPr>
              <a:t>ee</a:t>
            </a:r>
            <a:endParaRPr lang="en-CA" sz="1200" kern="1200" dirty="0" smtClean="0">
              <a:solidFill>
                <a:schemeClr val="tx1"/>
              </a:solidFill>
              <a:effectLst/>
              <a:latin typeface="+mn-lt"/>
              <a:ea typeface="+mn-ea"/>
              <a:cs typeface="+mn-cs"/>
            </a:endParaRPr>
          </a:p>
          <a:p>
            <a:pPr lvl="2"/>
            <a:r>
              <a:rPr lang="en-CA" sz="1200" kern="1200" dirty="0" smtClean="0">
                <a:solidFill>
                  <a:schemeClr val="tx1"/>
                </a:solidFill>
                <a:effectLst/>
                <a:latin typeface="+mn-lt"/>
                <a:ea typeface="+mn-ea"/>
                <a:cs typeface="+mn-cs"/>
              </a:rPr>
              <a:t>Using </a:t>
            </a:r>
            <a:r>
              <a:rPr lang="en-CA" sz="1200" kern="1200" dirty="0" err="1" smtClean="0">
                <a:solidFill>
                  <a:schemeClr val="tx1"/>
                </a:solidFill>
                <a:effectLst/>
                <a:latin typeface="+mn-lt"/>
                <a:ea typeface="+mn-ea"/>
                <a:cs typeface="+mn-cs"/>
              </a:rPr>
              <a:t>avg</a:t>
            </a:r>
            <a:r>
              <a:rPr lang="en-CA" sz="1200" kern="1200" dirty="0" smtClean="0">
                <a:solidFill>
                  <a:schemeClr val="tx1"/>
                </a:solidFill>
                <a:effectLst/>
                <a:latin typeface="+mn-lt"/>
                <a:ea typeface="+mn-ea"/>
                <a:cs typeface="+mn-cs"/>
              </a:rPr>
              <a:t> # workdays/</a:t>
            </a:r>
            <a:r>
              <a:rPr lang="en-CA" sz="1200" kern="1200" dirty="0" err="1" smtClean="0">
                <a:solidFill>
                  <a:schemeClr val="tx1"/>
                </a:solidFill>
                <a:effectLst/>
                <a:latin typeface="+mn-lt"/>
                <a:ea typeface="+mn-ea"/>
                <a:cs typeface="+mn-cs"/>
              </a:rPr>
              <a:t>yr</a:t>
            </a:r>
            <a:r>
              <a:rPr lang="en-CA" sz="1200" kern="1200" dirty="0" smtClean="0">
                <a:solidFill>
                  <a:schemeClr val="tx1"/>
                </a:solidFill>
                <a:effectLst/>
                <a:latin typeface="+mn-lt"/>
                <a:ea typeface="+mn-ea"/>
                <a:cs typeface="+mn-cs"/>
              </a:rPr>
              <a:t> of 260</a:t>
            </a:r>
          </a:p>
          <a:p>
            <a:pPr lvl="2"/>
            <a:r>
              <a:rPr lang="en-CA" sz="1200" kern="1200" dirty="0" smtClean="0">
                <a:solidFill>
                  <a:schemeClr val="tx1"/>
                </a:solidFill>
                <a:effectLst/>
                <a:latin typeface="+mn-lt"/>
                <a:ea typeface="+mn-ea"/>
                <a:cs typeface="+mn-cs"/>
              </a:rPr>
              <a:t>X# work days/</a:t>
            </a:r>
            <a:r>
              <a:rPr lang="en-CA" sz="1200" kern="1200" dirty="0" err="1" smtClean="0">
                <a:solidFill>
                  <a:schemeClr val="tx1"/>
                </a:solidFill>
                <a:effectLst/>
                <a:latin typeface="+mn-lt"/>
                <a:ea typeface="+mn-ea"/>
                <a:cs typeface="+mn-cs"/>
              </a:rPr>
              <a:t>yr</a:t>
            </a:r>
            <a:r>
              <a:rPr lang="en-CA" sz="1200" kern="1200" dirty="0" smtClean="0">
                <a:solidFill>
                  <a:schemeClr val="tx1"/>
                </a:solidFill>
                <a:effectLst/>
                <a:latin typeface="+mn-lt"/>
                <a:ea typeface="+mn-ea"/>
                <a:cs typeface="+mn-cs"/>
              </a:rPr>
              <a:t> = xx/day; /day rate x 1.5 (to 1.7) days/</a:t>
            </a:r>
            <a:r>
              <a:rPr lang="en-CA" sz="1200" kern="1200" dirty="0" err="1" smtClean="0">
                <a:solidFill>
                  <a:schemeClr val="tx1"/>
                </a:solidFill>
                <a:effectLst/>
                <a:latin typeface="+mn-lt"/>
                <a:ea typeface="+mn-ea"/>
                <a:cs typeface="+mn-cs"/>
              </a:rPr>
              <a:t>yr</a:t>
            </a:r>
            <a:r>
              <a:rPr lang="en-CA" sz="1200" kern="1200" dirty="0" smtClean="0">
                <a:solidFill>
                  <a:schemeClr val="tx1"/>
                </a:solidFill>
                <a:effectLst/>
                <a:latin typeface="+mn-lt"/>
                <a:ea typeface="+mn-ea"/>
                <a:cs typeface="+mn-cs"/>
              </a:rPr>
              <a:t>=cost (for that </a:t>
            </a:r>
            <a:r>
              <a:rPr lang="en-CA" sz="1200" kern="1200" dirty="0" err="1" smtClean="0">
                <a:solidFill>
                  <a:schemeClr val="tx1"/>
                </a:solidFill>
                <a:effectLst/>
                <a:latin typeface="+mn-lt"/>
                <a:ea typeface="+mn-ea"/>
                <a:cs typeface="+mn-cs"/>
              </a:rPr>
              <a:t>ee</a:t>
            </a:r>
            <a:r>
              <a:rPr lang="en-CA" sz="1200" kern="1200" dirty="0" smtClean="0">
                <a:solidFill>
                  <a:schemeClr val="tx1"/>
                </a:solidFill>
                <a:effectLst/>
                <a:latin typeface="+mn-lt"/>
                <a:ea typeface="+mn-ea"/>
                <a:cs typeface="+mn-cs"/>
              </a:rPr>
              <a:t> only; not counting replacement, missed opportunities, etc.)</a:t>
            </a:r>
          </a:p>
          <a:p>
            <a:pPr lvl="2"/>
            <a:r>
              <a:rPr lang="en-CA" sz="1200" kern="1200" dirty="0" smtClean="0">
                <a:solidFill>
                  <a:schemeClr val="tx1"/>
                </a:solidFill>
                <a:effectLst/>
                <a:latin typeface="+mn-lt"/>
                <a:ea typeface="+mn-ea"/>
                <a:cs typeface="+mn-cs"/>
              </a:rPr>
              <a:t>260 work days for $30K, so 30,000/260=115.38/day</a:t>
            </a:r>
          </a:p>
          <a:p>
            <a:pPr lvl="2"/>
            <a:r>
              <a:rPr lang="en-CA" sz="1200" kern="1200" dirty="0" smtClean="0">
                <a:solidFill>
                  <a:schemeClr val="tx1"/>
                </a:solidFill>
                <a:effectLst/>
                <a:latin typeface="+mn-lt"/>
                <a:ea typeface="+mn-ea"/>
                <a:cs typeface="+mn-cs"/>
              </a:rPr>
              <a:t>Absenteeism costing (1.5 x 115.38) to (1.7x115.38), or 173.07 to 196.15 /</a:t>
            </a:r>
            <a:r>
              <a:rPr lang="en-CA" sz="1200" kern="1200" dirty="0" err="1" smtClean="0">
                <a:solidFill>
                  <a:schemeClr val="tx1"/>
                </a:solidFill>
                <a:effectLst/>
                <a:latin typeface="+mn-lt"/>
                <a:ea typeface="+mn-ea"/>
                <a:cs typeface="+mn-cs"/>
              </a:rPr>
              <a:t>ee</a:t>
            </a:r>
            <a:r>
              <a:rPr lang="en-CA" sz="1200" kern="1200" dirty="0" smtClean="0">
                <a:solidFill>
                  <a:schemeClr val="tx1"/>
                </a:solidFill>
                <a:effectLst/>
                <a:latin typeface="+mn-lt"/>
                <a:ea typeface="+mn-ea"/>
                <a:cs typeface="+mn-cs"/>
              </a:rPr>
              <a:t>/</a:t>
            </a:r>
            <a:r>
              <a:rPr lang="en-CA" sz="1200" kern="1200" dirty="0" err="1" smtClean="0">
                <a:solidFill>
                  <a:schemeClr val="tx1"/>
                </a:solidFill>
                <a:effectLst/>
                <a:latin typeface="+mn-lt"/>
                <a:ea typeface="+mn-ea"/>
                <a:cs typeface="+mn-cs"/>
              </a:rPr>
              <a:t>yr</a:t>
            </a:r>
            <a:r>
              <a:rPr lang="en-CA" sz="1200" kern="1200" dirty="0" smtClean="0">
                <a:solidFill>
                  <a:schemeClr val="tx1"/>
                </a:solidFill>
                <a:effectLst/>
                <a:latin typeface="+mn-lt"/>
                <a:ea typeface="+mn-ea"/>
                <a:cs typeface="+mn-cs"/>
              </a:rPr>
              <a:t>]</a:t>
            </a:r>
          </a:p>
          <a:p>
            <a:pPr lvl="2"/>
            <a:r>
              <a:rPr lang="en-CA" sz="1200" kern="1200" dirty="0" smtClean="0">
                <a:solidFill>
                  <a:schemeClr val="tx1"/>
                </a:solidFill>
                <a:effectLst/>
                <a:latin typeface="+mn-lt"/>
                <a:ea typeface="+mn-ea"/>
                <a:cs typeface="+mn-cs"/>
              </a:rPr>
              <a:t>GHP Index 2013 data: </a:t>
            </a:r>
          </a:p>
          <a:p>
            <a:pPr lvl="3"/>
            <a:r>
              <a:rPr lang="en-CA" sz="1200" kern="1200" dirty="0" smtClean="0">
                <a:solidFill>
                  <a:schemeClr val="tx1"/>
                </a:solidFill>
                <a:effectLst/>
                <a:latin typeface="+mn-lt"/>
                <a:ea typeface="+mn-ea"/>
                <a:cs typeface="+mn-cs"/>
              </a:rPr>
              <a:t>average income per capita in Halifax and St. John’s (only Atl. Can. Cities in report) approx. $40,000</a:t>
            </a:r>
          </a:p>
          <a:p>
            <a:pPr lvl="3"/>
            <a:r>
              <a:rPr lang="en-CA" sz="1200" kern="1200" dirty="0" smtClean="0">
                <a:solidFill>
                  <a:schemeClr val="tx1"/>
                </a:solidFill>
                <a:effectLst/>
                <a:latin typeface="+mn-lt"/>
                <a:ea typeface="+mn-ea"/>
                <a:cs typeface="+mn-cs"/>
              </a:rPr>
              <a:t>absence rates of full-time employees (days lost to illness, disability, personal or family responsibility per year) 10.2 </a:t>
            </a:r>
            <a:r>
              <a:rPr lang="en-CA" sz="1200" kern="1200" dirty="0" err="1" smtClean="0">
                <a:solidFill>
                  <a:schemeClr val="tx1"/>
                </a:solidFill>
                <a:effectLst/>
                <a:latin typeface="+mn-lt"/>
                <a:ea typeface="+mn-ea"/>
                <a:cs typeface="+mn-cs"/>
              </a:rPr>
              <a:t>Hfx</a:t>
            </a:r>
            <a:r>
              <a:rPr lang="en-CA" sz="1200" kern="1200" dirty="0" smtClean="0">
                <a:solidFill>
                  <a:schemeClr val="tx1"/>
                </a:solidFill>
                <a:effectLst/>
                <a:latin typeface="+mn-lt"/>
                <a:ea typeface="+mn-ea"/>
                <a:cs typeface="+mn-cs"/>
              </a:rPr>
              <a:t>, 10.4 St. John’s (9.3 Canada) so is on upper end of Stats Can range and would cause HIGHER impact than per CBOC data (below)</a:t>
            </a:r>
          </a:p>
          <a:p>
            <a:pPr lvl="1"/>
            <a:r>
              <a:rPr lang="en-CA" sz="1200" kern="1200" dirty="0" smtClean="0">
                <a:solidFill>
                  <a:schemeClr val="tx1"/>
                </a:solidFill>
                <a:effectLst/>
                <a:latin typeface="+mn-lt"/>
                <a:ea typeface="+mn-ea"/>
                <a:cs typeface="+mn-cs"/>
              </a:rPr>
              <a:t>CBOC data (Sept. 2013): </a:t>
            </a:r>
          </a:p>
          <a:p>
            <a:pPr lvl="2"/>
            <a:r>
              <a:rPr lang="en-CA" sz="1200" kern="1200" dirty="0" smtClean="0">
                <a:solidFill>
                  <a:schemeClr val="tx1"/>
                </a:solidFill>
                <a:effectLst/>
                <a:latin typeface="+mn-lt"/>
                <a:ea typeface="+mn-ea"/>
                <a:cs typeface="+mn-cs"/>
              </a:rPr>
              <a:t>Direct cost of absenteeism to the Canadian economy was $16.6 billion in 2012 </a:t>
            </a:r>
          </a:p>
          <a:p>
            <a:pPr lvl="2"/>
            <a:r>
              <a:rPr lang="en-CA" sz="1200" kern="1200" dirty="0" smtClean="0">
                <a:solidFill>
                  <a:schemeClr val="tx1"/>
                </a:solidFill>
                <a:effectLst/>
                <a:latin typeface="+mn-lt"/>
                <a:ea typeface="+mn-ea"/>
                <a:cs typeface="+mn-cs"/>
              </a:rPr>
              <a:t>Employees were absent an average of 9.3 days in 2011 </a:t>
            </a:r>
          </a:p>
          <a:p>
            <a:pPr lvl="1"/>
            <a:r>
              <a:rPr lang="en-CA" sz="1200" kern="1200" dirty="0" smtClean="0">
                <a:solidFill>
                  <a:schemeClr val="tx1"/>
                </a:solidFill>
                <a:effectLst/>
                <a:latin typeface="+mn-lt"/>
                <a:ea typeface="+mn-ea"/>
                <a:cs typeface="+mn-cs"/>
              </a:rPr>
              <a:t>Ivey conclusion: wellness could reduce absenteeism </a:t>
            </a:r>
            <a:r>
              <a:rPr lang="en-CA" sz="1200" kern="1200" dirty="0" smtClean="0">
                <a:solidFill>
                  <a:schemeClr val="tx1"/>
                </a:solidFill>
                <a:effectLst/>
                <a:latin typeface="+mn-lt"/>
                <a:ea typeface="+mn-ea"/>
                <a:cs typeface="+mn-cs"/>
                <a:sym typeface="Wingdings"/>
              </a:rPr>
              <a:t></a:t>
            </a:r>
            <a:r>
              <a:rPr lang="en-CA" sz="1200" kern="1200" dirty="0" smtClean="0">
                <a:solidFill>
                  <a:schemeClr val="tx1"/>
                </a:solidFill>
                <a:effectLst/>
                <a:latin typeface="+mn-lt"/>
                <a:ea typeface="+mn-ea"/>
                <a:cs typeface="+mn-cs"/>
              </a:rPr>
              <a:t> save </a:t>
            </a:r>
            <a:r>
              <a:rPr lang="en-CA" sz="1200" kern="1200" dirty="0" err="1" smtClean="0">
                <a:solidFill>
                  <a:schemeClr val="tx1"/>
                </a:solidFill>
                <a:effectLst/>
                <a:latin typeface="+mn-lt"/>
                <a:ea typeface="+mn-ea"/>
                <a:cs typeface="+mn-cs"/>
              </a:rPr>
              <a:t>Cdn</a:t>
            </a:r>
            <a:r>
              <a:rPr lang="en-CA" sz="1200" kern="1200" dirty="0" smtClean="0">
                <a:solidFill>
                  <a:schemeClr val="tx1"/>
                </a:solidFill>
                <a:effectLst/>
                <a:latin typeface="+mn-lt"/>
                <a:ea typeface="+mn-ea"/>
                <a:cs typeface="+mn-cs"/>
              </a:rPr>
              <a:t> economy $3.6 BILLION /</a:t>
            </a:r>
            <a:r>
              <a:rPr lang="en-CA" sz="1200" kern="1200" dirty="0" err="1" smtClean="0">
                <a:solidFill>
                  <a:schemeClr val="tx1"/>
                </a:solidFill>
                <a:effectLst/>
                <a:latin typeface="+mn-lt"/>
                <a:ea typeface="+mn-ea"/>
                <a:cs typeface="+mn-cs"/>
              </a:rPr>
              <a:t>yr</a:t>
            </a:r>
            <a:r>
              <a:rPr lang="en-CA" sz="1200" kern="1200" dirty="0" smtClean="0">
                <a:solidFill>
                  <a:schemeClr val="tx1"/>
                </a:solidFill>
                <a:effectLst/>
                <a:latin typeface="+mn-lt"/>
                <a:ea typeface="+mn-ea"/>
                <a:cs typeface="+mn-cs"/>
              </a:rPr>
              <a:t> </a:t>
            </a:r>
          </a:p>
          <a:p>
            <a:pPr lvl="1"/>
            <a:r>
              <a:rPr lang="en-CA" sz="1200" kern="1200" dirty="0" smtClean="0">
                <a:solidFill>
                  <a:schemeClr val="tx1"/>
                </a:solidFill>
                <a:effectLst/>
                <a:latin typeface="+mn-lt"/>
                <a:ea typeface="+mn-ea"/>
                <a:cs typeface="+mn-cs"/>
              </a:rPr>
              <a:t>Likely INDICATIONS of additional positive benefits re. ROI, productivity, employee</a:t>
            </a:r>
          </a:p>
          <a:p>
            <a:pPr lvl="2"/>
            <a:r>
              <a:rPr lang="en-CA" sz="1200" kern="1200" dirty="0" smtClean="0">
                <a:solidFill>
                  <a:schemeClr val="tx1"/>
                </a:solidFill>
                <a:effectLst/>
                <a:latin typeface="+mn-lt"/>
                <a:ea typeface="+mn-ea"/>
                <a:cs typeface="+mn-cs"/>
              </a:rPr>
              <a:t>health, drug cost claims, health costs, etc. (study continuing)</a:t>
            </a:r>
          </a:p>
          <a:p>
            <a:pPr lvl="2"/>
            <a:r>
              <a:rPr lang="en-CA" sz="1200" kern="1200" dirty="0" smtClean="0">
                <a:solidFill>
                  <a:schemeClr val="tx1"/>
                </a:solidFill>
                <a:effectLst/>
                <a:latin typeface="+mn-lt"/>
                <a:ea typeface="+mn-ea"/>
                <a:cs typeface="+mn-cs"/>
              </a:rPr>
              <a:t>‘wellness program’ (</a:t>
            </a:r>
            <a:r>
              <a:rPr lang="en-CA" sz="1200" kern="1200" dirty="0" err="1" smtClean="0">
                <a:solidFill>
                  <a:schemeClr val="tx1"/>
                </a:solidFill>
                <a:effectLst/>
                <a:latin typeface="+mn-lt"/>
                <a:ea typeface="+mn-ea"/>
                <a:cs typeface="+mn-cs"/>
              </a:rPr>
              <a:t>SunLife</a:t>
            </a:r>
            <a:r>
              <a:rPr lang="en-CA" sz="1200" kern="1200" dirty="0" smtClean="0">
                <a:solidFill>
                  <a:schemeClr val="tx1"/>
                </a:solidFill>
                <a:effectLst/>
                <a:latin typeface="+mn-lt"/>
                <a:ea typeface="+mn-ea"/>
                <a:cs typeface="+mn-cs"/>
              </a:rPr>
              <a:t> model) included:</a:t>
            </a:r>
          </a:p>
          <a:p>
            <a:pPr lvl="3"/>
            <a:r>
              <a:rPr lang="en-CA" sz="1200" kern="1200" dirty="0" smtClean="0">
                <a:solidFill>
                  <a:schemeClr val="tx1"/>
                </a:solidFill>
                <a:effectLst/>
                <a:latin typeface="+mn-lt"/>
                <a:ea typeface="+mn-ea"/>
                <a:cs typeface="+mn-cs"/>
              </a:rPr>
              <a:t>Web portal</a:t>
            </a:r>
          </a:p>
          <a:p>
            <a:pPr lvl="3"/>
            <a:r>
              <a:rPr lang="en-CA" sz="1200" kern="1200" dirty="0" smtClean="0">
                <a:solidFill>
                  <a:schemeClr val="tx1"/>
                </a:solidFill>
                <a:effectLst/>
                <a:latin typeface="+mn-lt"/>
                <a:ea typeface="+mn-ea"/>
                <a:cs typeface="+mn-cs"/>
              </a:rPr>
              <a:t>Wellness survey</a:t>
            </a:r>
          </a:p>
          <a:p>
            <a:pPr lvl="3"/>
            <a:r>
              <a:rPr lang="en-CA" sz="1200" kern="1200" dirty="0" smtClean="0">
                <a:solidFill>
                  <a:schemeClr val="tx1"/>
                </a:solidFill>
                <a:effectLst/>
                <a:latin typeface="+mn-lt"/>
                <a:ea typeface="+mn-ea"/>
                <a:cs typeface="+mn-cs"/>
              </a:rPr>
              <a:t>Bio-metric screening</a:t>
            </a:r>
          </a:p>
          <a:p>
            <a:pPr lvl="3"/>
            <a:r>
              <a:rPr lang="en-CA" sz="1200" kern="1200" dirty="0" smtClean="0">
                <a:solidFill>
                  <a:schemeClr val="tx1"/>
                </a:solidFill>
                <a:effectLst/>
                <a:latin typeface="+mn-lt"/>
                <a:ea typeface="+mn-ea"/>
                <a:cs typeface="+mn-cs"/>
              </a:rPr>
              <a:t>Cardiovascular screening clinics</a:t>
            </a:r>
          </a:p>
          <a:p>
            <a:pPr lvl="3"/>
            <a:r>
              <a:rPr lang="en-CA" sz="1200" kern="1200" dirty="0" smtClean="0">
                <a:solidFill>
                  <a:schemeClr val="tx1"/>
                </a:solidFill>
                <a:effectLst/>
                <a:latin typeface="+mn-lt"/>
                <a:ea typeface="+mn-ea"/>
                <a:cs typeface="+mn-cs"/>
              </a:rPr>
              <a:t>Health coaching</a:t>
            </a:r>
          </a:p>
          <a:p>
            <a:pPr lvl="3"/>
            <a:r>
              <a:rPr lang="en-CA" sz="1200" kern="1200" dirty="0" smtClean="0">
                <a:solidFill>
                  <a:schemeClr val="tx1"/>
                </a:solidFill>
                <a:effectLst/>
                <a:latin typeface="+mn-lt"/>
                <a:ea typeface="+mn-ea"/>
                <a:cs typeface="+mn-cs"/>
              </a:rPr>
              <a:t>Education sessions</a:t>
            </a:r>
          </a:p>
          <a:p>
            <a:pPr lvl="3"/>
            <a:r>
              <a:rPr lang="en-CA" sz="1200" kern="1200" dirty="0" smtClean="0">
                <a:solidFill>
                  <a:schemeClr val="tx1"/>
                </a:solidFill>
                <a:effectLst/>
                <a:latin typeface="+mn-lt"/>
                <a:ea typeface="+mn-ea"/>
                <a:cs typeface="+mn-cs"/>
              </a:rPr>
              <a:t>Health challenges</a:t>
            </a:r>
          </a:p>
          <a:p>
            <a:pPr lvl="3"/>
            <a:r>
              <a:rPr lang="en-CA" sz="1200" kern="1200" dirty="0" smtClean="0">
                <a:solidFill>
                  <a:schemeClr val="tx1"/>
                </a:solidFill>
                <a:effectLst/>
                <a:latin typeface="+mn-lt"/>
                <a:ea typeface="+mn-ea"/>
                <a:cs typeface="+mn-cs"/>
              </a:rPr>
              <a:t>Online lifestyle modification programs</a:t>
            </a:r>
          </a:p>
          <a:p>
            <a:r>
              <a:rPr lang="en-CA" sz="1200" kern="1200" dirty="0" smtClean="0">
                <a:solidFill>
                  <a:schemeClr val="tx1"/>
                </a:solidFill>
                <a:effectLst/>
                <a:latin typeface="+mn-lt"/>
                <a:ea typeface="+mn-ea"/>
                <a:cs typeface="+mn-cs"/>
              </a:rPr>
              <a:t> </a:t>
            </a:r>
          </a:p>
          <a:p>
            <a:pPr lvl="1"/>
            <a:r>
              <a:rPr lang="en-CA" sz="1200" kern="1200" dirty="0" smtClean="0">
                <a:solidFill>
                  <a:schemeClr val="tx1"/>
                </a:solidFill>
                <a:effectLst/>
                <a:latin typeface="+mn-lt"/>
                <a:ea typeface="+mn-ea"/>
                <a:cs typeface="+mn-cs"/>
              </a:rPr>
              <a:t>CONCLUSIONS of </a:t>
            </a:r>
            <a:r>
              <a:rPr lang="en-CA" sz="1200" kern="1200" dirty="0" err="1" smtClean="0">
                <a:solidFill>
                  <a:schemeClr val="tx1"/>
                </a:solidFill>
                <a:effectLst/>
                <a:latin typeface="+mn-lt"/>
                <a:ea typeface="+mn-ea"/>
                <a:cs typeface="+mn-cs"/>
              </a:rPr>
              <a:t>SunLife</a:t>
            </a:r>
            <a:r>
              <a:rPr lang="en-CA" sz="1200" kern="1200" dirty="0" smtClean="0">
                <a:solidFill>
                  <a:schemeClr val="tx1"/>
                </a:solidFill>
                <a:effectLst/>
                <a:latin typeface="+mn-lt"/>
                <a:ea typeface="+mn-ea"/>
                <a:cs typeface="+mn-cs"/>
              </a:rPr>
              <a:t>-Ivey Study: </a:t>
            </a:r>
          </a:p>
          <a:p>
            <a:pPr lvl="2"/>
            <a:r>
              <a:rPr lang="en-CA" sz="1200" kern="1200" dirty="0" smtClean="0">
                <a:solidFill>
                  <a:schemeClr val="tx1"/>
                </a:solidFill>
                <a:effectLst/>
                <a:latin typeface="+mn-lt"/>
                <a:ea typeface="+mn-ea"/>
                <a:cs typeface="+mn-cs"/>
              </a:rPr>
              <a:t>“Considerable anecdotal and case-based information that suggests a host of  positive outcomes from Wellness Programs”</a:t>
            </a:r>
          </a:p>
          <a:p>
            <a:pPr lvl="2"/>
            <a:r>
              <a:rPr lang="en-CA" sz="1200" kern="1200" dirty="0" smtClean="0">
                <a:solidFill>
                  <a:schemeClr val="tx1"/>
                </a:solidFill>
                <a:effectLst/>
                <a:latin typeface="+mn-lt"/>
                <a:ea typeface="+mn-ea"/>
                <a:cs typeface="+mn-cs"/>
              </a:rPr>
              <a:t>“Tremendous potential for valuable outcomes for individuals, organizations and society from workplace wellness programs”</a:t>
            </a:r>
          </a:p>
          <a:p>
            <a:pPr lvl="2"/>
            <a:r>
              <a:rPr lang="en-CA" sz="1200" kern="1200" dirty="0" smtClean="0">
                <a:solidFill>
                  <a:schemeClr val="tx1"/>
                </a:solidFill>
                <a:effectLst/>
                <a:latin typeface="+mn-lt"/>
                <a:ea typeface="+mn-ea"/>
                <a:cs typeface="+mn-cs"/>
              </a:rPr>
              <a:t>[SOURCE: Sun Life ̶ Ivey Canadian Wellness ROI Study, Presented by Michael Rouse, PhD (Ivey School of Business) at Better Workplace Conference, Halifax 2013]</a:t>
            </a:r>
          </a:p>
          <a:p>
            <a:pPr lvl="1"/>
            <a:r>
              <a:rPr lang="en-CA" sz="1200" kern="1200" dirty="0" smtClean="0">
                <a:solidFill>
                  <a:schemeClr val="tx1"/>
                </a:solidFill>
                <a:effectLst/>
                <a:latin typeface="+mn-lt"/>
                <a:ea typeface="+mn-ea"/>
                <a:cs typeface="+mn-cs"/>
              </a:rPr>
              <a:t>Costs…</a:t>
            </a:r>
          </a:p>
          <a:p>
            <a:pPr lvl="1"/>
            <a:r>
              <a:rPr lang="en-CA" sz="1200" kern="1200" dirty="0" smtClean="0">
                <a:solidFill>
                  <a:schemeClr val="tx1"/>
                </a:solidFill>
                <a:effectLst/>
                <a:latin typeface="+mn-lt"/>
                <a:ea typeface="+mn-ea"/>
                <a:cs typeface="+mn-cs"/>
              </a:rPr>
              <a:t>Benefits…</a:t>
            </a:r>
          </a:p>
          <a:p>
            <a:pPr lvl="1"/>
            <a:r>
              <a:rPr lang="en-CA" sz="1200" kern="1200" dirty="0" smtClean="0">
                <a:solidFill>
                  <a:schemeClr val="tx1"/>
                </a:solidFill>
                <a:effectLst/>
                <a:latin typeface="+mn-lt"/>
                <a:ea typeface="+mn-ea"/>
                <a:cs typeface="+mn-cs"/>
              </a:rPr>
              <a:t>We CAN’T AFFORD to WAIT!</a:t>
            </a:r>
          </a:p>
          <a:p>
            <a:pPr lvl="2"/>
            <a:r>
              <a:rPr lang="en-CA" sz="1200" kern="1200" dirty="0" smtClean="0">
                <a:solidFill>
                  <a:schemeClr val="tx1"/>
                </a:solidFill>
                <a:effectLst/>
                <a:latin typeface="+mn-lt"/>
                <a:ea typeface="+mn-ea"/>
                <a:cs typeface="+mn-cs"/>
              </a:rPr>
              <a:t>‘sitting is the new smoking’ – recent study(</a:t>
            </a:r>
            <a:r>
              <a:rPr lang="en-CA" sz="1200" kern="1200" dirty="0" err="1" smtClean="0">
                <a:solidFill>
                  <a:schemeClr val="tx1"/>
                </a:solidFill>
                <a:effectLst/>
                <a:latin typeface="+mn-lt"/>
                <a:ea typeface="+mn-ea"/>
                <a:cs typeface="+mn-cs"/>
              </a:rPr>
              <a:t>ies</a:t>
            </a:r>
            <a:r>
              <a:rPr lang="en-CA" sz="1200" kern="1200" dirty="0" smtClean="0">
                <a:solidFill>
                  <a:schemeClr val="tx1"/>
                </a:solidFill>
                <a:effectLst/>
                <a:latin typeface="+mn-lt"/>
                <a:ea typeface="+mn-ea"/>
                <a:cs typeface="+mn-cs"/>
              </a:rPr>
              <a:t>) – DANGERS!!...SEE</a:t>
            </a:r>
          </a:p>
          <a:p>
            <a:pPr lvl="1"/>
            <a:endParaRPr lang="en-CA"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6A6DA11D-867C-4980-A278-7B97EC12709A}" type="slidenum">
              <a:rPr lang="en-CA" smtClean="0"/>
              <a:t>13</a:t>
            </a:fld>
            <a:endParaRPr lang="en-CA"/>
          </a:p>
        </p:txBody>
      </p:sp>
    </p:spTree>
    <p:extLst>
      <p:ext uri="{BB962C8B-B14F-4D97-AF65-F5344CB8AC3E}">
        <p14:creationId xmlns:p14="http://schemas.microsoft.com/office/powerpoint/2010/main" val="378450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CA" dirty="0" smtClean="0"/>
              <a:t>GHP: Halifax and St. John’s (only Atl. Can. Cities in report) </a:t>
            </a:r>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Broader benefit to Economy/Community</a:t>
            </a:r>
          </a:p>
          <a:p>
            <a:endParaRPr lang="en-CA" dirty="0" smtClean="0"/>
          </a:p>
          <a:p>
            <a:r>
              <a:rPr lang="en-CA" dirty="0" smtClean="0"/>
              <a:t>Absence rates of full-time employees = 10.2 days /employee/</a:t>
            </a:r>
            <a:r>
              <a:rPr lang="en-CA" dirty="0" err="1" smtClean="0"/>
              <a:t>yr</a:t>
            </a:r>
            <a:endParaRPr lang="en-CA" dirty="0" smtClean="0"/>
          </a:p>
          <a:p>
            <a:pPr marL="0" indent="0">
              <a:buNone/>
            </a:pPr>
            <a:r>
              <a:rPr lang="en-CA" dirty="0" smtClean="0">
                <a:sym typeface="Wingdings"/>
              </a:rPr>
              <a:t>	</a:t>
            </a:r>
            <a:r>
              <a:rPr lang="en-CA" dirty="0" smtClean="0"/>
              <a:t>cost: $40,000/260 days = 153.85 /day </a:t>
            </a:r>
          </a:p>
          <a:p>
            <a:pPr marL="0" indent="0">
              <a:buNone/>
            </a:pPr>
            <a:r>
              <a:rPr lang="en-CA" dirty="0" smtClean="0"/>
              <a:t>	times 10.2 days = </a:t>
            </a:r>
            <a:r>
              <a:rPr lang="en-CA" b="1" dirty="0" smtClean="0"/>
              <a:t>$1,584.62 </a:t>
            </a:r>
            <a:r>
              <a:rPr lang="en-CA" dirty="0" smtClean="0"/>
              <a:t>/employee/</a:t>
            </a:r>
            <a:r>
              <a:rPr lang="en-CA" dirty="0" err="1" smtClean="0"/>
              <a:t>yr</a:t>
            </a:r>
            <a:endParaRPr lang="en-CA" dirty="0" smtClean="0"/>
          </a:p>
          <a:p>
            <a:endParaRPr lang="en-CA" dirty="0"/>
          </a:p>
        </p:txBody>
      </p:sp>
      <p:sp>
        <p:nvSpPr>
          <p:cNvPr id="4" name="Slide Number Placeholder 3"/>
          <p:cNvSpPr>
            <a:spLocks noGrp="1"/>
          </p:cNvSpPr>
          <p:nvPr>
            <p:ph type="sldNum" sz="quarter" idx="10"/>
          </p:nvPr>
        </p:nvSpPr>
        <p:spPr/>
        <p:txBody>
          <a:bodyPr/>
          <a:lstStyle/>
          <a:p>
            <a:fld id="{6A6DA11D-867C-4980-A278-7B97EC12709A}" type="slidenum">
              <a:rPr lang="en-CA" smtClean="0"/>
              <a:t>14</a:t>
            </a:fld>
            <a:endParaRPr lang="en-CA"/>
          </a:p>
        </p:txBody>
      </p:sp>
    </p:spTree>
    <p:extLst>
      <p:ext uri="{BB962C8B-B14F-4D97-AF65-F5344CB8AC3E}">
        <p14:creationId xmlns:p14="http://schemas.microsoft.com/office/powerpoint/2010/main" val="3985437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Based on the following occupations:</a:t>
            </a:r>
          </a:p>
          <a:p>
            <a:r>
              <a:rPr lang="en-CA" sz="1200" u="sng" kern="1200" dirty="0" smtClean="0">
                <a:solidFill>
                  <a:schemeClr val="tx1"/>
                </a:solidFill>
                <a:effectLst/>
                <a:latin typeface="+mn-lt"/>
                <a:ea typeface="+mn-ea"/>
                <a:cs typeface="+mn-cs"/>
                <a:hlinkClick r:id="rId3"/>
              </a:rPr>
              <a:t>Computer Programmers and Interactive Media Developers</a:t>
            </a:r>
            <a:endParaRPr lang="en-CA" sz="1200" kern="1200" dirty="0" smtClean="0">
              <a:solidFill>
                <a:schemeClr val="tx1"/>
              </a:solidFill>
              <a:effectLst/>
              <a:latin typeface="+mn-lt"/>
              <a:ea typeface="+mn-ea"/>
              <a:cs typeface="+mn-cs"/>
            </a:endParaRPr>
          </a:p>
          <a:p>
            <a:r>
              <a:rPr lang="en-CA" sz="1200" u="sng" kern="1200" dirty="0" smtClean="0">
                <a:solidFill>
                  <a:schemeClr val="tx1"/>
                </a:solidFill>
                <a:effectLst/>
                <a:latin typeface="+mn-lt"/>
                <a:ea typeface="+mn-ea"/>
                <a:cs typeface="+mn-cs"/>
                <a:hlinkClick r:id="rId4"/>
              </a:rPr>
              <a:t>Database Analysts and Data Administrators</a:t>
            </a:r>
            <a:endParaRPr lang="en-CA" sz="1200" kern="1200" dirty="0" smtClean="0">
              <a:solidFill>
                <a:schemeClr val="tx1"/>
              </a:solidFill>
              <a:effectLst/>
              <a:latin typeface="+mn-lt"/>
              <a:ea typeface="+mn-ea"/>
              <a:cs typeface="+mn-cs"/>
            </a:endParaRPr>
          </a:p>
          <a:p>
            <a:r>
              <a:rPr lang="en-CA" sz="1200" u="sng" kern="1200" dirty="0" smtClean="0">
                <a:solidFill>
                  <a:schemeClr val="tx1"/>
                </a:solidFill>
                <a:effectLst/>
                <a:latin typeface="+mn-lt"/>
                <a:ea typeface="+mn-ea"/>
                <a:cs typeface="+mn-cs"/>
                <a:hlinkClick r:id="rId5"/>
              </a:rPr>
              <a:t>Information Systems Analysts and Consultants</a:t>
            </a:r>
            <a:endParaRPr lang="en-CA" sz="1200" kern="1200" dirty="0" smtClean="0">
              <a:solidFill>
                <a:schemeClr val="tx1"/>
              </a:solidFill>
              <a:effectLst/>
              <a:latin typeface="+mn-lt"/>
              <a:ea typeface="+mn-ea"/>
              <a:cs typeface="+mn-cs"/>
            </a:endParaRPr>
          </a:p>
          <a:p>
            <a:r>
              <a:rPr lang="en-CA" sz="1200" u="sng" kern="1200" dirty="0" smtClean="0">
                <a:solidFill>
                  <a:schemeClr val="tx1"/>
                </a:solidFill>
                <a:effectLst/>
                <a:latin typeface="+mn-lt"/>
                <a:ea typeface="+mn-ea"/>
                <a:cs typeface="+mn-cs"/>
                <a:hlinkClick r:id="rId6"/>
              </a:rPr>
              <a:t>Software Engineers</a:t>
            </a:r>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SOURCE: </a:t>
            </a:r>
            <a:r>
              <a:rPr lang="en-CA" sz="1200" kern="1200" dirty="0" err="1" smtClean="0">
                <a:solidFill>
                  <a:schemeClr val="tx1"/>
                </a:solidFill>
                <a:effectLst/>
                <a:latin typeface="+mn-lt"/>
                <a:ea typeface="+mn-ea"/>
                <a:cs typeface="+mn-cs"/>
              </a:rPr>
              <a:t>Lbr</a:t>
            </a:r>
            <a:r>
              <a:rPr lang="en-CA" sz="1200" kern="1200" dirty="0" smtClean="0">
                <a:solidFill>
                  <a:schemeClr val="tx1"/>
                </a:solidFill>
                <a:effectLst/>
                <a:latin typeface="+mn-lt"/>
                <a:ea typeface="+mn-ea"/>
                <a:cs typeface="+mn-cs"/>
              </a:rPr>
              <a:t> </a:t>
            </a:r>
            <a:r>
              <a:rPr lang="en-CA" sz="1200" kern="1200" dirty="0" err="1" smtClean="0">
                <a:solidFill>
                  <a:schemeClr val="tx1"/>
                </a:solidFill>
                <a:effectLst/>
                <a:latin typeface="+mn-lt"/>
                <a:ea typeface="+mn-ea"/>
                <a:cs typeface="+mn-cs"/>
              </a:rPr>
              <a:t>Mkt</a:t>
            </a:r>
            <a:r>
              <a:rPr lang="en-CA" sz="1200" kern="1200" dirty="0" smtClean="0">
                <a:solidFill>
                  <a:schemeClr val="tx1"/>
                </a:solidFill>
                <a:effectLst/>
                <a:latin typeface="+mn-lt"/>
                <a:ea typeface="+mn-ea"/>
                <a:cs typeface="+mn-cs"/>
              </a:rPr>
              <a:t> Info </a:t>
            </a:r>
            <a:r>
              <a:rPr lang="en-CA" sz="1200" u="sng" kern="1200" dirty="0" smtClean="0">
                <a:solidFill>
                  <a:schemeClr val="tx1"/>
                </a:solidFill>
                <a:effectLst/>
                <a:latin typeface="+mn-lt"/>
                <a:ea typeface="+mn-ea"/>
                <a:cs typeface="+mn-cs"/>
                <a:hlinkClick r:id="rId7"/>
              </a:rPr>
              <a:t>http://careers.novascotia.ca/compareoccupations</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6A6DA11D-867C-4980-A278-7B97EC12709A}" type="slidenum">
              <a:rPr lang="en-CA" smtClean="0"/>
              <a:t>15</a:t>
            </a:fld>
            <a:endParaRPr lang="en-CA"/>
          </a:p>
        </p:txBody>
      </p:sp>
    </p:spTree>
    <p:extLst>
      <p:ext uri="{BB962C8B-B14F-4D97-AF65-F5344CB8AC3E}">
        <p14:creationId xmlns:p14="http://schemas.microsoft.com/office/powerpoint/2010/main" val="986942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smtClean="0">
                <a:solidFill>
                  <a:schemeClr val="tx1"/>
                </a:solidFill>
                <a:effectLst/>
                <a:latin typeface="+mn-lt"/>
                <a:ea typeface="+mn-ea"/>
                <a:cs typeface="+mn-cs"/>
              </a:rPr>
              <a:t>Employer – ‘facilitate’ wellness of </a:t>
            </a:r>
            <a:r>
              <a:rPr lang="en-CA" sz="1200" kern="1200" dirty="0" err="1" smtClean="0">
                <a:solidFill>
                  <a:schemeClr val="tx1"/>
                </a:solidFill>
                <a:effectLst/>
                <a:latin typeface="+mn-lt"/>
                <a:ea typeface="+mn-ea"/>
                <a:cs typeface="+mn-cs"/>
              </a:rPr>
              <a:t>ee</a:t>
            </a:r>
            <a:r>
              <a:rPr lang="en-CA" sz="1200" kern="1200" dirty="0" smtClean="0">
                <a:solidFill>
                  <a:schemeClr val="tx1"/>
                </a:solidFill>
                <a:effectLst/>
                <a:latin typeface="+mn-lt"/>
                <a:ea typeface="+mn-ea"/>
                <a:cs typeface="+mn-cs"/>
              </a:rPr>
              <a:t>; infrastructure; role model/walk the talk; WIIFM</a:t>
            </a:r>
          </a:p>
          <a:p>
            <a:pPr lvl="1"/>
            <a:r>
              <a:rPr lang="en-CA" sz="1200" kern="1200" dirty="0" smtClean="0">
                <a:solidFill>
                  <a:schemeClr val="tx1"/>
                </a:solidFill>
                <a:effectLst/>
                <a:latin typeface="+mn-lt"/>
                <a:ea typeface="+mn-ea"/>
                <a:cs typeface="+mn-cs"/>
              </a:rPr>
              <a:t>Ex. Don’t set up initiatives, then make it difficult to participate</a:t>
            </a:r>
          </a:p>
          <a:p>
            <a:pPr lvl="1"/>
            <a:r>
              <a:rPr lang="en-CA" sz="1200" kern="1200" dirty="0" smtClean="0">
                <a:solidFill>
                  <a:schemeClr val="tx1"/>
                </a:solidFill>
                <a:effectLst/>
                <a:latin typeface="+mn-lt"/>
                <a:ea typeface="+mn-ea"/>
                <a:cs typeface="+mn-cs"/>
              </a:rPr>
              <a:t>Ex. Don’t advocate one thing and do another (culture; all levels; be SEEN to be participating, not just endorsing or paying for)</a:t>
            </a:r>
          </a:p>
          <a:p>
            <a:pPr lvl="1"/>
            <a:r>
              <a:rPr lang="en-CA" sz="1200" kern="1200" dirty="0" smtClean="0">
                <a:solidFill>
                  <a:schemeClr val="tx1"/>
                </a:solidFill>
                <a:effectLst/>
                <a:latin typeface="+mn-lt"/>
                <a:ea typeface="+mn-ea"/>
                <a:cs typeface="+mn-cs"/>
              </a:rPr>
              <a:t>Ex. Don’t just ‘throw spaghetti at the wall &amp; see what sticks’ – assess, implement, evaluate, re-assess, revise, etc.</a:t>
            </a:r>
          </a:p>
          <a:p>
            <a:pPr lvl="1"/>
            <a:r>
              <a:rPr lang="en-CA" sz="1200" kern="1200" dirty="0" smtClean="0">
                <a:solidFill>
                  <a:schemeClr val="tx1"/>
                </a:solidFill>
                <a:effectLst/>
                <a:latin typeface="+mn-lt"/>
                <a:ea typeface="+mn-ea"/>
                <a:cs typeface="+mn-cs"/>
                <a:sym typeface="Wingdings"/>
              </a:rPr>
              <a:t></a:t>
            </a:r>
            <a:r>
              <a:rPr lang="en-CA" sz="1200" kern="1200" dirty="0" smtClean="0">
                <a:solidFill>
                  <a:schemeClr val="tx1"/>
                </a:solidFill>
                <a:effectLst/>
                <a:latin typeface="+mn-lt"/>
                <a:ea typeface="+mn-ea"/>
                <a:cs typeface="+mn-cs"/>
              </a:rPr>
              <a:t> DO’s (reverse of above)</a:t>
            </a:r>
          </a:p>
          <a:p>
            <a:pPr lvl="1"/>
            <a:r>
              <a:rPr lang="en-CA" sz="1200" kern="1200" dirty="0" smtClean="0">
                <a:solidFill>
                  <a:schemeClr val="tx1"/>
                </a:solidFill>
                <a:effectLst/>
                <a:latin typeface="+mn-lt"/>
                <a:ea typeface="+mn-ea"/>
                <a:cs typeface="+mn-cs"/>
              </a:rPr>
              <a:t>Have huge opportunity to influence/enable/facilitate wellness behaviours</a:t>
            </a:r>
          </a:p>
          <a:p>
            <a:pPr lvl="1"/>
            <a:r>
              <a:rPr lang="en-CA" sz="1200" kern="1200" dirty="0" smtClean="0">
                <a:solidFill>
                  <a:schemeClr val="tx1"/>
                </a:solidFill>
                <a:effectLst/>
                <a:latin typeface="+mn-lt"/>
                <a:ea typeface="+mn-ea"/>
                <a:cs typeface="+mn-cs"/>
              </a:rPr>
              <a:t>IDEAL to include FAMILIES where possible – support, greater chance of success!</a:t>
            </a:r>
          </a:p>
          <a:p>
            <a:endParaRPr lang="en-CA" dirty="0"/>
          </a:p>
        </p:txBody>
      </p:sp>
      <p:sp>
        <p:nvSpPr>
          <p:cNvPr id="4" name="Slide Number Placeholder 3"/>
          <p:cNvSpPr>
            <a:spLocks noGrp="1"/>
          </p:cNvSpPr>
          <p:nvPr>
            <p:ph type="sldNum" sz="quarter" idx="10"/>
          </p:nvPr>
        </p:nvSpPr>
        <p:spPr/>
        <p:txBody>
          <a:bodyPr/>
          <a:lstStyle/>
          <a:p>
            <a:fld id="{6A6DA11D-867C-4980-A278-7B97EC12709A}" type="slidenum">
              <a:rPr lang="en-CA" smtClean="0"/>
              <a:t>17</a:t>
            </a:fld>
            <a:endParaRPr lang="en-CA"/>
          </a:p>
        </p:txBody>
      </p:sp>
    </p:spTree>
    <p:extLst>
      <p:ext uri="{BB962C8B-B14F-4D97-AF65-F5344CB8AC3E}">
        <p14:creationId xmlns:p14="http://schemas.microsoft.com/office/powerpoint/2010/main" val="1346639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Number of Workplace Wellness initiatives address only the Physical (PA or HE); and some pull us in competing directions… (ex. Fitness colleague)</a:t>
            </a:r>
          </a:p>
          <a:p>
            <a:endParaRPr lang="en-CA" dirty="0"/>
          </a:p>
        </p:txBody>
      </p:sp>
      <p:sp>
        <p:nvSpPr>
          <p:cNvPr id="4" name="Slide Number Placeholder 3"/>
          <p:cNvSpPr>
            <a:spLocks noGrp="1"/>
          </p:cNvSpPr>
          <p:nvPr>
            <p:ph type="sldNum" sz="quarter" idx="10"/>
          </p:nvPr>
        </p:nvSpPr>
        <p:spPr/>
        <p:txBody>
          <a:bodyPr/>
          <a:lstStyle/>
          <a:p>
            <a:fld id="{6A6DA11D-867C-4980-A278-7B97EC12709A}" type="slidenum">
              <a:rPr lang="en-CA" smtClean="0"/>
              <a:t>18</a:t>
            </a:fld>
            <a:endParaRPr lang="en-CA"/>
          </a:p>
        </p:txBody>
      </p:sp>
    </p:spTree>
    <p:extLst>
      <p:ext uri="{BB962C8B-B14F-4D97-AF65-F5344CB8AC3E}">
        <p14:creationId xmlns:p14="http://schemas.microsoft.com/office/powerpoint/2010/main" val="1561964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Preliminary Results…Still Opportunity</a:t>
            </a:r>
            <a:r>
              <a:rPr lang="en-CA" baseline="0" dirty="0" smtClean="0"/>
              <a:t> to be part of STUDY</a:t>
            </a:r>
          </a:p>
          <a:p>
            <a:r>
              <a:rPr lang="en-CA" dirty="0" smtClean="0"/>
              <a:t>Best Practices – variety of programs; consistency;</a:t>
            </a:r>
            <a:r>
              <a:rPr lang="en-CA" baseline="0" dirty="0" smtClean="0"/>
              <a:t> repetition</a:t>
            </a:r>
            <a:endParaRPr lang="en-CA" dirty="0" smtClean="0"/>
          </a:p>
          <a:p>
            <a:pPr marL="0" indent="0">
              <a:buNone/>
            </a:pPr>
            <a:endParaRPr lang="en-CA" dirty="0" smtClean="0"/>
          </a:p>
          <a:p>
            <a:r>
              <a:rPr lang="en-CA" dirty="0" smtClean="0"/>
              <a:t>Benefits – varied; ‘suspected’ vs. absolutely KNOWN</a:t>
            </a:r>
          </a:p>
          <a:p>
            <a:endParaRPr lang="en-CA" dirty="0" smtClean="0"/>
          </a:p>
          <a:p>
            <a:r>
              <a:rPr lang="en-CA" dirty="0" smtClean="0"/>
              <a:t>Challenges – measurement/quantification; middle-management support</a:t>
            </a:r>
          </a:p>
          <a:p>
            <a:endParaRPr lang="en-CA" dirty="0"/>
          </a:p>
        </p:txBody>
      </p:sp>
      <p:sp>
        <p:nvSpPr>
          <p:cNvPr id="4" name="Slide Number Placeholder 3"/>
          <p:cNvSpPr>
            <a:spLocks noGrp="1"/>
          </p:cNvSpPr>
          <p:nvPr>
            <p:ph type="sldNum" sz="quarter" idx="10"/>
          </p:nvPr>
        </p:nvSpPr>
        <p:spPr/>
        <p:txBody>
          <a:bodyPr/>
          <a:lstStyle/>
          <a:p>
            <a:fld id="{6A6DA11D-867C-4980-A278-7B97EC12709A}" type="slidenum">
              <a:rPr lang="en-CA" smtClean="0"/>
              <a:t>19</a:t>
            </a:fld>
            <a:endParaRPr lang="en-CA"/>
          </a:p>
        </p:txBody>
      </p:sp>
    </p:spTree>
    <p:extLst>
      <p:ext uri="{BB962C8B-B14F-4D97-AF65-F5344CB8AC3E}">
        <p14:creationId xmlns:p14="http://schemas.microsoft.com/office/powerpoint/2010/main" val="3967279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WARNING!</a:t>
            </a:r>
          </a:p>
          <a:p>
            <a:endParaRPr lang="en-CA" dirty="0"/>
          </a:p>
        </p:txBody>
      </p:sp>
      <p:sp>
        <p:nvSpPr>
          <p:cNvPr id="4" name="Slide Number Placeholder 3"/>
          <p:cNvSpPr>
            <a:spLocks noGrp="1"/>
          </p:cNvSpPr>
          <p:nvPr>
            <p:ph type="sldNum" sz="quarter" idx="10"/>
          </p:nvPr>
        </p:nvSpPr>
        <p:spPr/>
        <p:txBody>
          <a:bodyPr/>
          <a:lstStyle/>
          <a:p>
            <a:fld id="{6A6DA11D-867C-4980-A278-7B97EC12709A}" type="slidenum">
              <a:rPr lang="en-CA" smtClean="0"/>
              <a:t>21</a:t>
            </a:fld>
            <a:endParaRPr lang="en-CA"/>
          </a:p>
        </p:txBody>
      </p:sp>
    </p:spTree>
    <p:extLst>
      <p:ext uri="{BB962C8B-B14F-4D97-AF65-F5344CB8AC3E}">
        <p14:creationId xmlns:p14="http://schemas.microsoft.com/office/powerpoint/2010/main" val="4221577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WARNING!</a:t>
            </a:r>
          </a:p>
          <a:p>
            <a:endParaRPr lang="en-CA" dirty="0"/>
          </a:p>
        </p:txBody>
      </p:sp>
      <p:sp>
        <p:nvSpPr>
          <p:cNvPr id="4" name="Slide Number Placeholder 3"/>
          <p:cNvSpPr>
            <a:spLocks noGrp="1"/>
          </p:cNvSpPr>
          <p:nvPr>
            <p:ph type="sldNum" sz="quarter" idx="10"/>
          </p:nvPr>
        </p:nvSpPr>
        <p:spPr/>
        <p:txBody>
          <a:bodyPr/>
          <a:lstStyle/>
          <a:p>
            <a:fld id="{6A6DA11D-867C-4980-A278-7B97EC12709A}" type="slidenum">
              <a:rPr lang="en-CA" smtClean="0"/>
              <a:t>22</a:t>
            </a:fld>
            <a:endParaRPr lang="en-CA"/>
          </a:p>
        </p:txBody>
      </p:sp>
    </p:spTree>
    <p:extLst>
      <p:ext uri="{BB962C8B-B14F-4D97-AF65-F5344CB8AC3E}">
        <p14:creationId xmlns:p14="http://schemas.microsoft.com/office/powerpoint/2010/main" val="4221577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At Better Workplace Conference, October 2013</a:t>
            </a:r>
            <a:endParaRPr lang="en-CA" dirty="0"/>
          </a:p>
        </p:txBody>
      </p:sp>
      <p:sp>
        <p:nvSpPr>
          <p:cNvPr id="4" name="Slide Number Placeholder 3"/>
          <p:cNvSpPr>
            <a:spLocks noGrp="1"/>
          </p:cNvSpPr>
          <p:nvPr>
            <p:ph type="sldNum" sz="quarter" idx="10"/>
          </p:nvPr>
        </p:nvSpPr>
        <p:spPr/>
        <p:txBody>
          <a:bodyPr/>
          <a:lstStyle/>
          <a:p>
            <a:fld id="{6A6DA11D-867C-4980-A278-7B97EC12709A}" type="slidenum">
              <a:rPr lang="en-CA" smtClean="0"/>
              <a:t>23</a:t>
            </a:fld>
            <a:endParaRPr lang="en-CA"/>
          </a:p>
        </p:txBody>
      </p:sp>
    </p:spTree>
    <p:extLst>
      <p:ext uri="{BB962C8B-B14F-4D97-AF65-F5344CB8AC3E}">
        <p14:creationId xmlns:p14="http://schemas.microsoft.com/office/powerpoint/2010/main" val="925096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A6DA11D-867C-4980-A278-7B97EC12709A}" type="slidenum">
              <a:rPr lang="en-CA" smtClean="0"/>
              <a:t>24</a:t>
            </a:fld>
            <a:endParaRPr lang="en-CA"/>
          </a:p>
        </p:txBody>
      </p:sp>
    </p:spTree>
    <p:extLst>
      <p:ext uri="{BB962C8B-B14F-4D97-AF65-F5344CB8AC3E}">
        <p14:creationId xmlns:p14="http://schemas.microsoft.com/office/powerpoint/2010/main" val="2899555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CA" dirty="0"/>
              <a:t>taking “work-life balance” to a whole new level!</a:t>
            </a:r>
          </a:p>
          <a:p>
            <a:pPr lvl="1"/>
            <a:endParaRPr lang="en-CA" dirty="0"/>
          </a:p>
          <a:p>
            <a:pPr lvl="1"/>
            <a:r>
              <a:rPr lang="en-CA" sz="1800" dirty="0" smtClean="0"/>
              <a:t>--</a:t>
            </a:r>
            <a:endParaRPr lang="en-CA" sz="1800" dirty="0"/>
          </a:p>
        </p:txBody>
      </p:sp>
      <p:sp>
        <p:nvSpPr>
          <p:cNvPr id="4" name="Slide Number Placeholder 3"/>
          <p:cNvSpPr>
            <a:spLocks noGrp="1"/>
          </p:cNvSpPr>
          <p:nvPr>
            <p:ph type="sldNum" sz="quarter" idx="10"/>
          </p:nvPr>
        </p:nvSpPr>
        <p:spPr/>
        <p:txBody>
          <a:bodyPr/>
          <a:lstStyle/>
          <a:p>
            <a:fld id="{64DF5A22-D134-407E-9F9E-932024D03568}" type="slidenum">
              <a:rPr lang="en-CA" smtClean="0"/>
              <a:t>3</a:t>
            </a:fld>
            <a:endParaRPr lang="en-CA"/>
          </a:p>
        </p:txBody>
      </p:sp>
    </p:spTree>
    <p:extLst>
      <p:ext uri="{BB962C8B-B14F-4D97-AF65-F5344CB8AC3E}">
        <p14:creationId xmlns:p14="http://schemas.microsoft.com/office/powerpoint/2010/main" val="2475683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a:p>
            <a:r>
              <a:rPr lang="en-CA" dirty="0" smtClean="0"/>
              <a:t>[GRAPHIC: me steering</a:t>
            </a:r>
            <a:r>
              <a:rPr lang="en-CA" baseline="0" dirty="0" smtClean="0"/>
              <a:t> sailboat?] </a:t>
            </a:r>
            <a:r>
              <a:rPr lang="en-CA" sz="1200" kern="1200" dirty="0" smtClean="0">
                <a:solidFill>
                  <a:schemeClr val="tx1"/>
                </a:solidFill>
                <a:effectLst/>
                <a:latin typeface="+mn-lt"/>
                <a:ea typeface="+mn-ea"/>
                <a:cs typeface="+mn-cs"/>
              </a:rPr>
              <a:t>– can listen to input from others but </a:t>
            </a:r>
            <a:r>
              <a:rPr lang="en-CA" sz="1200" kern="1200" dirty="0" err="1" smtClean="0">
                <a:solidFill>
                  <a:schemeClr val="tx1"/>
                </a:solidFill>
                <a:effectLst/>
                <a:latin typeface="+mn-lt"/>
                <a:ea typeface="+mn-ea"/>
                <a:cs typeface="+mn-cs"/>
              </a:rPr>
              <a:t>YOU’re</a:t>
            </a:r>
            <a:r>
              <a:rPr lang="en-CA" sz="1200" kern="1200" dirty="0" smtClean="0">
                <a:solidFill>
                  <a:schemeClr val="tx1"/>
                </a:solidFill>
                <a:effectLst/>
                <a:latin typeface="+mn-lt"/>
                <a:ea typeface="+mn-ea"/>
                <a:cs typeface="+mn-cs"/>
              </a:rPr>
              <a:t> ‘steering the ship’</a:t>
            </a:r>
            <a:endParaRPr lang="en-CA" sz="1200" kern="1200" baseline="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Employee – ultimate ‘ownership’ of own wellness; negotiate/manage expectations; WIIFM; don’t wait for ‘they’</a:t>
            </a:r>
          </a:p>
          <a:p>
            <a:endParaRPr lang="en-CA" dirty="0"/>
          </a:p>
        </p:txBody>
      </p:sp>
      <p:sp>
        <p:nvSpPr>
          <p:cNvPr id="4" name="Slide Number Placeholder 3"/>
          <p:cNvSpPr>
            <a:spLocks noGrp="1"/>
          </p:cNvSpPr>
          <p:nvPr>
            <p:ph type="sldNum" sz="quarter" idx="10"/>
          </p:nvPr>
        </p:nvSpPr>
        <p:spPr/>
        <p:txBody>
          <a:bodyPr/>
          <a:lstStyle/>
          <a:p>
            <a:fld id="{6A6DA11D-867C-4980-A278-7B97EC12709A}" type="slidenum">
              <a:rPr lang="en-CA" smtClean="0"/>
              <a:t>25</a:t>
            </a:fld>
            <a:endParaRPr lang="en-CA"/>
          </a:p>
        </p:txBody>
      </p:sp>
    </p:spTree>
    <p:extLst>
      <p:ext uri="{BB962C8B-B14F-4D97-AF65-F5344CB8AC3E}">
        <p14:creationId xmlns:p14="http://schemas.microsoft.com/office/powerpoint/2010/main" val="1565670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6A6DA11D-867C-4980-A278-7B97EC12709A}" type="slidenum">
              <a:rPr lang="en-CA" smtClean="0"/>
              <a:t>26</a:t>
            </a:fld>
            <a:endParaRPr lang="en-CA"/>
          </a:p>
        </p:txBody>
      </p:sp>
    </p:spTree>
    <p:extLst>
      <p:ext uri="{BB962C8B-B14F-4D97-AF65-F5344CB8AC3E}">
        <p14:creationId xmlns:p14="http://schemas.microsoft.com/office/powerpoint/2010/main" val="4286009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A6DA11D-867C-4980-A278-7B97EC12709A}" type="slidenum">
              <a:rPr lang="en-CA" smtClean="0"/>
              <a:t>27</a:t>
            </a:fld>
            <a:endParaRPr lang="en-CA"/>
          </a:p>
        </p:txBody>
      </p:sp>
    </p:spTree>
    <p:extLst>
      <p:ext uri="{BB962C8B-B14F-4D97-AF65-F5344CB8AC3E}">
        <p14:creationId xmlns:p14="http://schemas.microsoft.com/office/powerpoint/2010/main" val="2170948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Biz Card for Sample TIP SHEET</a:t>
            </a:r>
            <a:r>
              <a:rPr lang="en-CA" baseline="0" dirty="0" smtClean="0"/>
              <a:t> for Employee &amp; Employer Responsibilities and a Printable POSTER for </a:t>
            </a:r>
            <a:r>
              <a:rPr lang="en-CA" dirty="0" smtClean="0"/>
              <a:t>[LINK back to website to D/L?]</a:t>
            </a:r>
          </a:p>
        </p:txBody>
      </p:sp>
      <p:sp>
        <p:nvSpPr>
          <p:cNvPr id="4" name="Slide Number Placeholder 3"/>
          <p:cNvSpPr>
            <a:spLocks noGrp="1"/>
          </p:cNvSpPr>
          <p:nvPr>
            <p:ph type="sldNum" sz="quarter" idx="10"/>
          </p:nvPr>
        </p:nvSpPr>
        <p:spPr/>
        <p:txBody>
          <a:bodyPr/>
          <a:lstStyle/>
          <a:p>
            <a:fld id="{6A6DA11D-867C-4980-A278-7B97EC12709A}" type="slidenum">
              <a:rPr lang="en-CA" smtClean="0"/>
              <a:t>28</a:t>
            </a:fld>
            <a:endParaRPr lang="en-CA"/>
          </a:p>
        </p:txBody>
      </p:sp>
    </p:spTree>
    <p:extLst>
      <p:ext uri="{BB962C8B-B14F-4D97-AF65-F5344CB8AC3E}">
        <p14:creationId xmlns:p14="http://schemas.microsoft.com/office/powerpoint/2010/main" val="1361223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We are MORE than</a:t>
            </a:r>
            <a:r>
              <a:rPr lang="en-CA" sz="1200" kern="1200" baseline="0" dirty="0" smtClean="0">
                <a:solidFill>
                  <a:schemeClr val="tx1"/>
                </a:solidFill>
                <a:effectLst/>
                <a:latin typeface="+mn-lt"/>
                <a:ea typeface="+mn-ea"/>
                <a:cs typeface="+mn-cs"/>
              </a:rPr>
              <a:t> our role.</a:t>
            </a:r>
          </a:p>
          <a:p>
            <a:r>
              <a:rPr lang="en-CA" sz="1200" kern="1200" baseline="0" dirty="0" smtClean="0">
                <a:solidFill>
                  <a:schemeClr val="tx1"/>
                </a:solidFill>
                <a:effectLst/>
                <a:latin typeface="+mn-lt"/>
                <a:ea typeface="+mn-ea"/>
                <a:cs typeface="+mn-cs"/>
              </a:rPr>
              <a:t>Wellness in various segments of Wheel CONTRIBUTE to Professional Wellness (and vice versa).</a:t>
            </a:r>
          </a:p>
          <a:p>
            <a:r>
              <a:rPr lang="en-CA" sz="1200" kern="1200" dirty="0" smtClean="0">
                <a:solidFill>
                  <a:schemeClr val="tx1"/>
                </a:solidFill>
                <a:effectLst/>
                <a:latin typeface="+mn-lt"/>
                <a:ea typeface="+mn-ea"/>
                <a:cs typeface="+mn-cs"/>
              </a:rPr>
              <a:t>NOT 2-dimensional; ‘chasing our tail’</a:t>
            </a:r>
          </a:p>
          <a:p>
            <a:pPr marL="0" marR="0" lvl="2"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In Full-Day Workshop, would talk about: Benchmark, Strategies/Tactics to advance; Coaching if needed; check-in for progress/tweaking</a:t>
            </a:r>
          </a:p>
          <a:p>
            <a:endParaRPr lang="en-CA" dirty="0"/>
          </a:p>
        </p:txBody>
      </p:sp>
      <p:sp>
        <p:nvSpPr>
          <p:cNvPr id="4" name="Slide Number Placeholder 3"/>
          <p:cNvSpPr>
            <a:spLocks noGrp="1"/>
          </p:cNvSpPr>
          <p:nvPr>
            <p:ph type="sldNum" sz="quarter" idx="10"/>
          </p:nvPr>
        </p:nvSpPr>
        <p:spPr/>
        <p:txBody>
          <a:bodyPr/>
          <a:lstStyle/>
          <a:p>
            <a:fld id="{6A6DA11D-867C-4980-A278-7B97EC12709A}" type="slidenum">
              <a:rPr lang="en-CA" smtClean="0"/>
              <a:t>4</a:t>
            </a:fld>
            <a:endParaRPr lang="en-CA"/>
          </a:p>
        </p:txBody>
      </p:sp>
    </p:spTree>
    <p:extLst>
      <p:ext uri="{BB962C8B-B14F-4D97-AF65-F5344CB8AC3E}">
        <p14:creationId xmlns:p14="http://schemas.microsoft.com/office/powerpoint/2010/main" val="970067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A6DA11D-867C-4980-A278-7B97EC12709A}" type="slidenum">
              <a:rPr lang="en-CA" smtClean="0"/>
              <a:t>5</a:t>
            </a:fld>
            <a:endParaRPr lang="en-CA"/>
          </a:p>
        </p:txBody>
      </p:sp>
    </p:spTree>
    <p:extLst>
      <p:ext uri="{BB962C8B-B14F-4D97-AF65-F5344CB8AC3E}">
        <p14:creationId xmlns:p14="http://schemas.microsoft.com/office/powerpoint/2010/main" val="3752160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GOAL(s) [fade in] </a:t>
            </a:r>
          </a:p>
          <a:p>
            <a:pPr marL="0" marR="0" lvl="3"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(audience fill in): Balance ‘mostly’ - Progress, not Perfection</a:t>
            </a:r>
          </a:p>
          <a:p>
            <a:r>
              <a:rPr lang="en-CA" dirty="0" smtClean="0"/>
              <a:t>FULL-DAY</a:t>
            </a:r>
            <a:r>
              <a:rPr lang="en-CA" baseline="0" dirty="0" smtClean="0"/>
              <a:t> WORKSHOP to go through &amp; ID Action Plan</a:t>
            </a:r>
            <a:endParaRPr lang="en-CA" dirty="0"/>
          </a:p>
        </p:txBody>
      </p:sp>
      <p:sp>
        <p:nvSpPr>
          <p:cNvPr id="4" name="Slide Number Placeholder 3"/>
          <p:cNvSpPr>
            <a:spLocks noGrp="1"/>
          </p:cNvSpPr>
          <p:nvPr>
            <p:ph type="sldNum" sz="quarter" idx="10"/>
          </p:nvPr>
        </p:nvSpPr>
        <p:spPr/>
        <p:txBody>
          <a:bodyPr/>
          <a:lstStyle/>
          <a:p>
            <a:fld id="{6A6DA11D-867C-4980-A278-7B97EC12709A}" type="slidenum">
              <a:rPr lang="en-CA" smtClean="0"/>
              <a:t>7</a:t>
            </a:fld>
            <a:endParaRPr lang="en-CA"/>
          </a:p>
        </p:txBody>
      </p:sp>
    </p:spTree>
    <p:extLst>
      <p:ext uri="{BB962C8B-B14F-4D97-AF65-F5344CB8AC3E}">
        <p14:creationId xmlns:p14="http://schemas.microsoft.com/office/powerpoint/2010/main" val="65867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My</a:t>
            </a:r>
            <a:r>
              <a:rPr lang="en-CA" baseline="0" dirty="0" smtClean="0"/>
              <a:t> Story: Dal, felt had to leave part of my SELF at home (ignore it)</a:t>
            </a:r>
            <a:endParaRPr lang="en-CA" dirty="0"/>
          </a:p>
        </p:txBody>
      </p:sp>
      <p:sp>
        <p:nvSpPr>
          <p:cNvPr id="4" name="Slide Number Placeholder 3"/>
          <p:cNvSpPr>
            <a:spLocks noGrp="1"/>
          </p:cNvSpPr>
          <p:nvPr>
            <p:ph type="sldNum" sz="quarter" idx="10"/>
          </p:nvPr>
        </p:nvSpPr>
        <p:spPr/>
        <p:txBody>
          <a:bodyPr/>
          <a:lstStyle/>
          <a:p>
            <a:fld id="{6A6DA11D-867C-4980-A278-7B97EC12709A}" type="slidenum">
              <a:rPr lang="en-CA" smtClean="0"/>
              <a:t>8</a:t>
            </a:fld>
            <a:endParaRPr lang="en-CA"/>
          </a:p>
        </p:txBody>
      </p:sp>
    </p:spTree>
    <p:extLst>
      <p:ext uri="{BB962C8B-B14F-4D97-AF65-F5344CB8AC3E}">
        <p14:creationId xmlns:p14="http://schemas.microsoft.com/office/powerpoint/2010/main" val="970067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[ANNIMATE ‘THRIVE’]</a:t>
            </a:r>
          </a:p>
          <a:p>
            <a:r>
              <a:rPr lang="en-CA" dirty="0" smtClean="0"/>
              <a:t>Employee / Individual (my story) </a:t>
            </a:r>
            <a:endParaRPr lang="en-CA" dirty="0"/>
          </a:p>
        </p:txBody>
      </p:sp>
      <p:sp>
        <p:nvSpPr>
          <p:cNvPr id="4" name="Slide Number Placeholder 3"/>
          <p:cNvSpPr>
            <a:spLocks noGrp="1"/>
          </p:cNvSpPr>
          <p:nvPr>
            <p:ph type="sldNum" sz="quarter" idx="10"/>
          </p:nvPr>
        </p:nvSpPr>
        <p:spPr/>
        <p:txBody>
          <a:bodyPr/>
          <a:lstStyle/>
          <a:p>
            <a:fld id="{6A6DA11D-867C-4980-A278-7B97EC12709A}" type="slidenum">
              <a:rPr lang="en-CA" smtClean="0"/>
              <a:t>9</a:t>
            </a:fld>
            <a:endParaRPr lang="en-CA"/>
          </a:p>
        </p:txBody>
      </p:sp>
    </p:spTree>
    <p:extLst>
      <p:ext uri="{BB962C8B-B14F-4D97-AF65-F5344CB8AC3E}">
        <p14:creationId xmlns:p14="http://schemas.microsoft.com/office/powerpoint/2010/main" val="2599786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My Study</a:t>
            </a:r>
          </a:p>
          <a:p>
            <a:pPr lvl="1"/>
            <a:r>
              <a:rPr lang="en-CA" dirty="0" smtClean="0"/>
              <a:t>Local data (NS so far)*</a:t>
            </a:r>
            <a:endParaRPr lang="en-CA" baseline="0" dirty="0" smtClean="0"/>
          </a:p>
          <a:p>
            <a:pPr lvl="1"/>
            <a:r>
              <a:rPr lang="en-CA" dirty="0" smtClean="0"/>
              <a:t>No real sense of minimum ROI needed</a:t>
            </a:r>
          </a:p>
          <a:p>
            <a:pPr lvl="1"/>
            <a:r>
              <a:rPr lang="en-CA" dirty="0" smtClean="0"/>
              <a:t>Don’t tend to measure ROI</a:t>
            </a:r>
          </a:p>
          <a:p>
            <a:pPr lvl="2"/>
            <a:r>
              <a:rPr lang="en-CA" dirty="0" smtClean="0"/>
              <a:t>CBOC: very FEW </a:t>
            </a:r>
            <a:r>
              <a:rPr lang="en-CA" dirty="0" err="1" smtClean="0"/>
              <a:t>org’ns</a:t>
            </a:r>
            <a:r>
              <a:rPr lang="en-CA" dirty="0" smtClean="0"/>
              <a:t> even measure ATTENDANCE!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CA" dirty="0" smtClean="0"/>
              <a:t>Interested in learning more re. study, contact</a:t>
            </a:r>
            <a:r>
              <a:rPr lang="en-CA" baseline="0" dirty="0" smtClean="0"/>
              <a:t> me</a:t>
            </a:r>
          </a:p>
          <a:p>
            <a:pPr lvl="2"/>
            <a:endParaRPr lang="en-CA" baseline="0" dirty="0" smtClean="0"/>
          </a:p>
          <a:p>
            <a:pPr lvl="0"/>
            <a:r>
              <a:rPr lang="en-CA" sz="1200" kern="1200" dirty="0" smtClean="0">
                <a:solidFill>
                  <a:schemeClr val="tx1"/>
                </a:solidFill>
                <a:effectLst/>
                <a:latin typeface="+mn-lt"/>
                <a:ea typeface="+mn-ea"/>
                <a:cs typeface="+mn-cs"/>
              </a:rPr>
              <a:t>QUESTIONS:</a:t>
            </a:r>
          </a:p>
          <a:p>
            <a:pPr lvl="1"/>
            <a:r>
              <a:rPr lang="en-CA" sz="1200" kern="1200" dirty="0" smtClean="0">
                <a:solidFill>
                  <a:schemeClr val="tx1"/>
                </a:solidFill>
                <a:effectLst/>
                <a:latin typeface="+mn-lt"/>
                <a:ea typeface="+mn-ea"/>
                <a:cs typeface="+mn-cs"/>
              </a:rPr>
              <a:t>How many of you THINK/believe Workplace Wellness Programs &amp; Initiatives are a smart business decision?</a:t>
            </a:r>
          </a:p>
          <a:p>
            <a:pPr lvl="1"/>
            <a:r>
              <a:rPr lang="en-CA" sz="1200" kern="1200" dirty="0" smtClean="0">
                <a:solidFill>
                  <a:schemeClr val="tx1"/>
                </a:solidFill>
                <a:effectLst/>
                <a:latin typeface="+mn-lt"/>
                <a:ea typeface="+mn-ea"/>
                <a:cs typeface="+mn-cs"/>
              </a:rPr>
              <a:t>How many of you KNOW they are?</a:t>
            </a:r>
          </a:p>
          <a:p>
            <a:pPr lvl="1"/>
            <a:r>
              <a:rPr lang="en-CA" sz="1200" kern="1200" dirty="0" smtClean="0">
                <a:solidFill>
                  <a:schemeClr val="tx1"/>
                </a:solidFill>
                <a:effectLst/>
                <a:latin typeface="+mn-lt"/>
                <a:ea typeface="+mn-ea"/>
                <a:cs typeface="+mn-cs"/>
              </a:rPr>
              <a:t>How many of you need to justify the ROI of such programs &amp; initiatives? To yourself? To someone else?</a:t>
            </a:r>
          </a:p>
          <a:p>
            <a:pPr lvl="1"/>
            <a:r>
              <a:rPr lang="en-CA" sz="1200" kern="1200" dirty="0" smtClean="0">
                <a:solidFill>
                  <a:schemeClr val="tx1"/>
                </a:solidFill>
                <a:effectLst/>
                <a:latin typeface="+mn-lt"/>
                <a:ea typeface="+mn-ea"/>
                <a:cs typeface="+mn-cs"/>
              </a:rPr>
              <a:t>What would you say is the MINIMUM ROI you would need in order to proceed?</a:t>
            </a:r>
          </a:p>
          <a:p>
            <a:pPr lvl="2"/>
            <a:r>
              <a:rPr lang="en-CA" sz="1200" kern="1200" dirty="0" smtClean="0">
                <a:solidFill>
                  <a:schemeClr val="tx1"/>
                </a:solidFill>
                <a:effectLst/>
                <a:latin typeface="+mn-lt"/>
                <a:ea typeface="+mn-ea"/>
                <a:cs typeface="+mn-cs"/>
              </a:rPr>
              <a:t>10? 5? 3? 2? 1.5? Anything over 1?</a:t>
            </a:r>
          </a:p>
          <a:p>
            <a:pPr lvl="1"/>
            <a:r>
              <a:rPr lang="en-CA" sz="1200" kern="1200" dirty="0" smtClean="0">
                <a:solidFill>
                  <a:schemeClr val="tx1"/>
                </a:solidFill>
                <a:effectLst/>
                <a:latin typeface="+mn-lt"/>
                <a:ea typeface="+mn-ea"/>
                <a:cs typeface="+mn-cs"/>
              </a:rPr>
              <a:t>Do you provide the following:</a:t>
            </a:r>
          </a:p>
          <a:p>
            <a:pPr lvl="2"/>
            <a:r>
              <a:rPr lang="en-CA" sz="1200" kern="1200" dirty="0" smtClean="0">
                <a:solidFill>
                  <a:schemeClr val="tx1"/>
                </a:solidFill>
                <a:effectLst/>
                <a:latin typeface="+mn-lt"/>
                <a:ea typeface="+mn-ea"/>
                <a:cs typeface="+mn-cs"/>
              </a:rPr>
              <a:t>Casual days</a:t>
            </a:r>
          </a:p>
          <a:p>
            <a:pPr lvl="2"/>
            <a:r>
              <a:rPr lang="en-CA" sz="1200" kern="1200" dirty="0" smtClean="0">
                <a:solidFill>
                  <a:schemeClr val="tx1"/>
                </a:solidFill>
                <a:effectLst/>
                <a:latin typeface="+mn-lt"/>
                <a:ea typeface="+mn-ea"/>
                <a:cs typeface="+mn-cs"/>
              </a:rPr>
              <a:t>Employee pension plans with employer co-pay</a:t>
            </a:r>
          </a:p>
          <a:p>
            <a:pPr lvl="2"/>
            <a:r>
              <a:rPr lang="en-CA" sz="1200" kern="1200" dirty="0" smtClean="0">
                <a:solidFill>
                  <a:schemeClr val="tx1"/>
                </a:solidFill>
                <a:effectLst/>
                <a:latin typeface="+mn-lt"/>
                <a:ea typeface="+mn-ea"/>
                <a:cs typeface="+mn-cs"/>
              </a:rPr>
              <a:t>Birthday cakes</a:t>
            </a:r>
          </a:p>
          <a:p>
            <a:pPr lvl="2"/>
            <a:r>
              <a:rPr lang="en-CA" sz="1200" kern="1200" dirty="0" smtClean="0">
                <a:solidFill>
                  <a:schemeClr val="tx1"/>
                </a:solidFill>
                <a:effectLst/>
                <a:latin typeface="+mn-lt"/>
                <a:ea typeface="+mn-ea"/>
                <a:cs typeface="+mn-cs"/>
              </a:rPr>
              <a:t>Holiday and/or summer staff parties/events</a:t>
            </a:r>
          </a:p>
          <a:p>
            <a:pPr lvl="2"/>
            <a:r>
              <a:rPr lang="en-CA" sz="1200" kern="1200" dirty="0" smtClean="0">
                <a:solidFill>
                  <a:schemeClr val="tx1"/>
                </a:solidFill>
                <a:effectLst/>
                <a:latin typeface="+mn-lt"/>
                <a:ea typeface="+mn-ea"/>
                <a:cs typeface="+mn-cs"/>
              </a:rPr>
              <a:t>Team-building retreats/workshops</a:t>
            </a:r>
          </a:p>
          <a:p>
            <a:pPr lvl="2"/>
            <a:r>
              <a:rPr lang="en-CA" sz="1200" kern="1200" dirty="0" smtClean="0">
                <a:solidFill>
                  <a:schemeClr val="tx1"/>
                </a:solidFill>
                <a:effectLst/>
                <a:latin typeface="+mn-lt"/>
                <a:ea typeface="+mn-ea"/>
                <a:cs typeface="+mn-cs"/>
              </a:rPr>
              <a:t>Other…</a:t>
            </a:r>
          </a:p>
          <a:p>
            <a:pPr lvl="3"/>
            <a:r>
              <a:rPr lang="en-CA" sz="1200" kern="1200" dirty="0" smtClean="0">
                <a:solidFill>
                  <a:schemeClr val="tx1"/>
                </a:solidFill>
                <a:effectLst/>
                <a:latin typeface="+mn-lt"/>
                <a:ea typeface="+mn-ea"/>
                <a:cs typeface="+mn-cs"/>
              </a:rPr>
              <a:t>Do you KNOW the ROI on these?</a:t>
            </a:r>
          </a:p>
          <a:p>
            <a:pPr lvl="3"/>
            <a:r>
              <a:rPr lang="en-CA" sz="1200" kern="1200" dirty="0" smtClean="0">
                <a:solidFill>
                  <a:schemeClr val="tx1"/>
                </a:solidFill>
                <a:effectLst/>
                <a:latin typeface="+mn-lt"/>
                <a:ea typeface="+mn-ea"/>
                <a:cs typeface="+mn-cs"/>
              </a:rPr>
              <a:t>Do you REQUIRE a certain ROI? If so, what?</a:t>
            </a:r>
          </a:p>
          <a:p>
            <a:pPr lvl="4"/>
            <a:r>
              <a:rPr lang="en-CA" sz="1200" kern="1200" dirty="0" smtClean="0">
                <a:solidFill>
                  <a:schemeClr val="tx1"/>
                </a:solidFill>
                <a:effectLst/>
                <a:latin typeface="+mn-lt"/>
                <a:ea typeface="+mn-ea"/>
                <a:cs typeface="+mn-cs"/>
              </a:rPr>
              <a:t>Why/not?</a:t>
            </a:r>
          </a:p>
          <a:p>
            <a:pPr lvl="4"/>
            <a:r>
              <a:rPr lang="en-CA" sz="1200" kern="1200" dirty="0" smtClean="0">
                <a:solidFill>
                  <a:schemeClr val="tx1"/>
                </a:solidFill>
                <a:effectLst/>
                <a:latin typeface="+mn-lt"/>
                <a:ea typeface="+mn-ea"/>
                <a:cs typeface="+mn-cs"/>
              </a:rPr>
              <a:t>If NOT, why do you do them?</a:t>
            </a:r>
          </a:p>
          <a:p>
            <a:pPr lvl="1"/>
            <a:r>
              <a:rPr lang="en-CA" sz="1200" kern="1200" dirty="0" smtClean="0">
                <a:solidFill>
                  <a:schemeClr val="tx1"/>
                </a:solidFill>
                <a:effectLst/>
                <a:latin typeface="+mn-lt"/>
                <a:ea typeface="+mn-ea"/>
                <a:cs typeface="+mn-cs"/>
              </a:rPr>
              <a:t>My own STUDY of NS organizations (to get local data):</a:t>
            </a:r>
          </a:p>
          <a:p>
            <a:pPr lvl="2"/>
            <a:r>
              <a:rPr lang="en-CA" sz="1200" kern="1200" dirty="0" smtClean="0">
                <a:solidFill>
                  <a:schemeClr val="tx1"/>
                </a:solidFill>
                <a:effectLst/>
                <a:latin typeface="+mn-lt"/>
                <a:ea typeface="+mn-ea"/>
                <a:cs typeface="+mn-cs"/>
              </a:rPr>
              <a:t>No real sense of minimum ROI needed</a:t>
            </a:r>
          </a:p>
          <a:p>
            <a:pPr lvl="2"/>
            <a:r>
              <a:rPr lang="en-CA" sz="1200" kern="1200" dirty="0" smtClean="0">
                <a:solidFill>
                  <a:schemeClr val="tx1"/>
                </a:solidFill>
                <a:effectLst/>
                <a:latin typeface="+mn-lt"/>
                <a:ea typeface="+mn-ea"/>
                <a:cs typeface="+mn-cs"/>
              </a:rPr>
              <a:t>Don’t tend to measure ROI</a:t>
            </a:r>
          </a:p>
          <a:p>
            <a:pPr lvl="3"/>
            <a:r>
              <a:rPr lang="en-CA" sz="1200" kern="1200" dirty="0" smtClean="0">
                <a:solidFill>
                  <a:schemeClr val="tx1"/>
                </a:solidFill>
                <a:effectLst/>
                <a:latin typeface="+mn-lt"/>
                <a:ea typeface="+mn-ea"/>
                <a:cs typeface="+mn-cs"/>
              </a:rPr>
              <a:t>CBOC: very FEW </a:t>
            </a:r>
            <a:r>
              <a:rPr lang="en-CA" sz="1200" kern="1200" dirty="0" err="1" smtClean="0">
                <a:solidFill>
                  <a:schemeClr val="tx1"/>
                </a:solidFill>
                <a:effectLst/>
                <a:latin typeface="+mn-lt"/>
                <a:ea typeface="+mn-ea"/>
                <a:cs typeface="+mn-cs"/>
              </a:rPr>
              <a:t>org’ns</a:t>
            </a:r>
            <a:r>
              <a:rPr lang="en-CA" sz="1200" kern="1200" dirty="0" smtClean="0">
                <a:solidFill>
                  <a:schemeClr val="tx1"/>
                </a:solidFill>
                <a:effectLst/>
                <a:latin typeface="+mn-lt"/>
                <a:ea typeface="+mn-ea"/>
                <a:cs typeface="+mn-cs"/>
              </a:rPr>
              <a:t> even measure ATTENDANCE! (3%?)</a:t>
            </a:r>
          </a:p>
          <a:p>
            <a:pPr lvl="2"/>
            <a:r>
              <a:rPr lang="en-CA" sz="1200" kern="1200" dirty="0" smtClean="0">
                <a:solidFill>
                  <a:schemeClr val="tx1"/>
                </a:solidFill>
                <a:effectLst/>
                <a:latin typeface="+mn-lt"/>
                <a:ea typeface="+mn-ea"/>
                <a:cs typeface="+mn-cs"/>
              </a:rPr>
              <a:t>Still provide initiatives; still confident in their benefits</a:t>
            </a:r>
          </a:p>
          <a:p>
            <a:pPr lvl="2"/>
            <a:r>
              <a:rPr lang="en-CA" sz="1200" kern="1200" dirty="0" smtClean="0">
                <a:solidFill>
                  <a:schemeClr val="tx1"/>
                </a:solidFill>
                <a:effectLst/>
                <a:latin typeface="+mn-lt"/>
                <a:ea typeface="+mn-ea"/>
                <a:cs typeface="+mn-cs"/>
              </a:rPr>
              <a:t>(Want to participate and/or receive summary report of findings, speak to me at end/note on biz card and give to me)</a:t>
            </a:r>
          </a:p>
          <a:p>
            <a:pPr lvl="1"/>
            <a:r>
              <a:rPr lang="en-CA" sz="1200" kern="1200" dirty="0" smtClean="0">
                <a:solidFill>
                  <a:schemeClr val="tx1"/>
                </a:solidFill>
                <a:effectLst/>
                <a:latin typeface="+mn-lt"/>
                <a:ea typeface="+mn-ea"/>
                <a:cs typeface="+mn-cs"/>
              </a:rPr>
              <a:t>Challenges:</a:t>
            </a:r>
          </a:p>
          <a:p>
            <a:pPr lvl="2"/>
            <a:r>
              <a:rPr lang="en-CA" sz="1200" kern="1200" dirty="0" smtClean="0">
                <a:solidFill>
                  <a:schemeClr val="tx1"/>
                </a:solidFill>
                <a:effectLst/>
                <a:latin typeface="+mn-lt"/>
                <a:ea typeface="+mn-ea"/>
                <a:cs typeface="+mn-cs"/>
              </a:rPr>
              <a:t>Lack of benchmark data (so can’t demonstrate ROI, even if it’s there)</a:t>
            </a:r>
          </a:p>
          <a:p>
            <a:pPr lvl="2"/>
            <a:r>
              <a:rPr lang="en-CA" sz="1200" kern="1200" dirty="0" smtClean="0">
                <a:solidFill>
                  <a:schemeClr val="tx1"/>
                </a:solidFill>
                <a:effectLst/>
                <a:latin typeface="+mn-lt"/>
                <a:ea typeface="+mn-ea"/>
                <a:cs typeface="+mn-cs"/>
              </a:rPr>
              <a:t>Some data is subjective (ex. Morale)</a:t>
            </a:r>
          </a:p>
          <a:p>
            <a:endParaRPr lang="en-CA" dirty="0"/>
          </a:p>
        </p:txBody>
      </p:sp>
      <p:sp>
        <p:nvSpPr>
          <p:cNvPr id="4" name="Slide Number Placeholder 3"/>
          <p:cNvSpPr>
            <a:spLocks noGrp="1"/>
          </p:cNvSpPr>
          <p:nvPr>
            <p:ph type="sldNum" sz="quarter" idx="10"/>
          </p:nvPr>
        </p:nvSpPr>
        <p:spPr/>
        <p:txBody>
          <a:bodyPr/>
          <a:lstStyle/>
          <a:p>
            <a:fld id="{6A6DA11D-867C-4980-A278-7B97EC12709A}" type="slidenum">
              <a:rPr lang="en-CA" smtClean="0"/>
              <a:t>11</a:t>
            </a:fld>
            <a:endParaRPr lang="en-CA"/>
          </a:p>
        </p:txBody>
      </p:sp>
    </p:spTree>
    <p:extLst>
      <p:ext uri="{BB962C8B-B14F-4D97-AF65-F5344CB8AC3E}">
        <p14:creationId xmlns:p14="http://schemas.microsoft.com/office/powerpoint/2010/main" val="1681279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Smart</a:t>
            </a:r>
            <a:r>
              <a:rPr lang="en-CA" baseline="0" dirty="0" smtClean="0"/>
              <a:t> businesses and organizations are investing in the Wellness of their employees! They are the leaders in the local economy.</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64DF5A22-D134-407E-9F9E-932024D03568}" type="slidenum">
              <a:rPr lang="en-CA" smtClean="0"/>
              <a:t>12</a:t>
            </a:fld>
            <a:endParaRPr lang="en-CA"/>
          </a:p>
        </p:txBody>
      </p:sp>
    </p:spTree>
    <p:extLst>
      <p:ext uri="{BB962C8B-B14F-4D97-AF65-F5344CB8AC3E}">
        <p14:creationId xmlns:p14="http://schemas.microsoft.com/office/powerpoint/2010/main" val="985818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93626B39-6780-43AA-8EB6-F4287BE6A172}" type="datetimeFigureOut">
              <a:rPr lang="en-CA" smtClean="0"/>
              <a:t>April 22, 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968D79A-1B5D-478D-88BB-D22470674231}" type="slidenum">
              <a:rPr lang="en-CA" smtClean="0"/>
              <a:t>‹#›</a:t>
            </a:fld>
            <a:endParaRPr lang="en-CA"/>
          </a:p>
        </p:txBody>
      </p:sp>
    </p:spTree>
    <p:extLst>
      <p:ext uri="{BB962C8B-B14F-4D97-AF65-F5344CB8AC3E}">
        <p14:creationId xmlns:p14="http://schemas.microsoft.com/office/powerpoint/2010/main" val="2472938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3626B39-6780-43AA-8EB6-F4287BE6A172}" type="datetimeFigureOut">
              <a:rPr lang="en-CA" smtClean="0"/>
              <a:t>April 22, 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968D79A-1B5D-478D-88BB-D22470674231}" type="slidenum">
              <a:rPr lang="en-CA" smtClean="0"/>
              <a:t>‹#›</a:t>
            </a:fld>
            <a:endParaRPr lang="en-CA"/>
          </a:p>
        </p:txBody>
      </p:sp>
    </p:spTree>
    <p:extLst>
      <p:ext uri="{BB962C8B-B14F-4D97-AF65-F5344CB8AC3E}">
        <p14:creationId xmlns:p14="http://schemas.microsoft.com/office/powerpoint/2010/main" val="3895555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3626B39-6780-43AA-8EB6-F4287BE6A172}" type="datetimeFigureOut">
              <a:rPr lang="en-CA" smtClean="0"/>
              <a:t>April 22, 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968D79A-1B5D-478D-88BB-D22470674231}" type="slidenum">
              <a:rPr lang="en-CA" smtClean="0"/>
              <a:t>‹#›</a:t>
            </a:fld>
            <a:endParaRPr lang="en-CA"/>
          </a:p>
        </p:txBody>
      </p:sp>
    </p:spTree>
    <p:extLst>
      <p:ext uri="{BB962C8B-B14F-4D97-AF65-F5344CB8AC3E}">
        <p14:creationId xmlns:p14="http://schemas.microsoft.com/office/powerpoint/2010/main" val="865012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3626B39-6780-43AA-8EB6-F4287BE6A172}" type="datetimeFigureOut">
              <a:rPr lang="en-CA" smtClean="0"/>
              <a:t>April 22, 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968D79A-1B5D-478D-88BB-D22470674231}" type="slidenum">
              <a:rPr lang="en-CA" smtClean="0"/>
              <a:t>‹#›</a:t>
            </a:fld>
            <a:endParaRPr lang="en-CA"/>
          </a:p>
        </p:txBody>
      </p:sp>
    </p:spTree>
    <p:extLst>
      <p:ext uri="{BB962C8B-B14F-4D97-AF65-F5344CB8AC3E}">
        <p14:creationId xmlns:p14="http://schemas.microsoft.com/office/powerpoint/2010/main" val="3681289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626B39-6780-43AA-8EB6-F4287BE6A172}" type="datetimeFigureOut">
              <a:rPr lang="en-CA" smtClean="0"/>
              <a:t>April 22, 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968D79A-1B5D-478D-88BB-D22470674231}" type="slidenum">
              <a:rPr lang="en-CA" smtClean="0"/>
              <a:t>‹#›</a:t>
            </a:fld>
            <a:endParaRPr lang="en-CA"/>
          </a:p>
        </p:txBody>
      </p:sp>
    </p:spTree>
    <p:extLst>
      <p:ext uri="{BB962C8B-B14F-4D97-AF65-F5344CB8AC3E}">
        <p14:creationId xmlns:p14="http://schemas.microsoft.com/office/powerpoint/2010/main" val="2927206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3626B39-6780-43AA-8EB6-F4287BE6A172}" type="datetimeFigureOut">
              <a:rPr lang="en-CA" smtClean="0"/>
              <a:t>April 22, 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968D79A-1B5D-478D-88BB-D22470674231}" type="slidenum">
              <a:rPr lang="en-CA" smtClean="0"/>
              <a:t>‹#›</a:t>
            </a:fld>
            <a:endParaRPr lang="en-CA"/>
          </a:p>
        </p:txBody>
      </p:sp>
    </p:spTree>
    <p:extLst>
      <p:ext uri="{BB962C8B-B14F-4D97-AF65-F5344CB8AC3E}">
        <p14:creationId xmlns:p14="http://schemas.microsoft.com/office/powerpoint/2010/main" val="3033395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3626B39-6780-43AA-8EB6-F4287BE6A172}" type="datetimeFigureOut">
              <a:rPr lang="en-CA" smtClean="0"/>
              <a:t>April 22, 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968D79A-1B5D-478D-88BB-D22470674231}" type="slidenum">
              <a:rPr lang="en-CA" smtClean="0"/>
              <a:t>‹#›</a:t>
            </a:fld>
            <a:endParaRPr lang="en-CA"/>
          </a:p>
        </p:txBody>
      </p:sp>
    </p:spTree>
    <p:extLst>
      <p:ext uri="{BB962C8B-B14F-4D97-AF65-F5344CB8AC3E}">
        <p14:creationId xmlns:p14="http://schemas.microsoft.com/office/powerpoint/2010/main" val="3280579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3626B39-6780-43AA-8EB6-F4287BE6A172}" type="datetimeFigureOut">
              <a:rPr lang="en-CA" smtClean="0"/>
              <a:t>April 22, 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968D79A-1B5D-478D-88BB-D22470674231}" type="slidenum">
              <a:rPr lang="en-CA" smtClean="0"/>
              <a:t>‹#›</a:t>
            </a:fld>
            <a:endParaRPr lang="en-CA"/>
          </a:p>
        </p:txBody>
      </p:sp>
    </p:spTree>
    <p:extLst>
      <p:ext uri="{BB962C8B-B14F-4D97-AF65-F5344CB8AC3E}">
        <p14:creationId xmlns:p14="http://schemas.microsoft.com/office/powerpoint/2010/main" val="4023048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626B39-6780-43AA-8EB6-F4287BE6A172}" type="datetimeFigureOut">
              <a:rPr lang="en-CA" smtClean="0"/>
              <a:t>April 22, 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968D79A-1B5D-478D-88BB-D22470674231}" type="slidenum">
              <a:rPr lang="en-CA" smtClean="0"/>
              <a:t>‹#›</a:t>
            </a:fld>
            <a:endParaRPr lang="en-CA"/>
          </a:p>
        </p:txBody>
      </p:sp>
    </p:spTree>
    <p:extLst>
      <p:ext uri="{BB962C8B-B14F-4D97-AF65-F5344CB8AC3E}">
        <p14:creationId xmlns:p14="http://schemas.microsoft.com/office/powerpoint/2010/main" val="524872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26B39-6780-43AA-8EB6-F4287BE6A172}" type="datetimeFigureOut">
              <a:rPr lang="en-CA" smtClean="0"/>
              <a:t>April 22, 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968D79A-1B5D-478D-88BB-D22470674231}" type="slidenum">
              <a:rPr lang="en-CA" smtClean="0"/>
              <a:t>‹#›</a:t>
            </a:fld>
            <a:endParaRPr lang="en-CA"/>
          </a:p>
        </p:txBody>
      </p:sp>
    </p:spTree>
    <p:extLst>
      <p:ext uri="{BB962C8B-B14F-4D97-AF65-F5344CB8AC3E}">
        <p14:creationId xmlns:p14="http://schemas.microsoft.com/office/powerpoint/2010/main" val="2666354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26B39-6780-43AA-8EB6-F4287BE6A172}" type="datetimeFigureOut">
              <a:rPr lang="en-CA" smtClean="0"/>
              <a:t>April 22, 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968D79A-1B5D-478D-88BB-D22470674231}" type="slidenum">
              <a:rPr lang="en-CA" smtClean="0"/>
              <a:t>‹#›</a:t>
            </a:fld>
            <a:endParaRPr lang="en-CA"/>
          </a:p>
        </p:txBody>
      </p:sp>
    </p:spTree>
    <p:extLst>
      <p:ext uri="{BB962C8B-B14F-4D97-AF65-F5344CB8AC3E}">
        <p14:creationId xmlns:p14="http://schemas.microsoft.com/office/powerpoint/2010/main" val="4223277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626B39-6780-43AA-8EB6-F4287BE6A172}" type="datetimeFigureOut">
              <a:rPr lang="en-CA" smtClean="0"/>
              <a:t>April 22, 2014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8D79A-1B5D-478D-88BB-D22470674231}" type="slidenum">
              <a:rPr lang="en-CA" smtClean="0"/>
              <a:t>‹#›</a:t>
            </a:fld>
            <a:endParaRPr lang="en-CA"/>
          </a:p>
        </p:txBody>
      </p:sp>
    </p:spTree>
    <p:extLst>
      <p:ext uri="{BB962C8B-B14F-4D97-AF65-F5344CB8AC3E}">
        <p14:creationId xmlns:p14="http://schemas.microsoft.com/office/powerpoint/2010/main" val="2835450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gail@lighthousewellness.ca"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hyperlink" Target="http://www.lighthousewellness.ca/"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19015"/>
            <a:ext cx="9144000" cy="1470025"/>
          </a:xfrm>
        </p:spPr>
        <p:txBody>
          <a:bodyPr>
            <a:normAutofit fontScale="90000"/>
          </a:bodyPr>
          <a:lstStyle/>
          <a:p>
            <a:r>
              <a:rPr lang="en-CA" dirty="0"/>
              <a:t>Organizational &amp; Individual Competitiveness Through </a:t>
            </a:r>
            <a:r>
              <a:rPr lang="en-CA" dirty="0" smtClean="0"/>
              <a:t>“Whole-Person Engagement”</a:t>
            </a:r>
            <a:endParaRPr lang="en-CA" sz="4000" dirty="0"/>
          </a:p>
        </p:txBody>
      </p:sp>
      <p:sp>
        <p:nvSpPr>
          <p:cNvPr id="3" name="Subtitle 2"/>
          <p:cNvSpPr>
            <a:spLocks noGrp="1"/>
          </p:cNvSpPr>
          <p:nvPr>
            <p:ph type="subTitle" idx="1"/>
          </p:nvPr>
        </p:nvSpPr>
        <p:spPr>
          <a:xfrm>
            <a:off x="971600" y="4509120"/>
            <a:ext cx="7272808" cy="1752600"/>
          </a:xfrm>
        </p:spPr>
        <p:txBody>
          <a:bodyPr>
            <a:normAutofit/>
          </a:bodyPr>
          <a:lstStyle/>
          <a:p>
            <a:r>
              <a:rPr lang="en-CA" dirty="0" smtClean="0"/>
              <a:t>Gail Godreau  MBA, CCP</a:t>
            </a:r>
          </a:p>
          <a:p>
            <a:r>
              <a:rPr lang="en-CA" dirty="0" smtClean="0"/>
              <a:t>Wellness Consultant, Coach &amp; Speaker</a:t>
            </a:r>
          </a:p>
          <a:p>
            <a:r>
              <a:rPr lang="en-CA" sz="2000" dirty="0" smtClean="0"/>
              <a:t>April 2014</a:t>
            </a:r>
          </a:p>
        </p:txBody>
      </p:sp>
      <p:pic>
        <p:nvPicPr>
          <p:cNvPr id="1026" name="Picture 2" descr="C:\Users\Gail\Documents\LWS Business Docs\LWS Logo - banner ver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9144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a:xfrm>
            <a:off x="2948000" y="6451840"/>
            <a:ext cx="3248000" cy="385018"/>
          </a:xfrm>
        </p:spPr>
        <p:txBody>
          <a:bodyPr/>
          <a:lstStyle/>
          <a:p>
            <a:r>
              <a:rPr lang="en-CA" dirty="0" smtClean="0"/>
              <a:t>Copyright © 2014 Lighthouse Wellness Strategies</a:t>
            </a:r>
            <a:endParaRPr lang="en-CA" dirty="0"/>
          </a:p>
        </p:txBody>
      </p:sp>
    </p:spTree>
    <p:extLst>
      <p:ext uri="{BB962C8B-B14F-4D97-AF65-F5344CB8AC3E}">
        <p14:creationId xmlns:p14="http://schemas.microsoft.com/office/powerpoint/2010/main" val="3669372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Individual Benefits</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Energy</a:t>
            </a:r>
          </a:p>
          <a:p>
            <a:endParaRPr lang="en-CA" dirty="0" smtClean="0"/>
          </a:p>
          <a:p>
            <a:r>
              <a:rPr lang="en-CA" dirty="0" smtClean="0"/>
              <a:t>Mental clarity &amp; focus</a:t>
            </a:r>
          </a:p>
          <a:p>
            <a:endParaRPr lang="en-CA" dirty="0"/>
          </a:p>
          <a:p>
            <a:r>
              <a:rPr lang="en-CA" dirty="0" smtClean="0"/>
              <a:t>Creativity</a:t>
            </a:r>
          </a:p>
          <a:p>
            <a:endParaRPr lang="en-CA" dirty="0" smtClean="0"/>
          </a:p>
          <a:p>
            <a:r>
              <a:rPr lang="en-CA" dirty="0" smtClean="0"/>
              <a:t>Resilience</a:t>
            </a:r>
          </a:p>
          <a:p>
            <a:endParaRPr lang="en-CA" dirty="0" smtClean="0"/>
          </a:p>
          <a:p>
            <a:r>
              <a:rPr lang="en-CA" dirty="0" smtClean="0"/>
              <a:t>Ability to recognize/create/seize opportunities!</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1628800"/>
            <a:ext cx="3298676" cy="3298676"/>
          </a:xfrm>
          <a:prstGeom prst="rect">
            <a:avLst/>
          </a:prstGeom>
        </p:spPr>
      </p:pic>
    </p:spTree>
    <p:extLst>
      <p:ext uri="{BB962C8B-B14F-4D97-AF65-F5344CB8AC3E}">
        <p14:creationId xmlns:p14="http://schemas.microsoft.com/office/powerpoint/2010/main" val="444084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Do Organizations Benefit</a:t>
            </a:r>
            <a:r>
              <a:rPr lang="en-CA" baseline="0" dirty="0" smtClean="0"/>
              <a:t> – REALLY?</a:t>
            </a:r>
            <a:endParaRPr lang="en-CA" dirty="0"/>
          </a:p>
        </p:txBody>
      </p:sp>
      <p:sp>
        <p:nvSpPr>
          <p:cNvPr id="3" name="Content Placeholder 2"/>
          <p:cNvSpPr>
            <a:spLocks noGrp="1"/>
          </p:cNvSpPr>
          <p:nvPr>
            <p:ph idx="1"/>
          </p:nvPr>
        </p:nvSpPr>
        <p:spPr>
          <a:xfrm>
            <a:off x="457200" y="1600200"/>
            <a:ext cx="8229600" cy="4709120"/>
          </a:xfrm>
        </p:spPr>
        <p:txBody>
          <a:bodyPr>
            <a:normAutofit fontScale="92500" lnSpcReduction="10000"/>
          </a:bodyPr>
          <a:lstStyle/>
          <a:p>
            <a:r>
              <a:rPr lang="en-CA" dirty="0" smtClean="0"/>
              <a:t>What do you THINK?</a:t>
            </a:r>
          </a:p>
          <a:p>
            <a:endParaRPr lang="en-CA" dirty="0" smtClean="0"/>
          </a:p>
          <a:p>
            <a:r>
              <a:rPr lang="en-CA" dirty="0" smtClean="0"/>
              <a:t>What do you KNOW?</a:t>
            </a:r>
          </a:p>
          <a:p>
            <a:endParaRPr lang="en-CA" dirty="0" smtClean="0"/>
          </a:p>
          <a:p>
            <a:r>
              <a:rPr lang="en-CA" dirty="0" smtClean="0"/>
              <a:t>HOW do you know? (ROI?0 Other?)</a:t>
            </a:r>
          </a:p>
          <a:p>
            <a:pPr marL="0" indent="0">
              <a:buNone/>
            </a:pPr>
            <a:endParaRPr lang="en-CA" dirty="0" smtClean="0"/>
          </a:p>
          <a:p>
            <a:r>
              <a:rPr lang="en-CA" dirty="0" smtClean="0"/>
              <a:t>Can we demonstrate ROI? Why/why not?</a:t>
            </a:r>
          </a:p>
          <a:p>
            <a:endParaRPr lang="en-CA" dirty="0"/>
          </a:p>
          <a:p>
            <a:r>
              <a:rPr lang="en-CA" dirty="0"/>
              <a:t>Where else do you measure impact</a:t>
            </a:r>
            <a:r>
              <a:rPr lang="en-CA" dirty="0" smtClean="0"/>
              <a:t>?</a:t>
            </a:r>
            <a:endParaRPr lang="en-CA" dirty="0"/>
          </a:p>
        </p:txBody>
      </p:sp>
    </p:spTree>
    <p:extLst>
      <p:ext uri="{BB962C8B-B14F-4D97-AF65-F5344CB8AC3E}">
        <p14:creationId xmlns:p14="http://schemas.microsoft.com/office/powerpoint/2010/main" val="206751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96752"/>
            <a:ext cx="8229600" cy="5517232"/>
          </a:xfrm>
        </p:spPr>
        <p:txBody>
          <a:bodyPr>
            <a:normAutofit/>
          </a:bodyPr>
          <a:lstStyle/>
          <a:p>
            <a:pPr marL="0" indent="0" algn="ctr">
              <a:buNone/>
            </a:pPr>
            <a:r>
              <a:rPr lang="en-CA" dirty="0"/>
              <a:t> </a:t>
            </a:r>
            <a:r>
              <a:rPr lang="en-CA" sz="3600" dirty="0" smtClean="0"/>
              <a:t>Well </a:t>
            </a:r>
            <a:r>
              <a:rPr lang="en-CA" sz="3600" dirty="0"/>
              <a:t>Organizations Do Better</a:t>
            </a:r>
            <a:r>
              <a:rPr lang="en-CA" sz="3600" dirty="0" smtClean="0"/>
              <a:t>!</a:t>
            </a:r>
            <a:endParaRPr lang="en-CA" sz="3600"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a:p>
          <a:p>
            <a:pPr marL="0" indent="0">
              <a:buNone/>
            </a:pPr>
            <a:endParaRPr lang="en-CA" sz="2200" dirty="0" smtClean="0"/>
          </a:p>
          <a:p>
            <a:pPr marL="0" indent="0">
              <a:buNone/>
            </a:pPr>
            <a:endParaRPr lang="en-CA" sz="2200" dirty="0"/>
          </a:p>
          <a:p>
            <a:pPr marL="0" indent="0">
              <a:buNone/>
            </a:pPr>
            <a:r>
              <a:rPr lang="en-CA" sz="2300" dirty="0" smtClean="0"/>
              <a:t>* CBOC 2012 at Better Workplace Conference 2013</a:t>
            </a:r>
          </a:p>
          <a:p>
            <a:pPr marL="0" indent="0">
              <a:buNone/>
            </a:pPr>
            <a:endParaRPr lang="en-CA" dirty="0" smtClean="0"/>
          </a:p>
        </p:txBody>
      </p:sp>
      <p:graphicFrame>
        <p:nvGraphicFramePr>
          <p:cNvPr id="5" name="Table 4"/>
          <p:cNvGraphicFramePr>
            <a:graphicFrameLocks noGrp="1"/>
          </p:cNvGraphicFramePr>
          <p:nvPr>
            <p:extLst>
              <p:ext uri="{D42A27DB-BD31-4B8C-83A1-F6EECF244321}">
                <p14:modId xmlns:p14="http://schemas.microsoft.com/office/powerpoint/2010/main" val="2688390924"/>
              </p:ext>
            </p:extLst>
          </p:nvPr>
        </p:nvGraphicFramePr>
        <p:xfrm>
          <a:off x="395536" y="2204864"/>
          <a:ext cx="8424936" cy="3345376"/>
        </p:xfrm>
        <a:graphic>
          <a:graphicData uri="http://schemas.openxmlformats.org/drawingml/2006/table">
            <a:tbl>
              <a:tblPr firstRow="1" firstCol="1" bandRow="1">
                <a:tableStyleId>{5C22544A-7EE6-4342-B048-85BDC9FD1C3A}</a:tableStyleId>
              </a:tblPr>
              <a:tblGrid>
                <a:gridCol w="4212468"/>
                <a:gridCol w="4212468"/>
              </a:tblGrid>
              <a:tr h="436195">
                <a:tc>
                  <a:txBody>
                    <a:bodyPr/>
                    <a:lstStyle/>
                    <a:p>
                      <a:pPr marL="228600" marR="0" algn="ctr">
                        <a:lnSpc>
                          <a:spcPct val="115000"/>
                        </a:lnSpc>
                        <a:spcBef>
                          <a:spcPts val="0"/>
                        </a:spcBef>
                        <a:spcAft>
                          <a:spcPts val="0"/>
                        </a:spcAft>
                      </a:pPr>
                      <a:r>
                        <a:rPr lang="en-CA" sz="2000" dirty="0">
                          <a:effectLst/>
                        </a:rPr>
                        <a:t>LESS:</a:t>
                      </a:r>
                      <a:endParaRPr lang="en-CA" sz="2000" dirty="0">
                        <a:effectLst/>
                        <a:latin typeface="Calibri"/>
                        <a:ea typeface="SimSun"/>
                        <a:cs typeface="Times New Roman"/>
                      </a:endParaRPr>
                    </a:p>
                  </a:txBody>
                  <a:tcPr marL="68580" marR="68580" marT="0" marB="0">
                    <a:solidFill>
                      <a:srgbClr val="0070C0"/>
                    </a:solidFill>
                  </a:tcPr>
                </a:tc>
                <a:tc>
                  <a:txBody>
                    <a:bodyPr/>
                    <a:lstStyle/>
                    <a:p>
                      <a:pPr marL="228600" marR="0" algn="ctr">
                        <a:lnSpc>
                          <a:spcPct val="115000"/>
                        </a:lnSpc>
                        <a:spcBef>
                          <a:spcPts val="0"/>
                        </a:spcBef>
                        <a:spcAft>
                          <a:spcPts val="0"/>
                        </a:spcAft>
                      </a:pPr>
                      <a:r>
                        <a:rPr lang="en-CA" sz="2000" dirty="0">
                          <a:effectLst/>
                        </a:rPr>
                        <a:t>MORE:</a:t>
                      </a:r>
                      <a:endParaRPr lang="en-CA" sz="2000" dirty="0">
                        <a:effectLst/>
                        <a:latin typeface="Calibri"/>
                        <a:ea typeface="SimSun"/>
                        <a:cs typeface="Times New Roman"/>
                      </a:endParaRPr>
                    </a:p>
                  </a:txBody>
                  <a:tcPr marL="68580" marR="68580" marT="0" marB="0">
                    <a:solidFill>
                      <a:srgbClr val="0070C0"/>
                    </a:solidFill>
                  </a:tcPr>
                </a:tc>
              </a:tr>
              <a:tr h="899556">
                <a:tc>
                  <a:txBody>
                    <a:bodyPr/>
                    <a:lstStyle/>
                    <a:p>
                      <a:pPr marL="228600" marR="0">
                        <a:lnSpc>
                          <a:spcPct val="115000"/>
                        </a:lnSpc>
                        <a:spcBef>
                          <a:spcPts val="0"/>
                        </a:spcBef>
                        <a:spcAft>
                          <a:spcPts val="0"/>
                        </a:spcAft>
                      </a:pPr>
                      <a:r>
                        <a:rPr lang="en-CA" sz="2000" u="sng" dirty="0">
                          <a:effectLst/>
                        </a:rPr>
                        <a:t>Absenteeism</a:t>
                      </a:r>
                      <a:r>
                        <a:rPr lang="en-CA" sz="2000" dirty="0">
                          <a:effectLst/>
                        </a:rPr>
                        <a:t> = more time at work (costs </a:t>
                      </a:r>
                      <a:r>
                        <a:rPr lang="en-CA" sz="2000" dirty="0" smtClean="0">
                          <a:effectLst/>
                        </a:rPr>
                        <a:t>Canada $16.6</a:t>
                      </a:r>
                      <a:r>
                        <a:rPr lang="en-CA" sz="2000" baseline="0" dirty="0" smtClean="0">
                          <a:effectLst/>
                        </a:rPr>
                        <a:t> b</a:t>
                      </a:r>
                      <a:r>
                        <a:rPr lang="en-CA" sz="2000" dirty="0" smtClean="0">
                          <a:effectLst/>
                        </a:rPr>
                        <a:t>illion/</a:t>
                      </a:r>
                      <a:r>
                        <a:rPr lang="en-CA" sz="2000" dirty="0" err="1" smtClean="0">
                          <a:effectLst/>
                        </a:rPr>
                        <a:t>yr</a:t>
                      </a:r>
                      <a:r>
                        <a:rPr lang="en-CA" sz="2000" dirty="0">
                          <a:effectLst/>
                        </a:rPr>
                        <a:t>*)</a:t>
                      </a:r>
                      <a:endParaRPr lang="en-CA" sz="2000" dirty="0">
                        <a:effectLst/>
                        <a:latin typeface="Calibri"/>
                        <a:ea typeface="SimSun"/>
                        <a:cs typeface="Times New Roman"/>
                      </a:endParaRPr>
                    </a:p>
                  </a:txBody>
                  <a:tcPr marL="68580" marR="68580" marT="0" marB="0">
                    <a:solidFill>
                      <a:schemeClr val="tx2">
                        <a:lumMod val="40000"/>
                        <a:lumOff val="60000"/>
                      </a:schemeClr>
                    </a:solidFill>
                  </a:tcPr>
                </a:tc>
                <a:tc>
                  <a:txBody>
                    <a:bodyPr/>
                    <a:lstStyle/>
                    <a:p>
                      <a:pPr marL="228600" marR="0">
                        <a:lnSpc>
                          <a:spcPct val="115000"/>
                        </a:lnSpc>
                        <a:spcBef>
                          <a:spcPts val="0"/>
                        </a:spcBef>
                        <a:spcAft>
                          <a:spcPts val="0"/>
                        </a:spcAft>
                      </a:pPr>
                      <a:r>
                        <a:rPr lang="en-CA" sz="2000" b="1" kern="1200" dirty="0">
                          <a:solidFill>
                            <a:schemeClr val="lt1"/>
                          </a:solidFill>
                          <a:effectLst/>
                          <a:latin typeface="+mn-lt"/>
                          <a:ea typeface="+mn-ea"/>
                          <a:cs typeface="+mn-cs"/>
                        </a:rPr>
                        <a:t>Employee </a:t>
                      </a:r>
                      <a:r>
                        <a:rPr lang="en-CA" sz="2000" b="1" u="sng" kern="1200" dirty="0">
                          <a:solidFill>
                            <a:schemeClr val="lt1"/>
                          </a:solidFill>
                          <a:effectLst/>
                          <a:latin typeface="+mn-lt"/>
                          <a:ea typeface="+mn-ea"/>
                          <a:cs typeface="+mn-cs"/>
                        </a:rPr>
                        <a:t>engagement</a:t>
                      </a:r>
                    </a:p>
                  </a:txBody>
                  <a:tcPr marL="68580" marR="68580" marT="0" marB="0">
                    <a:solidFill>
                      <a:schemeClr val="tx2">
                        <a:lumMod val="40000"/>
                        <a:lumOff val="60000"/>
                      </a:schemeClr>
                    </a:solidFill>
                  </a:tcPr>
                </a:tc>
              </a:tr>
              <a:tr h="307991">
                <a:tc>
                  <a:txBody>
                    <a:bodyPr/>
                    <a:lstStyle/>
                    <a:p>
                      <a:pPr marL="228600" marR="0">
                        <a:lnSpc>
                          <a:spcPct val="115000"/>
                        </a:lnSpc>
                        <a:spcBef>
                          <a:spcPts val="0"/>
                        </a:spcBef>
                        <a:spcAft>
                          <a:spcPts val="0"/>
                        </a:spcAft>
                      </a:pPr>
                      <a:r>
                        <a:rPr lang="en-CA" sz="2000" dirty="0">
                          <a:effectLst/>
                        </a:rPr>
                        <a:t>“</a:t>
                      </a:r>
                      <a:r>
                        <a:rPr lang="en-CA" sz="2000" u="sng" dirty="0" err="1">
                          <a:effectLst/>
                        </a:rPr>
                        <a:t>Presenteeism</a:t>
                      </a:r>
                      <a:r>
                        <a:rPr lang="en-CA" sz="2000" dirty="0">
                          <a:effectLst/>
                        </a:rPr>
                        <a:t>” = more productivity while at work</a:t>
                      </a:r>
                      <a:endParaRPr lang="en-CA" sz="2000" dirty="0">
                        <a:effectLst/>
                        <a:latin typeface="Calibri"/>
                        <a:ea typeface="SimSun"/>
                        <a:cs typeface="Times New Roman"/>
                      </a:endParaRPr>
                    </a:p>
                  </a:txBody>
                  <a:tcPr marL="68580" marR="68580" marT="0" marB="0">
                    <a:solidFill>
                      <a:schemeClr val="tx2">
                        <a:lumMod val="40000"/>
                        <a:lumOff val="60000"/>
                      </a:schemeClr>
                    </a:solidFill>
                  </a:tcPr>
                </a:tc>
                <a:tc>
                  <a:txBody>
                    <a:bodyPr/>
                    <a:lstStyle/>
                    <a:p>
                      <a:pPr marL="228600" marR="0">
                        <a:lnSpc>
                          <a:spcPct val="115000"/>
                        </a:lnSpc>
                        <a:spcBef>
                          <a:spcPts val="0"/>
                        </a:spcBef>
                        <a:spcAft>
                          <a:spcPts val="0"/>
                        </a:spcAft>
                      </a:pPr>
                      <a:r>
                        <a:rPr lang="en-CA" sz="2000" b="1" u="sng" kern="1200" dirty="0">
                          <a:solidFill>
                            <a:schemeClr val="lt1"/>
                          </a:solidFill>
                          <a:effectLst/>
                          <a:latin typeface="+mn-lt"/>
                          <a:ea typeface="+mn-ea"/>
                          <a:cs typeface="+mn-cs"/>
                        </a:rPr>
                        <a:t>Reputation</a:t>
                      </a:r>
                      <a:r>
                        <a:rPr lang="en-CA" sz="2000" b="1" kern="1200" dirty="0">
                          <a:solidFill>
                            <a:schemeClr val="lt1"/>
                          </a:solidFill>
                          <a:effectLst/>
                          <a:latin typeface="+mn-lt"/>
                          <a:ea typeface="+mn-ea"/>
                          <a:cs typeface="+mn-cs"/>
                        </a:rPr>
                        <a:t> as “Employer of Choice”</a:t>
                      </a:r>
                    </a:p>
                  </a:txBody>
                  <a:tcPr marL="68580" marR="68580" marT="0" marB="0">
                    <a:solidFill>
                      <a:schemeClr val="tx2">
                        <a:lumMod val="40000"/>
                        <a:lumOff val="60000"/>
                      </a:schemeClr>
                    </a:solidFill>
                  </a:tcPr>
                </a:tc>
              </a:tr>
              <a:tr h="436195">
                <a:tc>
                  <a:txBody>
                    <a:bodyPr/>
                    <a:lstStyle/>
                    <a:p>
                      <a:pPr marL="228600" marR="0">
                        <a:lnSpc>
                          <a:spcPct val="115000"/>
                        </a:lnSpc>
                        <a:spcBef>
                          <a:spcPts val="0"/>
                        </a:spcBef>
                        <a:spcAft>
                          <a:spcPts val="0"/>
                        </a:spcAft>
                      </a:pPr>
                      <a:r>
                        <a:rPr lang="en-CA" sz="2000" u="sng" dirty="0">
                          <a:effectLst/>
                        </a:rPr>
                        <a:t>Retraining</a:t>
                      </a:r>
                      <a:r>
                        <a:rPr lang="en-CA" sz="2000" dirty="0">
                          <a:effectLst/>
                        </a:rPr>
                        <a:t> costs</a:t>
                      </a:r>
                      <a:endParaRPr lang="en-CA" sz="2000" dirty="0">
                        <a:effectLst/>
                        <a:latin typeface="Calibri"/>
                        <a:ea typeface="SimSun"/>
                        <a:cs typeface="Times New Roman"/>
                      </a:endParaRPr>
                    </a:p>
                  </a:txBody>
                  <a:tcPr marL="68580" marR="68580" marT="0" marB="0">
                    <a:solidFill>
                      <a:schemeClr val="tx2">
                        <a:lumMod val="40000"/>
                        <a:lumOff val="60000"/>
                      </a:schemeClr>
                    </a:solidFill>
                  </a:tcPr>
                </a:tc>
                <a:tc>
                  <a:txBody>
                    <a:bodyPr/>
                    <a:lstStyle/>
                    <a:p>
                      <a:pPr marL="228600" marR="0">
                        <a:lnSpc>
                          <a:spcPct val="115000"/>
                        </a:lnSpc>
                        <a:spcBef>
                          <a:spcPts val="0"/>
                        </a:spcBef>
                        <a:spcAft>
                          <a:spcPts val="0"/>
                        </a:spcAft>
                      </a:pPr>
                      <a:r>
                        <a:rPr lang="en-CA" sz="2000" b="1" kern="1200" dirty="0">
                          <a:solidFill>
                            <a:schemeClr val="lt1"/>
                          </a:solidFill>
                          <a:effectLst/>
                          <a:latin typeface="+mn-lt"/>
                          <a:ea typeface="+mn-ea"/>
                          <a:cs typeface="+mn-cs"/>
                        </a:rPr>
                        <a:t>Customer </a:t>
                      </a:r>
                      <a:r>
                        <a:rPr lang="en-CA" sz="2000" b="1" u="sng" kern="1200" dirty="0">
                          <a:solidFill>
                            <a:schemeClr val="lt1"/>
                          </a:solidFill>
                          <a:effectLst/>
                          <a:latin typeface="+mn-lt"/>
                          <a:ea typeface="+mn-ea"/>
                          <a:cs typeface="+mn-cs"/>
                        </a:rPr>
                        <a:t>confidence</a:t>
                      </a:r>
                    </a:p>
                  </a:txBody>
                  <a:tcPr marL="68580" marR="68580" marT="0" marB="0">
                    <a:solidFill>
                      <a:schemeClr val="tx2">
                        <a:lumMod val="40000"/>
                        <a:lumOff val="60000"/>
                      </a:schemeClr>
                    </a:solidFill>
                  </a:tcPr>
                </a:tc>
              </a:tr>
              <a:tr h="436195">
                <a:tc>
                  <a:txBody>
                    <a:bodyPr/>
                    <a:lstStyle/>
                    <a:p>
                      <a:pPr marL="0" marR="0">
                        <a:lnSpc>
                          <a:spcPct val="115000"/>
                        </a:lnSpc>
                        <a:spcBef>
                          <a:spcPts val="0"/>
                        </a:spcBef>
                        <a:spcAft>
                          <a:spcPts val="0"/>
                        </a:spcAft>
                      </a:pPr>
                      <a:r>
                        <a:rPr lang="en-CA" sz="2000" dirty="0">
                          <a:effectLst/>
                        </a:rPr>
                        <a:t> </a:t>
                      </a:r>
                      <a:endParaRPr lang="en-CA" sz="2000" dirty="0">
                        <a:effectLst/>
                        <a:latin typeface="Calibri"/>
                        <a:ea typeface="SimSun"/>
                        <a:cs typeface="Times New Roman"/>
                      </a:endParaRPr>
                    </a:p>
                  </a:txBody>
                  <a:tcPr marL="68580" marR="68580" marT="0" marB="0">
                    <a:solidFill>
                      <a:schemeClr val="tx2">
                        <a:lumMod val="40000"/>
                        <a:lumOff val="60000"/>
                      </a:schemeClr>
                    </a:solidFill>
                  </a:tcPr>
                </a:tc>
                <a:tc>
                  <a:txBody>
                    <a:bodyPr/>
                    <a:lstStyle/>
                    <a:p>
                      <a:pPr marL="228600" marR="0">
                        <a:lnSpc>
                          <a:spcPct val="115000"/>
                        </a:lnSpc>
                        <a:spcBef>
                          <a:spcPts val="0"/>
                        </a:spcBef>
                        <a:spcAft>
                          <a:spcPts val="0"/>
                        </a:spcAft>
                      </a:pPr>
                      <a:r>
                        <a:rPr lang="en-CA" sz="2000" b="1" u="sng" kern="1200" dirty="0">
                          <a:solidFill>
                            <a:schemeClr val="lt1"/>
                          </a:solidFill>
                          <a:effectLst/>
                          <a:latin typeface="+mn-lt"/>
                          <a:ea typeface="+mn-ea"/>
                          <a:cs typeface="+mn-cs"/>
                        </a:rPr>
                        <a:t>Competitiveness</a:t>
                      </a:r>
                      <a:r>
                        <a:rPr lang="en-CA" sz="2000" b="1" kern="1200" dirty="0">
                          <a:solidFill>
                            <a:schemeClr val="lt1"/>
                          </a:solidFill>
                          <a:effectLst/>
                          <a:latin typeface="+mn-lt"/>
                          <a:ea typeface="+mn-ea"/>
                          <a:cs typeface="+mn-cs"/>
                        </a:rPr>
                        <a:t> &amp; sustainability</a:t>
                      </a:r>
                    </a:p>
                  </a:txBody>
                  <a:tcPr marL="68580" marR="68580" marT="0" marB="0">
                    <a:solidFill>
                      <a:schemeClr val="tx2">
                        <a:lumMod val="40000"/>
                        <a:lumOff val="60000"/>
                      </a:schemeClr>
                    </a:solidFill>
                  </a:tcPr>
                </a:tc>
              </a:tr>
              <a:tr h="436195">
                <a:tc>
                  <a:txBody>
                    <a:bodyPr/>
                    <a:lstStyle/>
                    <a:p>
                      <a:pPr marL="0" marR="0">
                        <a:lnSpc>
                          <a:spcPct val="115000"/>
                        </a:lnSpc>
                        <a:spcBef>
                          <a:spcPts val="0"/>
                        </a:spcBef>
                        <a:spcAft>
                          <a:spcPts val="0"/>
                        </a:spcAft>
                      </a:pPr>
                      <a:r>
                        <a:rPr lang="en-CA" sz="2000" dirty="0">
                          <a:effectLst/>
                        </a:rPr>
                        <a:t> </a:t>
                      </a:r>
                      <a:endParaRPr lang="en-CA" sz="2000" dirty="0">
                        <a:effectLst/>
                        <a:latin typeface="Calibri"/>
                        <a:ea typeface="SimSun"/>
                        <a:cs typeface="Times New Roman"/>
                      </a:endParaRPr>
                    </a:p>
                  </a:txBody>
                  <a:tcPr marL="68580" marR="68580" marT="0" marB="0">
                    <a:solidFill>
                      <a:schemeClr val="tx2">
                        <a:lumMod val="40000"/>
                        <a:lumOff val="60000"/>
                      </a:schemeClr>
                    </a:solidFill>
                  </a:tcPr>
                </a:tc>
                <a:tc>
                  <a:txBody>
                    <a:bodyPr/>
                    <a:lstStyle/>
                    <a:p>
                      <a:pPr marL="228600" marR="0">
                        <a:lnSpc>
                          <a:spcPct val="115000"/>
                        </a:lnSpc>
                        <a:spcBef>
                          <a:spcPts val="0"/>
                        </a:spcBef>
                        <a:spcAft>
                          <a:spcPts val="0"/>
                        </a:spcAft>
                      </a:pPr>
                      <a:r>
                        <a:rPr lang="en-CA" sz="2000" b="1" u="sng" kern="1200" dirty="0" smtClean="0">
                          <a:solidFill>
                            <a:schemeClr val="lt1"/>
                          </a:solidFill>
                          <a:effectLst/>
                          <a:latin typeface="+mn-lt"/>
                          <a:ea typeface="+mn-ea"/>
                          <a:cs typeface="+mn-cs"/>
                        </a:rPr>
                        <a:t>Profitability / Efficiency!</a:t>
                      </a:r>
                      <a:endParaRPr lang="en-CA" sz="2000" b="1" u="sng" kern="1200" dirty="0">
                        <a:solidFill>
                          <a:schemeClr val="lt1"/>
                        </a:solidFill>
                        <a:effectLst/>
                        <a:latin typeface="+mn-lt"/>
                        <a:ea typeface="+mn-ea"/>
                        <a:cs typeface="+mn-cs"/>
                      </a:endParaRPr>
                    </a:p>
                  </a:txBody>
                  <a:tcPr marL="68580" marR="68580" marT="0" marB="0">
                    <a:solidFill>
                      <a:schemeClr val="tx2">
                        <a:lumMod val="40000"/>
                        <a:lumOff val="60000"/>
                      </a:schemeClr>
                    </a:solidFill>
                  </a:tcPr>
                </a:tc>
              </a:tr>
            </a:tbl>
          </a:graphicData>
        </a:graphic>
      </p:graphicFrame>
      <p:sp>
        <p:nvSpPr>
          <p:cNvPr id="6" name="TextBox 5"/>
          <p:cNvSpPr txBox="1"/>
          <p:nvPr/>
        </p:nvSpPr>
        <p:spPr>
          <a:xfrm>
            <a:off x="8100392" y="6076506"/>
            <a:ext cx="360040" cy="646331"/>
          </a:xfrm>
          <a:prstGeom prst="rect">
            <a:avLst/>
          </a:prstGeom>
          <a:noFill/>
        </p:spPr>
        <p:txBody>
          <a:bodyPr wrap="square" rtlCol="0">
            <a:spAutoFit/>
          </a:bodyPr>
          <a:lstStyle/>
          <a:p>
            <a:endParaRPr lang="en-CA" dirty="0"/>
          </a:p>
          <a:p>
            <a:endParaRPr lang="en-CA" dirty="0"/>
          </a:p>
        </p:txBody>
      </p:sp>
      <p:sp>
        <p:nvSpPr>
          <p:cNvPr id="7" name="Title 1"/>
          <p:cNvSpPr>
            <a:spLocks noGrp="1"/>
          </p:cNvSpPr>
          <p:nvPr>
            <p:ph type="title"/>
          </p:nvPr>
        </p:nvSpPr>
        <p:spPr>
          <a:xfrm>
            <a:off x="179512" y="56842"/>
            <a:ext cx="8712968" cy="1143000"/>
          </a:xfrm>
        </p:spPr>
        <p:txBody>
          <a:bodyPr>
            <a:normAutofit fontScale="90000"/>
          </a:bodyPr>
          <a:lstStyle/>
          <a:p>
            <a:r>
              <a:rPr lang="en-CA" dirty="0" smtClean="0"/>
              <a:t>Strategic Benefits of Workplace Wellness</a:t>
            </a:r>
            <a:endParaRPr lang="en-CA" dirty="0"/>
          </a:p>
        </p:txBody>
      </p:sp>
      <p:sp>
        <p:nvSpPr>
          <p:cNvPr id="8" name="Content Placeholder 2"/>
          <p:cNvSpPr txBox="1">
            <a:spLocks/>
          </p:cNvSpPr>
          <p:nvPr/>
        </p:nvSpPr>
        <p:spPr>
          <a:xfrm>
            <a:off x="0" y="6194376"/>
            <a:ext cx="8229600" cy="619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CA" dirty="0" smtClean="0"/>
              <a:t>‘Discretionary effort’ -&gt; ‘A-game’</a:t>
            </a:r>
          </a:p>
        </p:txBody>
      </p:sp>
    </p:spTree>
    <p:extLst>
      <p:ext uri="{BB962C8B-B14F-4D97-AF65-F5344CB8AC3E}">
        <p14:creationId xmlns:p14="http://schemas.microsoft.com/office/powerpoint/2010/main" val="2801619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64488" cy="1143000"/>
          </a:xfrm>
        </p:spPr>
        <p:txBody>
          <a:bodyPr>
            <a:normAutofit fontScale="90000"/>
          </a:bodyPr>
          <a:lstStyle/>
          <a:p>
            <a:r>
              <a:rPr lang="en-CA" dirty="0"/>
              <a:t>Sun Life ̶ Ivey Canadian Wellness ROI Study</a:t>
            </a:r>
          </a:p>
        </p:txBody>
      </p:sp>
      <p:sp>
        <p:nvSpPr>
          <p:cNvPr id="3" name="Content Placeholder 2"/>
          <p:cNvSpPr>
            <a:spLocks noGrp="1"/>
          </p:cNvSpPr>
          <p:nvPr>
            <p:ph idx="1"/>
          </p:nvPr>
        </p:nvSpPr>
        <p:spPr>
          <a:xfrm>
            <a:off x="433164" y="1412776"/>
            <a:ext cx="8229600" cy="4525963"/>
          </a:xfrm>
        </p:spPr>
        <p:txBody>
          <a:bodyPr>
            <a:normAutofit/>
          </a:bodyPr>
          <a:lstStyle/>
          <a:p>
            <a:pPr marL="0" indent="0">
              <a:buNone/>
            </a:pPr>
            <a:r>
              <a:rPr lang="en-CA" dirty="0" smtClean="0"/>
              <a:t>Absenteeism </a:t>
            </a:r>
            <a:r>
              <a:rPr lang="en-CA" dirty="0"/>
              <a:t>reduction alone</a:t>
            </a:r>
          </a:p>
          <a:p>
            <a:r>
              <a:rPr lang="en-CA" dirty="0" smtClean="0"/>
              <a:t>Save </a:t>
            </a:r>
            <a:r>
              <a:rPr lang="en-CA" b="1" dirty="0"/>
              <a:t>1.5-1.7 days </a:t>
            </a:r>
            <a:r>
              <a:rPr lang="en-CA" dirty="0"/>
              <a:t>absenteeism /</a:t>
            </a:r>
            <a:r>
              <a:rPr lang="en-CA" dirty="0" smtClean="0"/>
              <a:t>employee/</a:t>
            </a:r>
            <a:r>
              <a:rPr lang="en-CA" dirty="0" err="1" smtClean="0"/>
              <a:t>yr</a:t>
            </a:r>
            <a:endParaRPr lang="en-CA" dirty="0" smtClean="0"/>
          </a:p>
          <a:p>
            <a:pPr marL="0" indent="0">
              <a:buNone/>
            </a:pPr>
            <a:r>
              <a:rPr lang="en-CA" dirty="0" smtClean="0">
                <a:sym typeface="Wingdings" panose="05000000000000000000" pitchFamily="2" charset="2"/>
              </a:rPr>
              <a:t>	</a:t>
            </a:r>
            <a:r>
              <a:rPr lang="en-CA" b="1" dirty="0" smtClean="0"/>
              <a:t>14</a:t>
            </a:r>
            <a:r>
              <a:rPr lang="en-CA" b="1" dirty="0"/>
              <a:t>%-36% </a:t>
            </a:r>
            <a:r>
              <a:rPr lang="en-CA" dirty="0"/>
              <a:t>reduction</a:t>
            </a:r>
          </a:p>
          <a:p>
            <a:pPr marL="0" indent="0">
              <a:buNone/>
            </a:pPr>
            <a:r>
              <a:rPr lang="en-CA" dirty="0" smtClean="0">
                <a:sym typeface="Wingdings" panose="05000000000000000000" pitchFamily="2" charset="2"/>
              </a:rPr>
              <a:t>	</a:t>
            </a:r>
            <a:r>
              <a:rPr lang="en-CA" dirty="0" smtClean="0"/>
              <a:t>save </a:t>
            </a:r>
            <a:r>
              <a:rPr lang="en-CA" dirty="0" err="1"/>
              <a:t>Cdn</a:t>
            </a:r>
            <a:r>
              <a:rPr lang="en-CA" dirty="0"/>
              <a:t> economy </a:t>
            </a:r>
            <a:r>
              <a:rPr lang="en-CA" b="1" dirty="0"/>
              <a:t>$3.6 BILLION </a:t>
            </a:r>
            <a:r>
              <a:rPr lang="en-CA" b="1" dirty="0" smtClean="0"/>
              <a:t>/</a:t>
            </a:r>
            <a:r>
              <a:rPr lang="en-CA" b="1" dirty="0" err="1" smtClean="0"/>
              <a:t>yr</a:t>
            </a:r>
            <a:endParaRPr lang="en-CA"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3896951"/>
            <a:ext cx="2722612" cy="2722612"/>
          </a:xfrm>
          <a:prstGeom prst="rect">
            <a:avLst/>
          </a:prstGeom>
        </p:spPr>
      </p:pic>
      <p:sp>
        <p:nvSpPr>
          <p:cNvPr id="5" name="TextBox 4"/>
          <p:cNvSpPr txBox="1"/>
          <p:nvPr/>
        </p:nvSpPr>
        <p:spPr>
          <a:xfrm>
            <a:off x="467544" y="4068558"/>
            <a:ext cx="4320480" cy="2831544"/>
          </a:xfrm>
          <a:prstGeom prst="rect">
            <a:avLst/>
          </a:prstGeom>
          <a:noFill/>
        </p:spPr>
        <p:txBody>
          <a:bodyPr wrap="square" rtlCol="0">
            <a:spAutoFit/>
          </a:bodyPr>
          <a:lstStyle/>
          <a:p>
            <a:r>
              <a:rPr lang="en-CA" sz="3200" dirty="0"/>
              <a:t>PLUS additional benefits: </a:t>
            </a:r>
          </a:p>
          <a:p>
            <a:pPr marL="457200" indent="-457200">
              <a:buFont typeface="Arial" panose="020B0604020202020204" pitchFamily="34" charset="0"/>
              <a:buChar char="•"/>
            </a:pPr>
            <a:r>
              <a:rPr lang="en-CA" sz="3200" dirty="0"/>
              <a:t>p</a:t>
            </a:r>
            <a:r>
              <a:rPr lang="en-CA" sz="3200" dirty="0" smtClean="0"/>
              <a:t>roductivity</a:t>
            </a:r>
          </a:p>
          <a:p>
            <a:pPr marL="457200" indent="-457200">
              <a:buFont typeface="Arial" panose="020B0604020202020204" pitchFamily="34" charset="0"/>
              <a:buChar char="•"/>
            </a:pPr>
            <a:r>
              <a:rPr lang="en-CA" sz="3200" dirty="0" smtClean="0"/>
              <a:t>employee health</a:t>
            </a:r>
          </a:p>
          <a:p>
            <a:pPr marL="457200" indent="-457200">
              <a:buFont typeface="Arial" panose="020B0604020202020204" pitchFamily="34" charset="0"/>
              <a:buChar char="•"/>
            </a:pPr>
            <a:r>
              <a:rPr lang="en-CA" sz="3200" dirty="0" smtClean="0"/>
              <a:t>drug </a:t>
            </a:r>
            <a:r>
              <a:rPr lang="en-CA" sz="3200" dirty="0"/>
              <a:t>cost </a:t>
            </a:r>
            <a:r>
              <a:rPr lang="en-CA" sz="3200" dirty="0" smtClean="0"/>
              <a:t>claims</a:t>
            </a:r>
          </a:p>
          <a:p>
            <a:pPr marL="457200" indent="-457200">
              <a:buFont typeface="Arial" panose="020B0604020202020204" pitchFamily="34" charset="0"/>
              <a:buChar char="•"/>
            </a:pPr>
            <a:r>
              <a:rPr lang="en-CA" sz="3200" dirty="0" smtClean="0"/>
              <a:t>health </a:t>
            </a:r>
            <a:r>
              <a:rPr lang="en-CA" sz="3200" dirty="0"/>
              <a:t>costs, etc.</a:t>
            </a:r>
          </a:p>
          <a:p>
            <a:endParaRPr lang="en-CA" dirty="0"/>
          </a:p>
        </p:txBody>
      </p:sp>
    </p:spTree>
    <p:extLst>
      <p:ext uri="{BB962C8B-B14F-4D97-AF65-F5344CB8AC3E}">
        <p14:creationId xmlns:p14="http://schemas.microsoft.com/office/powerpoint/2010/main" val="1130547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
                                          </p:stCondLst>
                                        </p:cTn>
                                        <p:tgtEl>
                                          <p:spTgt spid="5">
                                            <p:txEl>
                                              <p:pRg st="0" end="0"/>
                                            </p:txEl>
                                          </p:spTgt>
                                        </p:tgtEl>
                                        <p:attrNameLst>
                                          <p:attrName>style.visibility</p:attrName>
                                        </p:attrNameLst>
                                      </p:cBhvr>
                                      <p:to>
                                        <p:strVal val="visible"/>
                                      </p:to>
                                    </p:set>
                                  </p:childTnLst>
                                </p:cTn>
                              </p:par>
                            </p:childTnLst>
                          </p:cTn>
                        </p:par>
                        <p:par>
                          <p:cTn id="7" fill="hold">
                            <p:stCondLst>
                              <p:cond delay="10"/>
                            </p:stCondLst>
                            <p:childTnLst>
                              <p:par>
                                <p:cTn id="8" presetID="1" presetClass="entr" presetSubtype="0" fill="hold" nodeType="afterEffect">
                                  <p:stCondLst>
                                    <p:cond delay="0"/>
                                  </p:stCondLst>
                                  <p:childTnLst>
                                    <p:set>
                                      <p:cBhvr>
                                        <p:cTn id="9" dur="1" fill="hold">
                                          <p:stCondLst>
                                            <p:cond delay="9"/>
                                          </p:stCondLst>
                                        </p:cTn>
                                        <p:tgtEl>
                                          <p:spTgt spid="5">
                                            <p:txEl>
                                              <p:pRg st="1" end="1"/>
                                            </p:txEl>
                                          </p:spTgt>
                                        </p:tgtEl>
                                        <p:attrNameLst>
                                          <p:attrName>style.visibility</p:attrName>
                                        </p:attrNameLst>
                                      </p:cBhvr>
                                      <p:to>
                                        <p:strVal val="visible"/>
                                      </p:to>
                                    </p:set>
                                  </p:childTnLst>
                                </p:cTn>
                              </p:par>
                            </p:childTnLst>
                          </p:cTn>
                        </p:par>
                        <p:par>
                          <p:cTn id="10" fill="hold">
                            <p:stCondLst>
                              <p:cond delay="20"/>
                            </p:stCondLst>
                            <p:childTnLst>
                              <p:par>
                                <p:cTn id="11" presetID="1" presetClass="entr" presetSubtype="0" fill="hold" nodeType="afterEffect">
                                  <p:stCondLst>
                                    <p:cond delay="0"/>
                                  </p:stCondLst>
                                  <p:childTnLst>
                                    <p:set>
                                      <p:cBhvr>
                                        <p:cTn id="12" dur="1" fill="hold">
                                          <p:stCondLst>
                                            <p:cond delay="9"/>
                                          </p:stCondLst>
                                        </p:cTn>
                                        <p:tgtEl>
                                          <p:spTgt spid="5">
                                            <p:txEl>
                                              <p:pRg st="2" end="2"/>
                                            </p:txEl>
                                          </p:spTgt>
                                        </p:tgtEl>
                                        <p:attrNameLst>
                                          <p:attrName>style.visibility</p:attrName>
                                        </p:attrNameLst>
                                      </p:cBhvr>
                                      <p:to>
                                        <p:strVal val="visible"/>
                                      </p:to>
                                    </p:set>
                                  </p:childTnLst>
                                </p:cTn>
                              </p:par>
                            </p:childTnLst>
                          </p:cTn>
                        </p:par>
                        <p:par>
                          <p:cTn id="13" fill="hold">
                            <p:stCondLst>
                              <p:cond delay="30"/>
                            </p:stCondLst>
                            <p:childTnLst>
                              <p:par>
                                <p:cTn id="14" presetID="1" presetClass="entr" presetSubtype="0" fill="hold" nodeType="afterEffect">
                                  <p:stCondLst>
                                    <p:cond delay="0"/>
                                  </p:stCondLst>
                                  <p:childTnLst>
                                    <p:set>
                                      <p:cBhvr>
                                        <p:cTn id="15" dur="1" fill="hold">
                                          <p:stCondLst>
                                            <p:cond delay="9"/>
                                          </p:stCondLst>
                                        </p:cTn>
                                        <p:tgtEl>
                                          <p:spTgt spid="5">
                                            <p:txEl>
                                              <p:pRg st="3" end="3"/>
                                            </p:txEl>
                                          </p:spTgt>
                                        </p:tgtEl>
                                        <p:attrNameLst>
                                          <p:attrName>style.visibility</p:attrName>
                                        </p:attrNameLst>
                                      </p:cBhvr>
                                      <p:to>
                                        <p:strVal val="visible"/>
                                      </p:to>
                                    </p:set>
                                  </p:childTnLst>
                                </p:cTn>
                              </p:par>
                            </p:childTnLst>
                          </p:cTn>
                        </p:par>
                        <p:par>
                          <p:cTn id="16" fill="hold">
                            <p:stCondLst>
                              <p:cond delay="40"/>
                            </p:stCondLst>
                            <p:childTnLst>
                              <p:par>
                                <p:cTn id="17" presetID="1" presetClass="entr" presetSubtype="0" fill="hold" nodeType="afterEffect">
                                  <p:stCondLst>
                                    <p:cond delay="0"/>
                                  </p:stCondLst>
                                  <p:childTnLst>
                                    <p:set>
                                      <p:cBhvr>
                                        <p:cTn id="18" dur="1" fill="hold">
                                          <p:stCondLst>
                                            <p:cond delay="9"/>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9184" y="3693368"/>
            <a:ext cx="2179320" cy="3048000"/>
          </a:xfrm>
          <a:prstGeom prst="rect">
            <a:avLst/>
          </a:prstGeom>
        </p:spPr>
      </p:pic>
      <p:sp>
        <p:nvSpPr>
          <p:cNvPr id="2" name="Title 1"/>
          <p:cNvSpPr>
            <a:spLocks noGrp="1"/>
          </p:cNvSpPr>
          <p:nvPr>
            <p:ph type="title"/>
          </p:nvPr>
        </p:nvSpPr>
        <p:spPr/>
        <p:txBody>
          <a:bodyPr/>
          <a:lstStyle/>
          <a:p>
            <a:r>
              <a:rPr lang="en-CA" dirty="0" smtClean="0"/>
              <a:t>Greater Halifax Partnership Data</a:t>
            </a:r>
            <a:endParaRPr lang="en-CA" dirty="0"/>
          </a:p>
        </p:txBody>
      </p:sp>
      <p:sp>
        <p:nvSpPr>
          <p:cNvPr id="3" name="Content Placeholder 2"/>
          <p:cNvSpPr>
            <a:spLocks noGrp="1"/>
          </p:cNvSpPr>
          <p:nvPr>
            <p:ph idx="1"/>
          </p:nvPr>
        </p:nvSpPr>
        <p:spPr>
          <a:xfrm>
            <a:off x="457200" y="1484784"/>
            <a:ext cx="8229600" cy="4525963"/>
          </a:xfrm>
        </p:spPr>
        <p:txBody>
          <a:bodyPr>
            <a:noAutofit/>
          </a:bodyPr>
          <a:lstStyle/>
          <a:p>
            <a:r>
              <a:rPr lang="en-CA" dirty="0" smtClean="0"/>
              <a:t>Avg</a:t>
            </a:r>
            <a:r>
              <a:rPr lang="en-CA" dirty="0"/>
              <a:t>.</a:t>
            </a:r>
            <a:r>
              <a:rPr lang="en-CA" dirty="0" smtClean="0"/>
              <a:t> </a:t>
            </a:r>
            <a:r>
              <a:rPr lang="en-CA" dirty="0"/>
              <a:t>income per capita </a:t>
            </a:r>
            <a:r>
              <a:rPr lang="en-CA" dirty="0" smtClean="0"/>
              <a:t>(Halifax)  ~ </a:t>
            </a:r>
            <a:r>
              <a:rPr lang="en-CA" dirty="0"/>
              <a:t>$</a:t>
            </a:r>
            <a:r>
              <a:rPr lang="en-CA" dirty="0" smtClean="0"/>
              <a:t>40,000 Absence rates (/f-t employee) = 10.2 days/</a:t>
            </a:r>
            <a:r>
              <a:rPr lang="en-CA" dirty="0" err="1" smtClean="0"/>
              <a:t>yr</a:t>
            </a:r>
            <a:endParaRPr lang="en-CA" dirty="0"/>
          </a:p>
          <a:p>
            <a:pPr marL="0" indent="0">
              <a:buNone/>
            </a:pPr>
            <a:r>
              <a:rPr lang="en-CA" dirty="0" smtClean="0">
                <a:sym typeface="Wingdings"/>
              </a:rPr>
              <a:t>	</a:t>
            </a:r>
            <a:r>
              <a:rPr lang="en-CA" dirty="0" smtClean="0"/>
              <a:t>COST = </a:t>
            </a:r>
            <a:r>
              <a:rPr lang="en-CA" b="1" dirty="0" smtClean="0"/>
              <a:t>$1,584.62 					</a:t>
            </a:r>
            <a:r>
              <a:rPr lang="en-CA" dirty="0" smtClean="0"/>
              <a:t>per employee per year</a:t>
            </a:r>
          </a:p>
          <a:p>
            <a:pPr marL="0" indent="0">
              <a:buNone/>
            </a:pPr>
            <a:endParaRPr lang="en-CA" dirty="0"/>
          </a:p>
          <a:p>
            <a:r>
              <a:rPr lang="en-CA" dirty="0" smtClean="0"/>
              <a:t>How many employees do YOU have?...</a:t>
            </a:r>
            <a:endParaRPr lang="en-CA" dirty="0"/>
          </a:p>
        </p:txBody>
      </p:sp>
    </p:spTree>
    <p:extLst>
      <p:ext uri="{BB962C8B-B14F-4D97-AF65-F5344CB8AC3E}">
        <p14:creationId xmlns:p14="http://schemas.microsoft.com/office/powerpoint/2010/main" val="1252243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4319667"/>
            <a:ext cx="3528392" cy="2421701"/>
          </a:xfrm>
          <a:prstGeom prst="rect">
            <a:avLst/>
          </a:prstGeom>
        </p:spPr>
      </p:pic>
      <p:sp>
        <p:nvSpPr>
          <p:cNvPr id="2" name="Title 1"/>
          <p:cNvSpPr>
            <a:spLocks noGrp="1"/>
          </p:cNvSpPr>
          <p:nvPr>
            <p:ph type="title"/>
          </p:nvPr>
        </p:nvSpPr>
        <p:spPr/>
        <p:txBody>
          <a:bodyPr/>
          <a:lstStyle/>
          <a:p>
            <a:r>
              <a:rPr lang="en-CA" dirty="0" smtClean="0"/>
              <a:t>But Wait…It Gets Even BETTER!</a:t>
            </a:r>
            <a:endParaRPr lang="en-CA" dirty="0"/>
          </a:p>
        </p:txBody>
      </p:sp>
      <p:sp>
        <p:nvSpPr>
          <p:cNvPr id="3" name="Content Placeholder 2"/>
          <p:cNvSpPr>
            <a:spLocks noGrp="1"/>
          </p:cNvSpPr>
          <p:nvPr>
            <p:ph idx="1"/>
          </p:nvPr>
        </p:nvSpPr>
        <p:spPr/>
        <p:txBody>
          <a:bodyPr/>
          <a:lstStyle/>
          <a:p>
            <a:pPr marL="0" indent="0">
              <a:buNone/>
            </a:pPr>
            <a:r>
              <a:rPr lang="en-CA" sz="3600" dirty="0" smtClean="0"/>
              <a:t>Knowledge Workers in NS:</a:t>
            </a:r>
          </a:p>
          <a:p>
            <a:pPr marL="0" indent="0">
              <a:buNone/>
            </a:pPr>
            <a:endParaRPr lang="en-CA" dirty="0" smtClean="0"/>
          </a:p>
          <a:p>
            <a:r>
              <a:rPr lang="en-CA" dirty="0" smtClean="0"/>
              <a:t>Average income </a:t>
            </a:r>
            <a:r>
              <a:rPr lang="en-CA" b="1" dirty="0"/>
              <a:t>$</a:t>
            </a:r>
            <a:r>
              <a:rPr lang="en-CA" b="1" dirty="0" smtClean="0"/>
              <a:t>54,356.25</a:t>
            </a:r>
          </a:p>
          <a:p>
            <a:endParaRPr lang="en-CA" b="1" dirty="0" smtClean="0"/>
          </a:p>
          <a:p>
            <a:r>
              <a:rPr lang="en-CA" dirty="0" smtClean="0"/>
              <a:t>Cost of absenteeism </a:t>
            </a:r>
            <a:r>
              <a:rPr lang="en-CA" b="1" dirty="0"/>
              <a:t>$</a:t>
            </a:r>
            <a:r>
              <a:rPr lang="en-CA" b="1" dirty="0" smtClean="0"/>
              <a:t>2,132.44 </a:t>
            </a:r>
            <a:r>
              <a:rPr lang="en-CA" dirty="0" smtClean="0"/>
              <a:t>per year</a:t>
            </a:r>
            <a:endParaRPr lang="en-CA" dirty="0"/>
          </a:p>
        </p:txBody>
      </p:sp>
    </p:spTree>
    <p:extLst>
      <p:ext uri="{BB962C8B-B14F-4D97-AF65-F5344CB8AC3E}">
        <p14:creationId xmlns:p14="http://schemas.microsoft.com/office/powerpoint/2010/main" val="1731549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Sun Life ̶ Ivey Canadian Wellness ROI </a:t>
            </a:r>
            <a:r>
              <a:rPr lang="en-CA" dirty="0" smtClean="0"/>
              <a:t>Study - </a:t>
            </a:r>
            <a:r>
              <a:rPr lang="en-CA" dirty="0"/>
              <a:t>Conclusion</a:t>
            </a:r>
          </a:p>
        </p:txBody>
      </p:sp>
      <p:sp>
        <p:nvSpPr>
          <p:cNvPr id="3" name="Content Placeholder 2"/>
          <p:cNvSpPr>
            <a:spLocks noGrp="1"/>
          </p:cNvSpPr>
          <p:nvPr>
            <p:ph idx="1"/>
          </p:nvPr>
        </p:nvSpPr>
        <p:spPr>
          <a:xfrm>
            <a:off x="539552" y="4869161"/>
            <a:ext cx="8229600" cy="1728192"/>
          </a:xfrm>
        </p:spPr>
        <p:txBody>
          <a:bodyPr/>
          <a:lstStyle/>
          <a:p>
            <a:pPr marL="457200" lvl="1" indent="0">
              <a:buNone/>
            </a:pPr>
            <a:r>
              <a:rPr lang="en-CA" dirty="0" smtClean="0"/>
              <a:t>“…tremendous </a:t>
            </a:r>
            <a:r>
              <a:rPr lang="en-CA" dirty="0"/>
              <a:t>potential for valuable outcomes for individuals, organizations and society from workplace wellness programs”</a:t>
            </a:r>
          </a:p>
          <a:p>
            <a:endParaRPr lang="en-CA"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1556792"/>
            <a:ext cx="4588307"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2975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132856"/>
            <a:ext cx="8229600" cy="4525963"/>
          </a:xfrm>
        </p:spPr>
        <p:txBody>
          <a:bodyPr>
            <a:normAutofit/>
          </a:bodyPr>
          <a:lstStyle/>
          <a:p>
            <a:pPr>
              <a:buFont typeface="Wingdings" panose="05000000000000000000" pitchFamily="2" charset="2"/>
              <a:buChar char="ü"/>
            </a:pPr>
            <a:r>
              <a:rPr lang="en-CA" sz="3600" dirty="0" smtClean="0"/>
              <a:t>Information </a:t>
            </a:r>
            <a:endParaRPr lang="en-CA" sz="3600" dirty="0"/>
          </a:p>
          <a:p>
            <a:pPr>
              <a:buFont typeface="Wingdings" panose="05000000000000000000" pitchFamily="2" charset="2"/>
              <a:buChar char="ü"/>
            </a:pPr>
            <a:r>
              <a:rPr lang="en-CA" sz="3600" dirty="0" smtClean="0"/>
              <a:t>S</a:t>
            </a:r>
            <a:r>
              <a:rPr lang="en-CA" sz="3600" baseline="0" dirty="0" smtClean="0"/>
              <a:t>upport </a:t>
            </a:r>
          </a:p>
          <a:p>
            <a:pPr>
              <a:buFont typeface="Wingdings" panose="05000000000000000000" pitchFamily="2" charset="2"/>
              <a:buChar char="ü"/>
            </a:pPr>
            <a:r>
              <a:rPr lang="en-CA" sz="3600" baseline="0" dirty="0" smtClean="0"/>
              <a:t>Role Model</a:t>
            </a:r>
          </a:p>
          <a:p>
            <a:pPr>
              <a:buFont typeface="Wingdings" panose="05000000000000000000" pitchFamily="2" charset="2"/>
              <a:buChar char="ü"/>
            </a:pPr>
            <a:r>
              <a:rPr lang="en-CA" sz="3600" dirty="0" smtClean="0"/>
              <a:t>Manage Expectations</a:t>
            </a:r>
          </a:p>
          <a:p>
            <a:pPr>
              <a:buFont typeface="Wingdings" panose="05000000000000000000" pitchFamily="2" charset="2"/>
              <a:buChar char="ü"/>
            </a:pPr>
            <a:r>
              <a:rPr lang="en-CA" sz="3600" dirty="0" smtClean="0"/>
              <a:t>Policies &amp; Practices</a:t>
            </a:r>
          </a:p>
        </p:txBody>
      </p:sp>
      <p:sp>
        <p:nvSpPr>
          <p:cNvPr id="5" name="Title 1"/>
          <p:cNvSpPr>
            <a:spLocks noGrp="1"/>
          </p:cNvSpPr>
          <p:nvPr>
            <p:ph type="title"/>
          </p:nvPr>
        </p:nvSpPr>
        <p:spPr>
          <a:xfrm>
            <a:off x="457200" y="274638"/>
            <a:ext cx="8229600" cy="1143000"/>
          </a:xfrm>
        </p:spPr>
        <p:txBody>
          <a:bodyPr>
            <a:normAutofit fontScale="90000"/>
          </a:bodyPr>
          <a:lstStyle/>
          <a:p>
            <a:r>
              <a:rPr lang="en-CA" dirty="0" smtClean="0"/>
              <a:t>Workplace Wellness Initiatives – Examples</a:t>
            </a:r>
            <a:endParaRPr lang="en-CA"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2060848"/>
            <a:ext cx="3024336" cy="3024336"/>
          </a:xfrm>
          <a:prstGeom prst="rect">
            <a:avLst/>
          </a:prstGeom>
        </p:spPr>
      </p:pic>
    </p:spTree>
    <p:extLst>
      <p:ext uri="{BB962C8B-B14F-4D97-AF65-F5344CB8AC3E}">
        <p14:creationId xmlns:p14="http://schemas.microsoft.com/office/powerpoint/2010/main" val="23796931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12776"/>
            <a:ext cx="8229600" cy="5040560"/>
          </a:xfrm>
        </p:spPr>
        <p:txBody>
          <a:bodyPr>
            <a:normAutofit fontScale="92500" lnSpcReduction="20000"/>
          </a:bodyPr>
          <a:lstStyle/>
          <a:p>
            <a:r>
              <a:rPr lang="en-CA" dirty="0" smtClean="0"/>
              <a:t>Continuum… </a:t>
            </a:r>
          </a:p>
          <a:p>
            <a:endParaRPr lang="en-CA" dirty="0"/>
          </a:p>
          <a:p>
            <a:endParaRPr lang="en-CA" dirty="0" smtClean="0"/>
          </a:p>
          <a:p>
            <a:endParaRPr lang="en-CA" dirty="0" smtClean="0"/>
          </a:p>
          <a:p>
            <a:pPr marL="0" indent="0">
              <a:buNone/>
            </a:pPr>
            <a:endParaRPr lang="en-CA" dirty="0" smtClean="0"/>
          </a:p>
          <a:p>
            <a:endParaRPr lang="en-CA" dirty="0" smtClean="0"/>
          </a:p>
          <a:p>
            <a:endParaRPr lang="en-CA" dirty="0" smtClean="0"/>
          </a:p>
          <a:p>
            <a:r>
              <a:rPr lang="en-CA" dirty="0" smtClean="0"/>
              <a:t>Assumption: more comprehensive, holistic approach and</a:t>
            </a:r>
            <a:r>
              <a:rPr lang="en-CA" baseline="0" dirty="0" smtClean="0"/>
              <a:t> longer-term (not one-off’s)</a:t>
            </a:r>
          </a:p>
          <a:p>
            <a:pPr lvl="1"/>
            <a:r>
              <a:rPr lang="en-CA" baseline="0" dirty="0" smtClean="0"/>
              <a:t>IDEAL: addresses all 6 main (8 sub) </a:t>
            </a:r>
            <a:r>
              <a:rPr lang="en-CA" b="1" baseline="0" dirty="0" smtClean="0"/>
              <a:t>Dimensions of Wellness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538" y="1268760"/>
            <a:ext cx="3456384" cy="3456384"/>
          </a:xfrm>
          <a:prstGeom prst="rect">
            <a:avLst/>
          </a:prstGeom>
        </p:spPr>
      </p:pic>
      <p:sp>
        <p:nvSpPr>
          <p:cNvPr id="2" name="Title 1"/>
          <p:cNvSpPr>
            <a:spLocks noGrp="1"/>
          </p:cNvSpPr>
          <p:nvPr>
            <p:ph type="title"/>
          </p:nvPr>
        </p:nvSpPr>
        <p:spPr/>
        <p:txBody>
          <a:bodyPr/>
          <a:lstStyle/>
          <a:p>
            <a:pPr lvl="0"/>
            <a:r>
              <a:rPr lang="en-CA" dirty="0" smtClean="0"/>
              <a:t>“Workplace Wellness”</a:t>
            </a:r>
            <a:endParaRPr lang="en-CA" dirty="0"/>
          </a:p>
        </p:txBody>
      </p:sp>
    </p:spTree>
    <p:extLst>
      <p:ext uri="{BB962C8B-B14F-4D97-AF65-F5344CB8AC3E}">
        <p14:creationId xmlns:p14="http://schemas.microsoft.com/office/powerpoint/2010/main" val="2009108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Our Own </a:t>
            </a:r>
            <a:r>
              <a:rPr lang="en-CA" b="1" dirty="0" smtClean="0"/>
              <a:t>Workplace Wellness Study</a:t>
            </a:r>
            <a:r>
              <a:rPr lang="en-CA" dirty="0" smtClean="0"/>
              <a:t>:</a:t>
            </a:r>
            <a:br>
              <a:rPr lang="en-CA" dirty="0" smtClean="0"/>
            </a:br>
            <a:r>
              <a:rPr lang="en-CA" sz="3600" dirty="0" smtClean="0"/>
              <a:t>Preliminary Results</a:t>
            </a:r>
            <a:endParaRPr lang="en-CA" sz="3600" dirty="0"/>
          </a:p>
        </p:txBody>
      </p:sp>
      <p:sp>
        <p:nvSpPr>
          <p:cNvPr id="3" name="Content Placeholder 2"/>
          <p:cNvSpPr>
            <a:spLocks noGrp="1"/>
          </p:cNvSpPr>
          <p:nvPr>
            <p:ph idx="1"/>
          </p:nvPr>
        </p:nvSpPr>
        <p:spPr>
          <a:xfrm>
            <a:off x="457200" y="1927373"/>
            <a:ext cx="8229600" cy="4525963"/>
          </a:xfrm>
        </p:spPr>
        <p:txBody>
          <a:bodyPr>
            <a:normAutofit/>
          </a:bodyPr>
          <a:lstStyle/>
          <a:p>
            <a:r>
              <a:rPr lang="en-CA" b="1" i="1" dirty="0" smtClean="0"/>
              <a:t>Best Practices </a:t>
            </a:r>
            <a:r>
              <a:rPr lang="en-CA" dirty="0"/>
              <a:t>– </a:t>
            </a:r>
            <a:r>
              <a:rPr lang="en-CA" dirty="0" smtClean="0"/>
              <a:t>variety; </a:t>
            </a:r>
            <a:r>
              <a:rPr lang="en-CA" dirty="0"/>
              <a:t>consistency; repetition</a:t>
            </a:r>
          </a:p>
          <a:p>
            <a:pPr marL="0" indent="0">
              <a:buNone/>
            </a:pPr>
            <a:endParaRPr lang="en-CA" dirty="0"/>
          </a:p>
          <a:p>
            <a:r>
              <a:rPr lang="en-CA" b="1" i="1" dirty="0" smtClean="0"/>
              <a:t>Benefits</a:t>
            </a:r>
            <a:r>
              <a:rPr lang="en-CA" dirty="0" smtClean="0"/>
              <a:t> </a:t>
            </a:r>
            <a:r>
              <a:rPr lang="en-CA" dirty="0"/>
              <a:t>– </a:t>
            </a:r>
            <a:r>
              <a:rPr lang="en-CA" dirty="0" smtClean="0"/>
              <a:t>‘</a:t>
            </a:r>
            <a:r>
              <a:rPr lang="en-CA" dirty="0"/>
              <a:t>suspected’ vs. absolutely KNOWN</a:t>
            </a:r>
            <a:endParaRPr lang="en-CA" dirty="0" smtClean="0"/>
          </a:p>
          <a:p>
            <a:pPr marL="0" indent="0">
              <a:buNone/>
            </a:pPr>
            <a:endParaRPr lang="en-CA" dirty="0"/>
          </a:p>
          <a:p>
            <a:r>
              <a:rPr lang="en-CA" b="1" i="1" dirty="0" smtClean="0"/>
              <a:t>Challenges</a:t>
            </a:r>
            <a:r>
              <a:rPr lang="en-CA" dirty="0" smtClean="0"/>
              <a:t> </a:t>
            </a:r>
            <a:r>
              <a:rPr lang="en-CA" dirty="0"/>
              <a:t>– </a:t>
            </a:r>
            <a:r>
              <a:rPr lang="en-CA" dirty="0" smtClean="0"/>
              <a:t>measurement / quantification</a:t>
            </a:r>
            <a:r>
              <a:rPr lang="en-CA" dirty="0"/>
              <a:t>; </a:t>
            </a:r>
            <a:r>
              <a:rPr lang="en-CA" dirty="0" smtClean="0"/>
              <a:t>		middle-management </a:t>
            </a:r>
            <a:r>
              <a:rPr lang="en-CA" dirty="0"/>
              <a:t>support</a:t>
            </a:r>
          </a:p>
        </p:txBody>
      </p:sp>
    </p:spTree>
    <p:extLst>
      <p:ext uri="{BB962C8B-B14F-4D97-AF65-F5344CB8AC3E}">
        <p14:creationId xmlns:p14="http://schemas.microsoft.com/office/powerpoint/2010/main" val="3247906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04664"/>
            <a:ext cx="7772400" cy="1470025"/>
          </a:xfrm>
        </p:spPr>
        <p:txBody>
          <a:bodyPr/>
          <a:lstStyle/>
          <a:p>
            <a:r>
              <a:rPr lang="en-CA" dirty="0" smtClean="0"/>
              <a:t>“Work-Life Balance”</a:t>
            </a:r>
            <a:endParaRPr lang="en-CA" dirty="0"/>
          </a:p>
        </p:txBody>
      </p:sp>
      <p:sp>
        <p:nvSpPr>
          <p:cNvPr id="3" name="Subtitle 2"/>
          <p:cNvSpPr>
            <a:spLocks noGrp="1"/>
          </p:cNvSpPr>
          <p:nvPr>
            <p:ph type="subTitle" idx="1"/>
          </p:nvPr>
        </p:nvSpPr>
        <p:spPr>
          <a:xfrm>
            <a:off x="1043608" y="4869160"/>
            <a:ext cx="6400800" cy="1752600"/>
          </a:xfrm>
        </p:spPr>
        <p:txBody>
          <a:bodyPr>
            <a:normAutofit/>
          </a:bodyPr>
          <a:lstStyle/>
          <a:p>
            <a:pPr marL="457200" lvl="0" indent="-457200">
              <a:buFont typeface="Arial" panose="020B0604020202020204" pitchFamily="34" charset="0"/>
              <a:buChar char="•"/>
            </a:pPr>
            <a:r>
              <a:rPr lang="en-CA" dirty="0" smtClean="0"/>
              <a:t>Overly simplistic</a:t>
            </a:r>
          </a:p>
          <a:p>
            <a:pPr marL="457200" indent="-457200">
              <a:buFont typeface="Arial" panose="020B0604020202020204" pitchFamily="34" charset="0"/>
              <a:buChar char="•"/>
            </a:pPr>
            <a:r>
              <a:rPr lang="en-CA" baseline="0" dirty="0" smtClean="0"/>
              <a:t>Hard to Achieve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0816" y="1924682"/>
            <a:ext cx="3619376" cy="2670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5557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Where Do Your Employees Fit on </a:t>
            </a:r>
            <a:br>
              <a:rPr lang="en-CA" dirty="0" smtClean="0"/>
            </a:br>
            <a:r>
              <a:rPr lang="en-CA" dirty="0" smtClean="0"/>
              <a:t>the Company Balance Sheet?</a:t>
            </a:r>
            <a:endParaRPr lang="en-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59832" y="1860778"/>
            <a:ext cx="2778224" cy="2778224"/>
          </a:xfrm>
        </p:spPr>
      </p:pic>
      <p:sp>
        <p:nvSpPr>
          <p:cNvPr id="5" name="TextBox 4"/>
          <p:cNvSpPr txBox="1"/>
          <p:nvPr/>
        </p:nvSpPr>
        <p:spPr>
          <a:xfrm>
            <a:off x="611560" y="3854172"/>
            <a:ext cx="2232248" cy="1569660"/>
          </a:xfrm>
          <a:prstGeom prst="rect">
            <a:avLst/>
          </a:prstGeom>
          <a:noFill/>
        </p:spPr>
        <p:txBody>
          <a:bodyPr wrap="square" rtlCol="0">
            <a:spAutoFit/>
          </a:bodyPr>
          <a:lstStyle/>
          <a:p>
            <a:r>
              <a:rPr lang="en-CA" sz="3200" b="1" i="1" dirty="0" smtClean="0"/>
              <a:t>LIABILITIES</a:t>
            </a:r>
          </a:p>
          <a:p>
            <a:r>
              <a:rPr lang="en-CA" sz="3200" dirty="0" smtClean="0"/>
              <a:t>To be minimized</a:t>
            </a:r>
            <a:endParaRPr lang="en-CA" sz="3200" dirty="0"/>
          </a:p>
        </p:txBody>
      </p:sp>
      <p:sp>
        <p:nvSpPr>
          <p:cNvPr id="6" name="TextBox 5"/>
          <p:cNvSpPr txBox="1"/>
          <p:nvPr/>
        </p:nvSpPr>
        <p:spPr>
          <a:xfrm>
            <a:off x="6516216" y="3854172"/>
            <a:ext cx="2016224" cy="1569660"/>
          </a:xfrm>
          <a:prstGeom prst="rect">
            <a:avLst/>
          </a:prstGeom>
          <a:noFill/>
        </p:spPr>
        <p:txBody>
          <a:bodyPr wrap="square" rtlCol="0">
            <a:spAutoFit/>
          </a:bodyPr>
          <a:lstStyle/>
          <a:p>
            <a:r>
              <a:rPr lang="en-CA" sz="3200" b="1" i="1" dirty="0" smtClean="0"/>
              <a:t>ASSETS</a:t>
            </a:r>
          </a:p>
          <a:p>
            <a:r>
              <a:rPr lang="en-CA" sz="3200" dirty="0" smtClean="0"/>
              <a:t>To be leveraged</a:t>
            </a:r>
            <a:endParaRPr lang="en-CA" sz="3200" dirty="0"/>
          </a:p>
        </p:txBody>
      </p:sp>
    </p:spTree>
    <p:extLst>
      <p:ext uri="{BB962C8B-B14F-4D97-AF65-F5344CB8AC3E}">
        <p14:creationId xmlns:p14="http://schemas.microsoft.com/office/powerpoint/2010/main" val="679083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896" y="274638"/>
            <a:ext cx="8229600" cy="1143000"/>
          </a:xfrm>
        </p:spPr>
        <p:txBody>
          <a:bodyPr>
            <a:normAutofit/>
          </a:bodyPr>
          <a:lstStyle/>
          <a:p>
            <a:r>
              <a:rPr lang="en-CA" dirty="0" err="1" smtClean="0"/>
              <a:t>Ivany</a:t>
            </a:r>
            <a:r>
              <a:rPr lang="en-CA" dirty="0" smtClean="0"/>
              <a:t> Report – 2014 *</a:t>
            </a:r>
            <a:endParaRPr lang="en-CA" dirty="0"/>
          </a:p>
        </p:txBody>
      </p:sp>
      <p:sp>
        <p:nvSpPr>
          <p:cNvPr id="3" name="Content Placeholder 2"/>
          <p:cNvSpPr>
            <a:spLocks noGrp="1"/>
          </p:cNvSpPr>
          <p:nvPr>
            <p:ph idx="1"/>
          </p:nvPr>
        </p:nvSpPr>
        <p:spPr>
          <a:xfrm>
            <a:off x="457200" y="1845905"/>
            <a:ext cx="8229600" cy="4525963"/>
          </a:xfrm>
        </p:spPr>
        <p:txBody>
          <a:bodyPr>
            <a:normAutofit/>
          </a:bodyPr>
          <a:lstStyle/>
          <a:p>
            <a:pPr marL="0" indent="0">
              <a:buNone/>
            </a:pPr>
            <a:r>
              <a:rPr lang="en-CA" dirty="0" smtClean="0"/>
              <a:t>“The </a:t>
            </a:r>
            <a:r>
              <a:rPr lang="en-CA" dirty="0"/>
              <a:t>Commission has concluded that </a:t>
            </a:r>
            <a:r>
              <a:rPr lang="en-CA" dirty="0" smtClean="0"/>
              <a:t>the economic </a:t>
            </a:r>
            <a:r>
              <a:rPr lang="en-CA" dirty="0"/>
              <a:t>and population challenges we now </a:t>
            </a:r>
            <a:r>
              <a:rPr lang="en-CA" dirty="0" smtClean="0"/>
              <a:t>face…demand </a:t>
            </a:r>
            <a:r>
              <a:rPr lang="en-CA" dirty="0"/>
              <a:t>new vision, innovative </a:t>
            </a:r>
            <a:r>
              <a:rPr lang="en-CA" dirty="0" smtClean="0"/>
              <a:t>approaches</a:t>
            </a:r>
            <a:r>
              <a:rPr lang="en-CA" dirty="0"/>
              <a:t>, </a:t>
            </a:r>
            <a:r>
              <a:rPr lang="en-CA" dirty="0" smtClean="0"/>
              <a:t>greater collaboration </a:t>
            </a:r>
            <a:r>
              <a:rPr lang="en-CA" dirty="0"/>
              <a:t>and a greater willingness to take on </a:t>
            </a:r>
            <a:r>
              <a:rPr lang="en-CA" dirty="0" smtClean="0"/>
              <a:t>the risks </a:t>
            </a:r>
            <a:r>
              <a:rPr lang="en-CA" dirty="0"/>
              <a:t>associated with economic change and progress</a:t>
            </a:r>
            <a:r>
              <a:rPr lang="en-CA" dirty="0" smtClean="0"/>
              <a:t>.”</a:t>
            </a:r>
            <a:endParaRPr lang="en-CA" dirty="0"/>
          </a:p>
        </p:txBody>
      </p:sp>
      <p:sp>
        <p:nvSpPr>
          <p:cNvPr id="4" name="TextBox 3"/>
          <p:cNvSpPr txBox="1"/>
          <p:nvPr/>
        </p:nvSpPr>
        <p:spPr>
          <a:xfrm>
            <a:off x="467544" y="6156012"/>
            <a:ext cx="8208912" cy="369332"/>
          </a:xfrm>
          <a:prstGeom prst="rect">
            <a:avLst/>
          </a:prstGeom>
          <a:noFill/>
        </p:spPr>
        <p:txBody>
          <a:bodyPr wrap="square" rtlCol="0">
            <a:spAutoFit/>
          </a:bodyPr>
          <a:lstStyle/>
          <a:p>
            <a:r>
              <a:rPr lang="en-CA" dirty="0" smtClean="0"/>
              <a:t>* Source: Now or Never: An Urgent Call to Action, for Nova </a:t>
            </a:r>
            <a:r>
              <a:rPr lang="en-CA" dirty="0" err="1" smtClean="0"/>
              <a:t>Scotians</a:t>
            </a:r>
            <a:r>
              <a:rPr lang="en-CA" dirty="0" smtClean="0"/>
              <a:t>, Feb. 2014</a:t>
            </a:r>
            <a:endParaRPr lang="en-CA"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226093"/>
            <a:ext cx="1067770" cy="106777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6762" y="4437112"/>
            <a:ext cx="2476111" cy="1647739"/>
          </a:xfrm>
          <a:prstGeom prst="rect">
            <a:avLst/>
          </a:prstGeom>
        </p:spPr>
      </p:pic>
    </p:spTree>
    <p:extLst>
      <p:ext uri="{BB962C8B-B14F-4D97-AF65-F5344CB8AC3E}">
        <p14:creationId xmlns:p14="http://schemas.microsoft.com/office/powerpoint/2010/main" val="38306630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896" y="274638"/>
            <a:ext cx="8229600" cy="1143000"/>
          </a:xfrm>
        </p:spPr>
        <p:txBody>
          <a:bodyPr>
            <a:normAutofit/>
          </a:bodyPr>
          <a:lstStyle/>
          <a:p>
            <a:r>
              <a:rPr lang="en-CA" dirty="0" err="1" smtClean="0"/>
              <a:t>Ivany</a:t>
            </a:r>
            <a:r>
              <a:rPr lang="en-CA" dirty="0" smtClean="0"/>
              <a:t> Report – 2014 *</a:t>
            </a:r>
            <a:endParaRPr lang="en-CA" dirty="0"/>
          </a:p>
        </p:txBody>
      </p:sp>
      <p:sp>
        <p:nvSpPr>
          <p:cNvPr id="3" name="Content Placeholder 2"/>
          <p:cNvSpPr>
            <a:spLocks noGrp="1"/>
          </p:cNvSpPr>
          <p:nvPr>
            <p:ph idx="1"/>
          </p:nvPr>
        </p:nvSpPr>
        <p:spPr>
          <a:xfrm>
            <a:off x="502568" y="1484784"/>
            <a:ext cx="8229600" cy="4525963"/>
          </a:xfrm>
        </p:spPr>
        <p:txBody>
          <a:bodyPr>
            <a:normAutofit/>
          </a:bodyPr>
          <a:lstStyle/>
          <a:p>
            <a:pPr marL="0" indent="0">
              <a:buNone/>
            </a:pPr>
            <a:r>
              <a:rPr lang="en-CA" dirty="0" smtClean="0"/>
              <a:t>“[T]he successful pursuit of the proposed goals will require much more effective and efficient deployment of current resources combined with changes in attitudes, policies, and practices across all business, government, and community sectors.”</a:t>
            </a:r>
            <a:endParaRPr lang="en-CA" dirty="0"/>
          </a:p>
        </p:txBody>
      </p:sp>
      <p:sp>
        <p:nvSpPr>
          <p:cNvPr id="4" name="TextBox 3"/>
          <p:cNvSpPr txBox="1"/>
          <p:nvPr/>
        </p:nvSpPr>
        <p:spPr>
          <a:xfrm>
            <a:off x="467544" y="6300028"/>
            <a:ext cx="8208912" cy="369332"/>
          </a:xfrm>
          <a:prstGeom prst="rect">
            <a:avLst/>
          </a:prstGeom>
          <a:noFill/>
        </p:spPr>
        <p:txBody>
          <a:bodyPr wrap="square" rtlCol="0">
            <a:spAutoFit/>
          </a:bodyPr>
          <a:lstStyle/>
          <a:p>
            <a:r>
              <a:rPr lang="en-CA" dirty="0" smtClean="0"/>
              <a:t>* Source: Now or Never: An Urgent Call to Action, for Nova </a:t>
            </a:r>
            <a:r>
              <a:rPr lang="en-CA" dirty="0" err="1" smtClean="0"/>
              <a:t>Scotians</a:t>
            </a:r>
            <a:r>
              <a:rPr lang="en-CA" dirty="0" smtClean="0"/>
              <a:t>, Feb. 2014</a:t>
            </a:r>
            <a:endParaRPr lang="en-CA"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88640"/>
            <a:ext cx="1067770" cy="10677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816" y="4149080"/>
            <a:ext cx="2773153" cy="2106736"/>
          </a:xfrm>
          <a:prstGeom prst="rect">
            <a:avLst/>
          </a:prstGeom>
        </p:spPr>
      </p:pic>
    </p:spTree>
    <p:extLst>
      <p:ext uri="{BB962C8B-B14F-4D97-AF65-F5344CB8AC3E}">
        <p14:creationId xmlns:p14="http://schemas.microsoft.com/office/powerpoint/2010/main" val="12955683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4221088"/>
            <a:ext cx="2280794" cy="2332163"/>
          </a:xfrm>
          <a:prstGeom prst="rect">
            <a:avLst/>
          </a:prstGeom>
        </p:spPr>
      </p:pic>
      <p:sp>
        <p:nvSpPr>
          <p:cNvPr id="2" name="Title 1"/>
          <p:cNvSpPr>
            <a:spLocks noGrp="1"/>
          </p:cNvSpPr>
          <p:nvPr>
            <p:ph type="title"/>
          </p:nvPr>
        </p:nvSpPr>
        <p:spPr/>
        <p:txBody>
          <a:bodyPr>
            <a:normAutofit fontScale="90000"/>
          </a:bodyPr>
          <a:lstStyle/>
          <a:p>
            <a:r>
              <a:rPr lang="en-CA" dirty="0"/>
              <a:t>Better Workplace </a:t>
            </a:r>
            <a:r>
              <a:rPr lang="en-CA" dirty="0" smtClean="0"/>
              <a:t>Conference</a:t>
            </a:r>
            <a:br>
              <a:rPr lang="en-CA" dirty="0" smtClean="0"/>
            </a:br>
            <a:r>
              <a:rPr lang="en-CA" sz="4000" dirty="0" smtClean="0"/>
              <a:t>October </a:t>
            </a:r>
            <a:r>
              <a:rPr lang="en-CA" sz="4000" dirty="0"/>
              <a:t>2013</a:t>
            </a:r>
          </a:p>
        </p:txBody>
      </p:sp>
      <p:sp>
        <p:nvSpPr>
          <p:cNvPr id="3" name="Content Placeholder 2"/>
          <p:cNvSpPr>
            <a:spLocks noGrp="1"/>
          </p:cNvSpPr>
          <p:nvPr>
            <p:ph idx="1"/>
          </p:nvPr>
        </p:nvSpPr>
        <p:spPr>
          <a:xfrm>
            <a:off x="457200" y="1711349"/>
            <a:ext cx="8229600" cy="4525963"/>
          </a:xfrm>
        </p:spPr>
        <p:txBody>
          <a:bodyPr/>
          <a:lstStyle/>
          <a:p>
            <a:pPr marL="0" indent="0">
              <a:buNone/>
            </a:pPr>
            <a:r>
              <a:rPr lang="en-CA" dirty="0" smtClean="0"/>
              <a:t>“The only sustainable source of competitive advantage is being able to </a:t>
            </a:r>
            <a:r>
              <a:rPr lang="en-CA" b="1" i="1" dirty="0" smtClean="0"/>
              <a:t>outlearn</a:t>
            </a:r>
            <a:r>
              <a:rPr lang="en-CA" dirty="0" smtClean="0"/>
              <a:t> your competitors (that is, your </a:t>
            </a:r>
            <a:r>
              <a:rPr lang="en-CA" b="1" i="1" dirty="0" smtClean="0"/>
              <a:t>people</a:t>
            </a:r>
            <a:r>
              <a:rPr lang="en-CA" dirty="0" smtClean="0"/>
              <a:t>)”</a:t>
            </a:r>
          </a:p>
          <a:p>
            <a:pPr marL="0" indent="0">
              <a:buNone/>
            </a:pPr>
            <a:endParaRPr lang="en-CA" dirty="0" smtClean="0"/>
          </a:p>
          <a:p>
            <a:pPr marL="0" indent="0">
              <a:buNone/>
            </a:pPr>
            <a:r>
              <a:rPr lang="en-CA" dirty="0" smtClean="0"/>
              <a:t>~ Dr. Michael Rouse, PhD (Ivey School of Business)</a:t>
            </a:r>
            <a:endParaRPr lang="en-CA" dirty="0"/>
          </a:p>
        </p:txBody>
      </p:sp>
    </p:spTree>
    <p:extLst>
      <p:ext uri="{BB962C8B-B14F-4D97-AF65-F5344CB8AC3E}">
        <p14:creationId xmlns:p14="http://schemas.microsoft.com/office/powerpoint/2010/main" val="119932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Who</a:t>
            </a:r>
            <a:r>
              <a:rPr lang="en-CA" dirty="0"/>
              <a:t> </a:t>
            </a:r>
            <a:r>
              <a:rPr lang="en-CA" dirty="0" smtClean="0"/>
              <a:t>Is Responsible?</a:t>
            </a:r>
            <a:endParaRPr lang="en-CA" dirty="0"/>
          </a:p>
        </p:txBody>
      </p:sp>
      <p:sp>
        <p:nvSpPr>
          <p:cNvPr id="3" name="Content Placeholder 2"/>
          <p:cNvSpPr>
            <a:spLocks noGrp="1"/>
          </p:cNvSpPr>
          <p:nvPr>
            <p:ph idx="1"/>
          </p:nvPr>
        </p:nvSpPr>
        <p:spPr>
          <a:xfrm>
            <a:off x="598140" y="1412776"/>
            <a:ext cx="6710164" cy="4525963"/>
          </a:xfrm>
        </p:spPr>
        <p:txBody>
          <a:bodyPr>
            <a:normAutofit fontScale="92500" lnSpcReduction="10000"/>
          </a:bodyPr>
          <a:lstStyle/>
          <a:p>
            <a:r>
              <a:rPr lang="en-CA" sz="3500" u="sng" dirty="0" smtClean="0"/>
              <a:t>Employee</a:t>
            </a:r>
            <a:r>
              <a:rPr lang="en-CA" dirty="0" smtClean="0"/>
              <a:t> – personal accountability, 				ownership</a:t>
            </a:r>
          </a:p>
          <a:p>
            <a:endParaRPr lang="en-CA" dirty="0" smtClean="0"/>
          </a:p>
          <a:p>
            <a:r>
              <a:rPr lang="en-CA" sz="3500" u="sng" dirty="0"/>
              <a:t>Employer</a:t>
            </a:r>
            <a:r>
              <a:rPr lang="en-CA" dirty="0" smtClean="0"/>
              <a:t> – facilitate healthy choices</a:t>
            </a:r>
          </a:p>
          <a:p>
            <a:endParaRPr lang="en-CA" dirty="0" smtClean="0"/>
          </a:p>
          <a:p>
            <a:r>
              <a:rPr lang="en-CA" sz="3500" u="sng" dirty="0"/>
              <a:t>Community</a:t>
            </a:r>
            <a:r>
              <a:rPr lang="en-CA" dirty="0" smtClean="0"/>
              <a:t> – support, infrastructure</a:t>
            </a:r>
          </a:p>
          <a:p>
            <a:endParaRPr lang="en-CA" dirty="0" smtClean="0"/>
          </a:p>
          <a:p>
            <a:r>
              <a:rPr lang="en-CA" sz="3500" u="sng" dirty="0"/>
              <a:t>Government(s)</a:t>
            </a:r>
            <a:r>
              <a:rPr lang="en-CA" dirty="0" smtClean="0"/>
              <a:t> – policies, laws, 				economic support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8231" y="4629690"/>
            <a:ext cx="2632241" cy="1751637"/>
          </a:xfrm>
          <a:prstGeom prst="rect">
            <a:avLst/>
          </a:prstGeom>
        </p:spPr>
      </p:pic>
    </p:spTree>
    <p:extLst>
      <p:ext uri="{BB962C8B-B14F-4D97-AF65-F5344CB8AC3E}">
        <p14:creationId xmlns:p14="http://schemas.microsoft.com/office/powerpoint/2010/main" val="35615343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Employee’s Responsibility</a:t>
            </a:r>
            <a:endParaRPr lang="en-CA" dirty="0"/>
          </a:p>
        </p:txBody>
      </p:sp>
      <p:sp>
        <p:nvSpPr>
          <p:cNvPr id="3" name="Content Placeholder 2"/>
          <p:cNvSpPr>
            <a:spLocks noGrp="1"/>
          </p:cNvSpPr>
          <p:nvPr>
            <p:ph idx="1"/>
          </p:nvPr>
        </p:nvSpPr>
        <p:spPr>
          <a:xfrm>
            <a:off x="395536" y="1412776"/>
            <a:ext cx="8229600" cy="4525963"/>
          </a:xfrm>
        </p:spPr>
        <p:txBody>
          <a:bodyPr/>
          <a:lstStyle/>
          <a:p>
            <a:pPr marL="0" indent="0">
              <a:buNone/>
            </a:pPr>
            <a:r>
              <a:rPr lang="en-CA" dirty="0" smtClean="0"/>
              <a:t>Steering the Ship…</a:t>
            </a:r>
          </a:p>
          <a:p>
            <a:pPr marL="0" indent="0">
              <a:buNone/>
            </a:pPr>
            <a:endParaRPr lang="en-CA" dirty="0"/>
          </a:p>
          <a:p>
            <a:r>
              <a:rPr lang="en-CA" dirty="0" smtClean="0"/>
              <a:t>Ownership</a:t>
            </a:r>
          </a:p>
          <a:p>
            <a:r>
              <a:rPr lang="en-CA" dirty="0" smtClean="0"/>
              <a:t>Choice</a:t>
            </a:r>
          </a:p>
        </p:txBody>
      </p:sp>
      <p:pic>
        <p:nvPicPr>
          <p:cNvPr id="2050" name="Picture 2" descr="C:\Users\Gail\Pictures\Gail Captaining Rankins Sailboat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4895" y="2276872"/>
            <a:ext cx="5573529"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3241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Employer’s Responsibility</a:t>
            </a:r>
            <a:endParaRPr lang="en-CA" dirty="0"/>
          </a:p>
        </p:txBody>
      </p:sp>
      <p:sp>
        <p:nvSpPr>
          <p:cNvPr id="3" name="Content Placeholder 2"/>
          <p:cNvSpPr>
            <a:spLocks noGrp="1"/>
          </p:cNvSpPr>
          <p:nvPr>
            <p:ph idx="1"/>
          </p:nvPr>
        </p:nvSpPr>
        <p:spPr>
          <a:xfrm>
            <a:off x="503129" y="1412776"/>
            <a:ext cx="8229600" cy="4525963"/>
          </a:xfrm>
        </p:spPr>
        <p:txBody>
          <a:bodyPr/>
          <a:lstStyle/>
          <a:p>
            <a:r>
              <a:rPr lang="en-CA" dirty="0" smtClean="0"/>
              <a:t>Facilitating the voyage (significant</a:t>
            </a:r>
            <a:r>
              <a:rPr lang="en-CA" baseline="0" dirty="0" smtClean="0"/>
              <a:t> role of work in our lives)</a:t>
            </a:r>
          </a:p>
          <a:p>
            <a:pPr lvl="1"/>
            <a:r>
              <a:rPr lang="en-CA" dirty="0" smtClean="0"/>
              <a:t>Equipment</a:t>
            </a:r>
          </a:p>
          <a:p>
            <a:pPr lvl="1"/>
            <a:r>
              <a:rPr lang="en-CA" dirty="0" smtClean="0"/>
              <a:t>Charts/maps</a:t>
            </a:r>
          </a:p>
          <a:p>
            <a:pPr lvl="1"/>
            <a:r>
              <a:rPr lang="en-CA" dirty="0" smtClean="0"/>
              <a:t>Crew (on ship</a:t>
            </a:r>
            <a:r>
              <a:rPr lang="en-CA" baseline="0" dirty="0" smtClean="0"/>
              <a:t> and on shore)</a:t>
            </a:r>
          </a:p>
          <a:p>
            <a:pPr lvl="1"/>
            <a:r>
              <a:rPr lang="en-CA" dirty="0" smtClean="0"/>
              <a:t>Leadership</a:t>
            </a:r>
            <a:endParaRPr lang="en-CA" baseline="0" dirty="0" smtClean="0"/>
          </a:p>
          <a:p>
            <a:pPr lvl="1"/>
            <a:r>
              <a:rPr lang="en-CA" baseline="0" dirty="0" smtClean="0"/>
              <a:t>Time (‘shore-leave’)</a:t>
            </a:r>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4077072"/>
            <a:ext cx="4264718" cy="2492434"/>
          </a:xfrm>
          <a:prstGeom prst="rect">
            <a:avLst/>
          </a:prstGeom>
        </p:spPr>
      </p:pic>
    </p:spTree>
    <p:extLst>
      <p:ext uri="{BB962C8B-B14F-4D97-AF65-F5344CB8AC3E}">
        <p14:creationId xmlns:p14="http://schemas.microsoft.com/office/powerpoint/2010/main" val="32326163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Employer’s Responsibility</a:t>
            </a:r>
            <a:endParaRPr lang="en-CA" dirty="0"/>
          </a:p>
        </p:txBody>
      </p:sp>
      <p:sp>
        <p:nvSpPr>
          <p:cNvPr id="3" name="Content Placeholder 2"/>
          <p:cNvSpPr>
            <a:spLocks noGrp="1"/>
          </p:cNvSpPr>
          <p:nvPr>
            <p:ph idx="1"/>
          </p:nvPr>
        </p:nvSpPr>
        <p:spPr/>
        <p:txBody>
          <a:bodyPr/>
          <a:lstStyle/>
          <a:p>
            <a:pPr marL="0" lvl="0" indent="0">
              <a:buNone/>
            </a:pPr>
            <a:r>
              <a:rPr lang="en-CA" dirty="0"/>
              <a:t>“Family-Friendly</a:t>
            </a:r>
            <a:r>
              <a:rPr lang="en-CA" dirty="0" smtClean="0"/>
              <a:t>” </a:t>
            </a:r>
            <a:r>
              <a:rPr lang="en-CA" dirty="0" smtClean="0">
                <a:sym typeface="Wingdings" panose="05000000000000000000" pitchFamily="2" charset="2"/>
              </a:rPr>
              <a:t> </a:t>
            </a:r>
            <a:r>
              <a:rPr lang="en-CA" dirty="0" smtClean="0"/>
              <a:t>“Life-Friendly” (WHOLE</a:t>
            </a:r>
            <a:r>
              <a:rPr lang="en-CA" baseline="0" dirty="0" smtClean="0"/>
              <a:t> person)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2852936"/>
            <a:ext cx="3424014" cy="3424014"/>
          </a:xfrm>
          <a:prstGeom prst="rect">
            <a:avLst/>
          </a:prstGeom>
        </p:spPr>
      </p:pic>
    </p:spTree>
    <p:extLst>
      <p:ext uri="{BB962C8B-B14F-4D97-AF65-F5344CB8AC3E}">
        <p14:creationId xmlns:p14="http://schemas.microsoft.com/office/powerpoint/2010/main" val="41614136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229600" cy="1143000"/>
          </a:xfrm>
        </p:spPr>
        <p:txBody>
          <a:bodyPr/>
          <a:lstStyle/>
          <a:p>
            <a:r>
              <a:rPr lang="en-CA" dirty="0" smtClean="0"/>
              <a:t>Contact</a:t>
            </a:r>
            <a:r>
              <a:rPr lang="en-CA" baseline="0" dirty="0" smtClean="0"/>
              <a:t> Me</a:t>
            </a:r>
            <a:endParaRPr lang="en-CA" dirty="0"/>
          </a:p>
        </p:txBody>
      </p:sp>
      <p:sp>
        <p:nvSpPr>
          <p:cNvPr id="3" name="Content Placeholder 2"/>
          <p:cNvSpPr>
            <a:spLocks noGrp="1"/>
          </p:cNvSpPr>
          <p:nvPr>
            <p:ph idx="1"/>
          </p:nvPr>
        </p:nvSpPr>
        <p:spPr>
          <a:xfrm>
            <a:off x="266464" y="1484784"/>
            <a:ext cx="8892479" cy="5040560"/>
          </a:xfrm>
        </p:spPr>
        <p:txBody>
          <a:bodyPr>
            <a:normAutofit lnSpcReduction="10000"/>
          </a:bodyPr>
          <a:lstStyle/>
          <a:p>
            <a:pPr marL="0" indent="0">
              <a:buNone/>
            </a:pPr>
            <a:endParaRPr lang="en-CA" sz="3000" dirty="0" smtClean="0"/>
          </a:p>
          <a:p>
            <a:pPr marL="0" indent="0">
              <a:buNone/>
            </a:pPr>
            <a:r>
              <a:rPr lang="en-CA" dirty="0" smtClean="0"/>
              <a:t>E-mail: </a:t>
            </a:r>
            <a:r>
              <a:rPr lang="en-CA" dirty="0" smtClean="0">
                <a:hlinkClick r:id="rId3"/>
              </a:rPr>
              <a:t>gail@lighthousewellness.ca</a:t>
            </a:r>
            <a:endParaRPr lang="en-CA" dirty="0" smtClean="0"/>
          </a:p>
          <a:p>
            <a:pPr marL="0" indent="0">
              <a:buNone/>
            </a:pPr>
            <a:r>
              <a:rPr lang="en-CA" dirty="0" smtClean="0"/>
              <a:t>Phone: (902) 471-6729</a:t>
            </a:r>
          </a:p>
          <a:p>
            <a:pPr marL="0" indent="0">
              <a:buNone/>
            </a:pPr>
            <a:r>
              <a:rPr lang="en-CA" dirty="0" smtClean="0"/>
              <a:t>Website: </a:t>
            </a:r>
            <a:r>
              <a:rPr lang="en-CA" dirty="0" smtClean="0">
                <a:hlinkClick r:id="rId4"/>
              </a:rPr>
              <a:t>www.lighthousewellness.ca</a:t>
            </a:r>
            <a:endParaRPr lang="en-CA" dirty="0" smtClean="0"/>
          </a:p>
          <a:p>
            <a:pPr marL="0" indent="0">
              <a:buNone/>
            </a:pPr>
            <a:endParaRPr lang="en-CA" sz="3000" dirty="0"/>
          </a:p>
          <a:p>
            <a:pPr marL="0" indent="0" algn="ctr">
              <a:buNone/>
            </a:pPr>
            <a:r>
              <a:rPr lang="en-CA" b="1" i="1" dirty="0"/>
              <a:t>“Helping Organizations THRIVE by </a:t>
            </a:r>
            <a:r>
              <a:rPr lang="en-CA" b="1" i="1" dirty="0" smtClean="0"/>
              <a:t>	</a:t>
            </a:r>
          </a:p>
          <a:p>
            <a:pPr marL="0" indent="0" algn="ctr">
              <a:buNone/>
            </a:pPr>
            <a:r>
              <a:rPr lang="en-CA" b="1" i="1" dirty="0" smtClean="0"/>
              <a:t>Helping </a:t>
            </a:r>
            <a:r>
              <a:rPr lang="en-CA" b="1" i="1" dirty="0"/>
              <a:t>their People THRIVE</a:t>
            </a:r>
            <a:r>
              <a:rPr lang="en-CA" b="1" i="1" dirty="0" smtClean="0"/>
              <a:t>!”</a:t>
            </a:r>
          </a:p>
          <a:p>
            <a:pPr marL="0" indent="0" algn="ctr">
              <a:buNone/>
            </a:pPr>
            <a:endParaRPr lang="en-CA" dirty="0"/>
          </a:p>
          <a:p>
            <a:pPr marL="0" indent="0">
              <a:buNone/>
            </a:pPr>
            <a:r>
              <a:rPr lang="en-CA" dirty="0">
                <a:sym typeface="Wingdings"/>
              </a:rPr>
              <a:t></a:t>
            </a:r>
            <a:r>
              <a:rPr lang="en-CA" dirty="0"/>
              <a:t>Speaking </a:t>
            </a:r>
            <a:r>
              <a:rPr lang="en-CA" dirty="0">
                <a:sym typeface="Wingdings"/>
              </a:rPr>
              <a:t> </a:t>
            </a:r>
            <a:r>
              <a:rPr lang="en-CA" dirty="0"/>
              <a:t>Workshops </a:t>
            </a:r>
            <a:r>
              <a:rPr lang="en-CA" dirty="0">
                <a:sym typeface="Wingdings"/>
              </a:rPr>
              <a:t> </a:t>
            </a:r>
            <a:r>
              <a:rPr lang="en-CA" dirty="0"/>
              <a:t>Consulting </a:t>
            </a:r>
            <a:r>
              <a:rPr lang="en-CA" dirty="0">
                <a:sym typeface="Wingdings"/>
              </a:rPr>
              <a:t> </a:t>
            </a:r>
            <a:r>
              <a:rPr lang="en-CA" dirty="0"/>
              <a:t>Coaching</a:t>
            </a:r>
          </a:p>
          <a:p>
            <a:pPr marL="0" indent="0">
              <a:buNone/>
            </a:pPr>
            <a:endParaRPr lang="en-CA" sz="3000" dirty="0"/>
          </a:p>
          <a:p>
            <a:endParaRPr lang="en-CA" dirty="0" smtClean="0"/>
          </a:p>
          <a:p>
            <a:endParaRPr lang="en-CA" dirty="0" smtClean="0"/>
          </a:p>
        </p:txBody>
      </p:sp>
      <p:pic>
        <p:nvPicPr>
          <p:cNvPr id="1027" name="Picture 3" descr="C:\Users\Gail\Pictures\BUSINESS\Rebecca Clarke\_Gail-Godreau_headshot_0302WEB 150x150p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5978" y="1916832"/>
            <a:ext cx="2054494" cy="2054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290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276872"/>
            <a:ext cx="8229600" cy="1143000"/>
          </a:xfrm>
        </p:spPr>
        <p:txBody>
          <a:bodyPr/>
          <a:lstStyle/>
          <a:p>
            <a:r>
              <a:rPr lang="en-CA" dirty="0" smtClean="0"/>
              <a:t>Thank You!</a:t>
            </a:r>
            <a:endParaRPr lang="en-CA" dirty="0"/>
          </a:p>
        </p:txBody>
      </p:sp>
      <p:sp>
        <p:nvSpPr>
          <p:cNvPr id="3" name="Content Placeholder 2"/>
          <p:cNvSpPr>
            <a:spLocks noGrp="1"/>
          </p:cNvSpPr>
          <p:nvPr>
            <p:ph idx="1"/>
          </p:nvPr>
        </p:nvSpPr>
        <p:spPr>
          <a:xfrm>
            <a:off x="457200" y="3861048"/>
            <a:ext cx="8229600" cy="4525963"/>
          </a:xfrm>
        </p:spPr>
        <p:txBody>
          <a:bodyPr/>
          <a:lstStyle/>
          <a:p>
            <a:pPr marL="0" indent="0" algn="ctr">
              <a:buNone/>
            </a:pPr>
            <a:r>
              <a:rPr lang="en-CA" dirty="0" smtClean="0"/>
              <a:t>Questions? Comments?</a:t>
            </a:r>
            <a:endParaRPr lang="en-CA" dirty="0"/>
          </a:p>
        </p:txBody>
      </p:sp>
      <p:pic>
        <p:nvPicPr>
          <p:cNvPr id="4" name="Picture 2" descr="C:\Users\Gail\Documents\LWS Business Docs\LWS Logo - banner ver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377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What Is “Wellness”?</a:t>
            </a:r>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5200241"/>
            <a:ext cx="1680619" cy="60502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8317" y="1569130"/>
            <a:ext cx="4193229" cy="4125705"/>
          </a:xfrm>
          <a:prstGeom prst="rect">
            <a:avLst/>
          </a:prstGeom>
        </p:spPr>
      </p:pic>
      <p:sp>
        <p:nvSpPr>
          <p:cNvPr id="3" name="Content Placeholder 2"/>
          <p:cNvSpPr>
            <a:spLocks noGrp="1"/>
          </p:cNvSpPr>
          <p:nvPr>
            <p:ph idx="1"/>
          </p:nvPr>
        </p:nvSpPr>
        <p:spPr>
          <a:xfrm>
            <a:off x="457200" y="1600200"/>
            <a:ext cx="4834880" cy="4525963"/>
          </a:xfrm>
        </p:spPr>
        <p:txBody>
          <a:bodyPr/>
          <a:lstStyle/>
          <a:p>
            <a:r>
              <a:rPr lang="en-CA" dirty="0"/>
              <a:t>N</a:t>
            </a:r>
            <a:r>
              <a:rPr lang="en-CA" dirty="0" smtClean="0"/>
              <a:t>ot </a:t>
            </a:r>
            <a:r>
              <a:rPr lang="en-CA" dirty="0"/>
              <a:t>simply “the absence of illness or disease</a:t>
            </a:r>
            <a:r>
              <a:rPr lang="en-CA" dirty="0" smtClean="0"/>
              <a:t>”</a:t>
            </a:r>
          </a:p>
          <a:p>
            <a:endParaRPr lang="en-CA" dirty="0"/>
          </a:p>
          <a:p>
            <a:r>
              <a:rPr lang="en-CA" dirty="0" smtClean="0"/>
              <a:t>“</a:t>
            </a:r>
            <a:r>
              <a:rPr lang="en-CA" dirty="0"/>
              <a:t>A</a:t>
            </a:r>
            <a:r>
              <a:rPr lang="en-CA" dirty="0" smtClean="0"/>
              <a:t> </a:t>
            </a:r>
            <a:r>
              <a:rPr lang="en-CA" dirty="0"/>
              <a:t>healthy balance of the mind, body and spirit that results in an </a:t>
            </a:r>
            <a:r>
              <a:rPr lang="en-CA" b="1" dirty="0"/>
              <a:t>overall feeling of </a:t>
            </a:r>
            <a:r>
              <a:rPr lang="en-CA" b="1" dirty="0" smtClean="0"/>
              <a:t>well-being</a:t>
            </a:r>
            <a:r>
              <a:rPr lang="en-CA" dirty="0" smtClean="0"/>
              <a:t>”</a:t>
            </a:r>
          </a:p>
        </p:txBody>
      </p:sp>
    </p:spTree>
    <p:extLst>
      <p:ext uri="{BB962C8B-B14F-4D97-AF65-F5344CB8AC3E}">
        <p14:creationId xmlns:p14="http://schemas.microsoft.com/office/powerpoint/2010/main" val="1309344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“Whole-Life</a:t>
            </a:r>
            <a:r>
              <a:rPr lang="en-CA" baseline="0" dirty="0" smtClean="0"/>
              <a:t> Wellness”</a:t>
            </a:r>
            <a:endParaRPr lang="en-CA" dirty="0"/>
          </a:p>
        </p:txBody>
      </p:sp>
      <p:sp>
        <p:nvSpPr>
          <p:cNvPr id="3" name="Content Placeholder 2"/>
          <p:cNvSpPr>
            <a:spLocks noGrp="1"/>
          </p:cNvSpPr>
          <p:nvPr>
            <p:ph idx="1"/>
          </p:nvPr>
        </p:nvSpPr>
        <p:spPr/>
        <p:txBody>
          <a:bodyPr/>
          <a:lstStyle/>
          <a:p>
            <a:r>
              <a:rPr lang="en-CA" dirty="0" smtClean="0"/>
              <a:t>What it is </a:t>
            </a:r>
            <a:r>
              <a:rPr lang="en-CA" baseline="0" dirty="0" smtClean="0"/>
              <a:t>–</a:t>
            </a:r>
            <a:r>
              <a:rPr lang="en-CA" dirty="0" smtClean="0"/>
              <a:t> broader,</a:t>
            </a:r>
            <a:r>
              <a:rPr lang="en-CA" baseline="0" dirty="0" smtClean="0"/>
              <a:t> considers WHOLE person</a:t>
            </a:r>
            <a:endParaRPr lang="en-CA" dirty="0" smtClean="0"/>
          </a:p>
          <a:p>
            <a:r>
              <a:rPr lang="en-CA" dirty="0" smtClean="0"/>
              <a:t>Why</a:t>
            </a:r>
            <a:r>
              <a:rPr lang="en-CA" baseline="0" dirty="0" smtClean="0"/>
              <a:t> it matters – multi-dimensional,</a:t>
            </a:r>
            <a:r>
              <a:rPr lang="en-CA" dirty="0" smtClean="0"/>
              <a:t> integrated</a:t>
            </a:r>
            <a:endParaRPr lang="en-CA" baseline="0" dirty="0" smtClean="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3356992"/>
            <a:ext cx="3142669" cy="3100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962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lang="en-CA" sz="4400" kern="1200" dirty="0" smtClean="0">
                <a:solidFill>
                  <a:schemeClr val="tx1"/>
                </a:solidFill>
                <a:effectLst/>
                <a:latin typeface="+mj-lt"/>
                <a:ea typeface="+mj-ea"/>
                <a:cs typeface="+mj-cs"/>
              </a:rPr>
              <a:t>How are YOU doing? </a:t>
            </a:r>
            <a:endParaRPr lang="en-CA" sz="4400" dirty="0">
              <a:effectLs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3728" y="1450504"/>
            <a:ext cx="4824536" cy="4824536"/>
          </a:xfrm>
          <a:prstGeom prst="rect">
            <a:avLst/>
          </a:prstGeom>
        </p:spPr>
      </p:pic>
      <p:sp>
        <p:nvSpPr>
          <p:cNvPr id="3" name="TextBox 2"/>
          <p:cNvSpPr txBox="1"/>
          <p:nvPr/>
        </p:nvSpPr>
        <p:spPr>
          <a:xfrm>
            <a:off x="1331640" y="6275040"/>
            <a:ext cx="6408712" cy="461665"/>
          </a:xfrm>
          <a:prstGeom prst="rect">
            <a:avLst/>
          </a:prstGeom>
          <a:noFill/>
        </p:spPr>
        <p:txBody>
          <a:bodyPr wrap="square" rtlCol="0">
            <a:spAutoFit/>
          </a:bodyPr>
          <a:lstStyle/>
          <a:p>
            <a:pPr algn="ctr"/>
            <a:r>
              <a:rPr lang="en-CA" sz="2400" dirty="0" smtClean="0"/>
              <a:t>1=TERRIBLE	5= GREAT!</a:t>
            </a:r>
            <a:endParaRPr lang="en-CA" sz="2400" dirty="0"/>
          </a:p>
        </p:txBody>
      </p:sp>
    </p:spTree>
    <p:extLst>
      <p:ext uri="{BB962C8B-B14F-4D97-AF65-F5344CB8AC3E}">
        <p14:creationId xmlns:p14="http://schemas.microsoft.com/office/powerpoint/2010/main" val="2302614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 Example…</a:t>
            </a:r>
            <a:endParaRPr lang="en-CA"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9194" y="1600200"/>
            <a:ext cx="458561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1849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lang="en-CA" sz="4400" kern="1200" dirty="0" smtClean="0">
                <a:solidFill>
                  <a:schemeClr val="tx1"/>
                </a:solidFill>
                <a:effectLst/>
                <a:latin typeface="+mj-lt"/>
                <a:ea typeface="+mj-ea"/>
                <a:cs typeface="+mj-cs"/>
              </a:rPr>
              <a:t>The GOAL(s)</a:t>
            </a:r>
            <a:endParaRPr lang="en-CA" dirty="0"/>
          </a:p>
        </p:txBody>
      </p:sp>
      <p:sp>
        <p:nvSpPr>
          <p:cNvPr id="3" name="Content Placeholder 2"/>
          <p:cNvSpPr>
            <a:spLocks noGrp="1"/>
          </p:cNvSpPr>
          <p:nvPr>
            <p:ph idx="1"/>
          </p:nvPr>
        </p:nvSpPr>
        <p:spPr/>
        <p:txBody>
          <a:bodyPr>
            <a:normAutofit/>
          </a:bodyPr>
          <a:lstStyle/>
          <a:p>
            <a:pPr rtl="0" eaLnBrk="1" latinLnBrk="0" hangingPunct="1"/>
            <a:r>
              <a:rPr lang="en-CA" sz="3200" kern="1200" dirty="0" smtClean="0">
                <a:solidFill>
                  <a:schemeClr val="tx1"/>
                </a:solidFill>
                <a:effectLst/>
                <a:latin typeface="+mn-lt"/>
                <a:ea typeface="+mn-ea"/>
                <a:cs typeface="+mn-cs"/>
              </a:rPr>
              <a:t>Bigger = more</a:t>
            </a:r>
            <a:endParaRPr lang="en-CA" sz="4400" dirty="0" smtClean="0">
              <a:effectLst/>
            </a:endParaRPr>
          </a:p>
          <a:p>
            <a:pPr rtl="0" eaLnBrk="1" fontAlgn="auto" latinLnBrk="0" hangingPunct="1"/>
            <a:r>
              <a:rPr lang="en-CA" sz="3200" kern="1200" dirty="0" smtClean="0">
                <a:solidFill>
                  <a:schemeClr val="tx1"/>
                </a:solidFill>
                <a:effectLst/>
                <a:latin typeface="+mn-lt"/>
                <a:ea typeface="+mn-ea"/>
                <a:cs typeface="+mn-cs"/>
              </a:rPr>
              <a:t>Rounder = same</a:t>
            </a:r>
            <a:r>
              <a:rPr lang="en-CA" sz="3200" kern="1200" baseline="0" dirty="0" smtClean="0">
                <a:solidFill>
                  <a:schemeClr val="tx1"/>
                </a:solidFill>
                <a:effectLst/>
                <a:latin typeface="+mn-lt"/>
                <a:ea typeface="+mn-ea"/>
                <a:cs typeface="+mn-cs"/>
              </a:rPr>
              <a:t> direction</a:t>
            </a:r>
            <a:endParaRPr lang="en-CA" sz="4400" dirty="0" smtClean="0">
              <a:effectLst/>
            </a:endParaRPr>
          </a:p>
          <a:p>
            <a:pPr rtl="0" eaLnBrk="1" fontAlgn="auto" latinLnBrk="0" hangingPunct="1"/>
            <a:r>
              <a:rPr lang="en-CA" sz="3200" kern="1200" baseline="0" dirty="0" smtClean="0">
                <a:solidFill>
                  <a:schemeClr val="tx1"/>
                </a:solidFill>
                <a:effectLst/>
                <a:latin typeface="+mn-lt"/>
                <a:ea typeface="+mn-ea"/>
                <a:cs typeface="+mn-cs"/>
              </a:rPr>
              <a:t>Balance (‘mostly’)</a:t>
            </a:r>
          </a:p>
          <a:p>
            <a:pPr rtl="0" eaLnBrk="1" fontAlgn="auto" latinLnBrk="0" hangingPunct="1"/>
            <a:r>
              <a:rPr lang="en-CA" dirty="0" smtClean="0"/>
              <a:t>Progress, not Perfection</a:t>
            </a:r>
          </a:p>
          <a:p>
            <a:pPr marL="0" indent="0" rtl="0" eaLnBrk="1" fontAlgn="auto" latinLnBrk="0" hangingPunct="1">
              <a:buNone/>
            </a:pPr>
            <a:endParaRPr lang="en-CA" sz="4400" dirty="0" smtClean="0">
              <a:effectLst/>
            </a:endParaRPr>
          </a:p>
          <a:p>
            <a:pPr rtl="0" eaLnBrk="1" fontAlgn="auto" latinLnBrk="0" hangingPunct="1"/>
            <a:r>
              <a:rPr lang="en-CA" sz="3200" kern="1200" baseline="0" dirty="0" smtClean="0">
                <a:solidFill>
                  <a:schemeClr val="tx1"/>
                </a:solidFill>
                <a:effectLst/>
                <a:latin typeface="+mn-lt"/>
                <a:ea typeface="+mn-ea"/>
                <a:cs typeface="+mn-cs"/>
              </a:rPr>
              <a:t>“Balanced Abundance”</a:t>
            </a:r>
            <a:endParaRPr lang="en-CA" sz="4400" dirty="0" smtClean="0">
              <a:effectLs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204864"/>
            <a:ext cx="3304302" cy="3260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8062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“Whole-Person Engagement</a:t>
            </a:r>
            <a:r>
              <a:rPr lang="en-CA" baseline="0" dirty="0" smtClean="0"/>
              <a:t>”</a:t>
            </a:r>
            <a:endParaRPr lang="en-CA" dirty="0"/>
          </a:p>
        </p:txBody>
      </p:sp>
      <p:sp>
        <p:nvSpPr>
          <p:cNvPr id="3" name="Content Placeholder 2"/>
          <p:cNvSpPr>
            <a:spLocks noGrp="1"/>
          </p:cNvSpPr>
          <p:nvPr>
            <p:ph idx="1"/>
          </p:nvPr>
        </p:nvSpPr>
        <p:spPr/>
        <p:txBody>
          <a:bodyPr/>
          <a:lstStyle/>
          <a:p>
            <a:r>
              <a:rPr lang="en-CA" dirty="0" smtClean="0"/>
              <a:t>Making conscious CHOICES in </a:t>
            </a:r>
            <a:r>
              <a:rPr lang="en-CA" u="sng" dirty="0" smtClean="0"/>
              <a:t>each</a:t>
            </a:r>
            <a:r>
              <a:rPr lang="en-CA" dirty="0" smtClean="0"/>
              <a:t> area of the Wellness Wheel</a:t>
            </a:r>
          </a:p>
          <a:p>
            <a:r>
              <a:rPr lang="en-CA" baseline="0" dirty="0" smtClean="0"/>
              <a:t>Actively PARTICIPATING</a:t>
            </a:r>
            <a:r>
              <a:rPr lang="en-CA" dirty="0" smtClean="0"/>
              <a:t> in each area</a:t>
            </a:r>
          </a:p>
          <a:p>
            <a:r>
              <a:rPr lang="en-CA" baseline="0" dirty="0" smtClean="0"/>
              <a:t>Living</a:t>
            </a:r>
            <a:r>
              <a:rPr lang="en-CA" dirty="0" smtClean="0"/>
              <a:t> with INTENTION (not by default)</a:t>
            </a:r>
          </a:p>
          <a:p>
            <a:r>
              <a:rPr lang="en-CA" baseline="0" dirty="0" smtClean="0"/>
              <a:t>Bringing WHOLE SELF to various areas of life</a:t>
            </a:r>
            <a:endParaRPr lang="en-CA" dirty="0"/>
          </a:p>
          <a:p>
            <a:r>
              <a:rPr lang="en-CA" dirty="0" smtClean="0"/>
              <a:t>Integrating</a:t>
            </a:r>
            <a:endParaRPr lang="en-CA"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4529354"/>
            <a:ext cx="2096305" cy="2067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5301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a:t>
            </a:r>
            <a:r>
              <a:rPr lang="en-CA" baseline="0" dirty="0" smtClean="0"/>
              <a:t> it Matters</a:t>
            </a:r>
            <a:endParaRPr lang="en-CA" dirty="0"/>
          </a:p>
        </p:txBody>
      </p:sp>
      <p:grpSp>
        <p:nvGrpSpPr>
          <p:cNvPr id="7" name="Group 6"/>
          <p:cNvGrpSpPr/>
          <p:nvPr/>
        </p:nvGrpSpPr>
        <p:grpSpPr>
          <a:xfrm>
            <a:off x="1140296" y="1453232"/>
            <a:ext cx="6888088" cy="4856088"/>
            <a:chOff x="1907704" y="1700808"/>
            <a:chExt cx="6384032" cy="4424040"/>
          </a:xfrm>
        </p:grpSpPr>
        <p:graphicFrame>
          <p:nvGraphicFramePr>
            <p:cNvPr id="4" name="Diagram 3"/>
            <p:cNvGraphicFramePr/>
            <p:nvPr>
              <p:extLst>
                <p:ext uri="{D42A27DB-BD31-4B8C-83A1-F6EECF244321}">
                  <p14:modId xmlns:p14="http://schemas.microsoft.com/office/powerpoint/2010/main" val="432524297"/>
                </p:ext>
              </p:extLst>
            </p:nvPr>
          </p:nvGraphicFramePr>
          <p:xfrm>
            <a:off x="1907704" y="1700808"/>
            <a:ext cx="6384032" cy="4424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220681" y="3501008"/>
              <a:ext cx="2068897" cy="588827"/>
            </a:xfrm>
            <a:prstGeom prst="rect">
              <a:avLst/>
            </a:prstGeom>
            <a:noFill/>
          </p:spPr>
          <p:txBody>
            <a:bodyPr wrap="square" rtlCol="0">
              <a:spAutoFit/>
            </a:bodyPr>
            <a:lstStyle/>
            <a:p>
              <a:r>
                <a:rPr lang="en-CA" sz="3600" b="1" i="1" dirty="0" smtClean="0"/>
                <a:t>THRIVE!</a:t>
              </a:r>
              <a:endParaRPr lang="en-CA" sz="3600" b="1" i="1" dirty="0"/>
            </a:p>
          </p:txBody>
        </p:sp>
      </p:grpSp>
    </p:spTree>
    <p:extLst>
      <p:ext uri="{BB962C8B-B14F-4D97-AF65-F5344CB8AC3E}">
        <p14:creationId xmlns:p14="http://schemas.microsoft.com/office/powerpoint/2010/main" val="1436213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13711</TotalTime>
  <Words>1860</Words>
  <Application>Microsoft Office PowerPoint</Application>
  <PresentationFormat>On-screen Show (4:3)</PresentationFormat>
  <Paragraphs>326</Paragraphs>
  <Slides>29</Slides>
  <Notes>23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Organizational &amp; Individual Competitiveness Through “Whole-Person Engagement”</vt:lpstr>
      <vt:lpstr>“Work-Life Balance”</vt:lpstr>
      <vt:lpstr>What Is “Wellness”?</vt:lpstr>
      <vt:lpstr>“Whole-Life Wellness”</vt:lpstr>
      <vt:lpstr>How are YOU doing? </vt:lpstr>
      <vt:lpstr>An Example…</vt:lpstr>
      <vt:lpstr>The GOAL(s)</vt:lpstr>
      <vt:lpstr>“Whole-Person Engagement”</vt:lpstr>
      <vt:lpstr>Why it Matters</vt:lpstr>
      <vt:lpstr>Individual Benefits</vt:lpstr>
      <vt:lpstr>Do Organizations Benefit – REALLY?</vt:lpstr>
      <vt:lpstr>Strategic Benefits of Workplace Wellness</vt:lpstr>
      <vt:lpstr>Sun Life ̶ Ivey Canadian Wellness ROI Study</vt:lpstr>
      <vt:lpstr>Greater Halifax Partnership Data</vt:lpstr>
      <vt:lpstr>But Wait…It Gets Even BETTER!</vt:lpstr>
      <vt:lpstr>Sun Life ̶ Ivey Canadian Wellness ROI Study - Conclusion</vt:lpstr>
      <vt:lpstr>Workplace Wellness Initiatives – Examples</vt:lpstr>
      <vt:lpstr>“Workplace Wellness”</vt:lpstr>
      <vt:lpstr>Our Own Workplace Wellness Study: Preliminary Results</vt:lpstr>
      <vt:lpstr>Where Do Your Employees Fit on  the Company Balance Sheet?</vt:lpstr>
      <vt:lpstr>Ivany Report – 2014 *</vt:lpstr>
      <vt:lpstr>Ivany Report – 2014 *</vt:lpstr>
      <vt:lpstr>Better Workplace Conference October 2013</vt:lpstr>
      <vt:lpstr>Who Is Responsible?</vt:lpstr>
      <vt:lpstr>Employee’s Responsibility</vt:lpstr>
      <vt:lpstr>Employer’s Responsibility</vt:lpstr>
      <vt:lpstr>Employer’s Responsibility</vt:lpstr>
      <vt:lpstr>Contact Me</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Workplace Wellness</dc:title>
  <dc:creator>Gail</dc:creator>
  <cp:lastModifiedBy>Gail</cp:lastModifiedBy>
  <cp:revision>144</cp:revision>
  <dcterms:created xsi:type="dcterms:W3CDTF">2014-04-10T19:33:33Z</dcterms:created>
  <dcterms:modified xsi:type="dcterms:W3CDTF">2014-04-22T14:51:30Z</dcterms:modified>
</cp:coreProperties>
</file>