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5" r:id="rId3"/>
    <p:sldId id="324" r:id="rId4"/>
    <p:sldId id="329" r:id="rId5"/>
    <p:sldId id="282" r:id="rId6"/>
    <p:sldId id="295" r:id="rId7"/>
    <p:sldId id="279" r:id="rId8"/>
    <p:sldId id="303" r:id="rId9"/>
    <p:sldId id="334" r:id="rId10"/>
    <p:sldId id="305" r:id="rId11"/>
    <p:sldId id="280" r:id="rId12"/>
    <p:sldId id="307" r:id="rId13"/>
    <p:sldId id="338" r:id="rId14"/>
    <p:sldId id="308" r:id="rId15"/>
    <p:sldId id="309" r:id="rId16"/>
    <p:sldId id="332" r:id="rId17"/>
    <p:sldId id="340" r:id="rId18"/>
    <p:sldId id="341" r:id="rId19"/>
    <p:sldId id="310" r:id="rId20"/>
    <p:sldId id="311" r:id="rId21"/>
    <p:sldId id="312" r:id="rId22"/>
    <p:sldId id="313" r:id="rId23"/>
    <p:sldId id="314" r:id="rId24"/>
    <p:sldId id="315" r:id="rId25"/>
    <p:sldId id="294" r:id="rId26"/>
    <p:sldId id="284" r:id="rId27"/>
    <p:sldId id="301" r:id="rId28"/>
    <p:sldId id="296" r:id="rId29"/>
    <p:sldId id="302" r:id="rId30"/>
    <p:sldId id="339" r:id="rId31"/>
    <p:sldId id="304" r:id="rId32"/>
    <p:sldId id="281" r:id="rId33"/>
    <p:sldId id="317" r:id="rId34"/>
    <p:sldId id="319" r:id="rId35"/>
    <p:sldId id="320" r:id="rId36"/>
    <p:sldId id="316" r:id="rId37"/>
    <p:sldId id="322" r:id="rId38"/>
    <p:sldId id="323" r:id="rId39"/>
    <p:sldId id="321" r:id="rId40"/>
    <p:sldId id="330" r:id="rId41"/>
    <p:sldId id="337" r:id="rId4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418A"/>
    <a:srgbClr val="333333"/>
    <a:srgbClr val="CE1102"/>
    <a:srgbClr val="05D0EB"/>
    <a:srgbClr val="0766DC"/>
    <a:srgbClr val="0872F2"/>
    <a:srgbClr val="FF1E0D"/>
    <a:srgbClr val="B92D14"/>
    <a:srgbClr val="35759D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162" autoAdjust="0"/>
    <p:restoredTop sz="95596" autoAdjust="0"/>
  </p:normalViewPr>
  <p:slideViewPr>
    <p:cSldViewPr>
      <p:cViewPr>
        <p:scale>
          <a:sx n="68" d="100"/>
          <a:sy n="68" d="100"/>
        </p:scale>
        <p:origin x="-124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45540-6A22-47A9-9D64-1EE9191EA08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187DE-8A00-4389-857F-A57375411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731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265123-7915-473F-B9EE-38A4B7248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729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1F24D-EBDB-4429-857A-09D50B9263A5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19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26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27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28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29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1F24D-EBDB-4429-857A-09D50B9263A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30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31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32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33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34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35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F6A5-A13F-4501-930C-8E070B8F65EF}" type="slidenum">
              <a:rPr lang="en-US" altLang="en-US"/>
              <a:pPr/>
              <a:t>36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37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38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39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64AEF-7951-42B0-AD2B-4D2165AA2DA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5029200"/>
            <a:ext cx="5715000" cy="904947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139700" sx="102000" sy="102000" algn="ctr" rotWithShape="0">
              <a:schemeClr val="bg1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4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31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6096000"/>
            <a:ext cx="4038600" cy="63949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139700" sx="102000" sy="102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466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6096000"/>
            <a:ext cx="4038600" cy="63949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139700" sx="102000" sy="102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289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6096000"/>
            <a:ext cx="4038600" cy="63949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139700" sx="102000" sy="102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491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6096000"/>
            <a:ext cx="4038600" cy="63949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139700" sx="102000" sy="102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6308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6096000"/>
            <a:ext cx="4038600" cy="63949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139700" sx="102000" sy="102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5417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6096000"/>
            <a:ext cx="4038600" cy="63949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139700" sx="102000" sy="102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128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6096000"/>
            <a:ext cx="4038600" cy="63949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139700" sx="102000" sy="102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1671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6096000"/>
            <a:ext cx="4038600" cy="639494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outerShdw blurRad="139700" sx="102000" sy="102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2563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277BB-758C-4343-97D0-D10202725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Excel_Worksheet1.xlsx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upload.wikimedia.org/wikipedia/commons/9/9e/Sus_scrofa_avionica.png" TargetMode="Externa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upload.wikimedia.org/wikipedia/en/c/c3/Enterprise_Engine_02.jpg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28600"/>
            <a:ext cx="8382000" cy="91440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en-US" spc="-150" dirty="0" smtClean="0">
                <a:solidFill>
                  <a:srgbClr val="4A66AC"/>
                </a:solidFill>
                <a:latin typeface="Copperplate Gothic Bold" panose="020E0705020206020404" pitchFamily="34" charset="0"/>
                <a:cs typeface="Helvetica" pitchFamily="34" charset="0"/>
              </a:rPr>
              <a:t>“Who Wants To be a Millionaire ? ”</a:t>
            </a:r>
            <a:endParaRPr lang="en-US" spc="-150" dirty="0">
              <a:solidFill>
                <a:srgbClr val="4A66AC"/>
              </a:solidFill>
              <a:latin typeface="Copperplate Gothic Bold" panose="020E0705020206020404" pitchFamily="34" charset="0"/>
              <a:cs typeface="Helvetica" pitchFamily="34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4419600" y="1600200"/>
            <a:ext cx="4876800" cy="106680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4A66AC"/>
                </a:solidFill>
                <a:latin typeface="Calibri" panose="020F0502020204030204" pitchFamily="34" charset="0"/>
                <a:cs typeface="Helvetica" pitchFamily="34" charset="0"/>
              </a:rPr>
              <a:t>The Lean Startup Model &amp; The Startup Life Cycle</a:t>
            </a:r>
            <a:endParaRPr lang="ru-RU" altLang="en-US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4384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4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Lean Startup Model</a:t>
            </a:r>
            <a:endParaRPr lang="en-US" altLang="en-US" sz="4800" b="1" dirty="0">
              <a:solidFill>
                <a:srgbClr val="04418A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82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162800" cy="1096963"/>
          </a:xfrm>
        </p:spPr>
        <p:txBody>
          <a:bodyPr/>
          <a:lstStyle/>
          <a:p>
            <a:r>
              <a:rPr lang="en-US" altLang="en-US" sz="38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Where did this Lean Startup Model Concept Come From??</a:t>
            </a:r>
            <a:endParaRPr lang="en-US" altLang="en-US" sz="38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1219200"/>
            <a:ext cx="7315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Helvetica"/>
              </a:rPr>
              <a:t>Steve Blank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Helvetica"/>
              </a:rPr>
              <a:t>– “The Four Steps to the Epiphany”</a:t>
            </a:r>
          </a:p>
          <a:p>
            <a:pPr marL="342900" indent="-342900" algn="l" defTabSz="45720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200" kern="0" dirty="0" smtClean="0">
                <a:solidFill>
                  <a:srgbClr val="555555"/>
                </a:solidFill>
                <a:latin typeface="Calibri" panose="020F0502020204030204" pitchFamily="34" charset="0"/>
                <a:cs typeface="Helvetica"/>
              </a:rPr>
              <a:t>A </a:t>
            </a:r>
            <a:r>
              <a:rPr lang="en-US" sz="22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Startup is NOT </a:t>
            </a:r>
            <a:r>
              <a:rPr lang="en-US" sz="2200" kern="0" dirty="0" smtClean="0">
                <a:solidFill>
                  <a:srgbClr val="555555"/>
                </a:solidFill>
                <a:latin typeface="Calibri" panose="020F0502020204030204" pitchFamily="34" charset="0"/>
                <a:cs typeface="Helvetica"/>
              </a:rPr>
              <a:t>a smaller version of a larger company and     large company management practices  are  ill suited for a startup. </a:t>
            </a:r>
          </a:p>
          <a:p>
            <a:pPr marL="342900" lvl="0" indent="-342900" algn="l" defTabSz="45720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200" kern="0" dirty="0" smtClean="0">
                <a:solidFill>
                  <a:srgbClr val="555555"/>
                </a:solidFill>
                <a:latin typeface="Calibri" panose="020F0502020204030204" pitchFamily="34" charset="0"/>
                <a:cs typeface="Helvetica"/>
              </a:rPr>
              <a:t>A </a:t>
            </a:r>
            <a:r>
              <a:rPr lang="en-US" sz="22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Business Model </a:t>
            </a:r>
            <a:r>
              <a:rPr lang="en-US" sz="2200" kern="0" dirty="0" smtClean="0">
                <a:solidFill>
                  <a:srgbClr val="555555"/>
                </a:solidFill>
                <a:latin typeface="Calibri" panose="020F0502020204030204" pitchFamily="34" charset="0"/>
                <a:cs typeface="Helvetica"/>
              </a:rPr>
              <a:t>describes how a company creates,</a:t>
            </a:r>
          </a:p>
          <a:p>
            <a:pPr marL="342900" lvl="0" indent="-342900" algn="l" defTabSz="45720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200" kern="0" dirty="0" smtClean="0">
                <a:solidFill>
                  <a:srgbClr val="555555"/>
                </a:solidFill>
                <a:latin typeface="Calibri" panose="020F0502020204030204" pitchFamily="34" charset="0"/>
                <a:cs typeface="Helvetica"/>
              </a:rPr>
              <a:t>delivers and captures value. It’s how a company makes Money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Helvetica"/>
              </a:rPr>
              <a:t>A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Startup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Helvetica"/>
              </a:rPr>
              <a:t>is a temporary organization in </a:t>
            </a:r>
            <a:r>
              <a:rPr lang="en-US" sz="2200" b="1" dirty="0" smtClean="0">
                <a:solidFill>
                  <a:srgbClr val="04418A"/>
                </a:solidFill>
                <a:latin typeface="Calibri" panose="020F0502020204030204" pitchFamily="34" charset="0"/>
                <a:cs typeface="Helvetica"/>
              </a:rPr>
              <a:t>S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Helvetica"/>
              </a:rPr>
              <a:t>earch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Helvetica"/>
              </a:rPr>
              <a:t> of a scalable, repeatable, profitable Business Model</a:t>
            </a:r>
          </a:p>
          <a:p>
            <a:pPr marL="342900" lvl="0" indent="-342900" algn="l" defTabSz="45720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200" dirty="0" smtClean="0">
                <a:solidFill>
                  <a:srgbClr val="555555"/>
                </a:solidFill>
                <a:latin typeface="Calibri" panose="020F0502020204030204" pitchFamily="34" charset="0"/>
                <a:cs typeface="Helvetica"/>
              </a:rPr>
              <a:t>A </a:t>
            </a:r>
            <a:r>
              <a:rPr lang="en-US" sz="2200" b="1" dirty="0" smtClean="0">
                <a:solidFill>
                  <a:srgbClr val="04418A"/>
                </a:solidFill>
                <a:latin typeface="Calibri" panose="020F0502020204030204" pitchFamily="34" charset="0"/>
                <a:cs typeface="Helvetica"/>
              </a:rPr>
              <a:t>large </a:t>
            </a:r>
            <a:r>
              <a:rPr lang="en-US" sz="2200" dirty="0" smtClean="0">
                <a:solidFill>
                  <a:srgbClr val="555555"/>
                </a:solidFill>
                <a:latin typeface="Calibri" panose="020F0502020204030204" pitchFamily="34" charset="0"/>
                <a:cs typeface="Helvetica"/>
              </a:rPr>
              <a:t>organization focuses on </a:t>
            </a:r>
            <a:r>
              <a:rPr lang="en-US" sz="2200" b="1" dirty="0" smtClean="0">
                <a:solidFill>
                  <a:srgbClr val="04418A"/>
                </a:solidFill>
                <a:latin typeface="Calibri" panose="020F0502020204030204" pitchFamily="34" charset="0"/>
                <a:cs typeface="Helvetica"/>
              </a:rPr>
              <a:t>execution of it business model </a:t>
            </a:r>
            <a:r>
              <a:rPr lang="en-US" sz="2200" dirty="0" smtClean="0">
                <a:solidFill>
                  <a:srgbClr val="555555"/>
                </a:solidFill>
                <a:latin typeface="Calibri" panose="020F0502020204030204" pitchFamily="34" charset="0"/>
                <a:cs typeface="Helvetica"/>
              </a:rPr>
              <a:t>to generate </a:t>
            </a:r>
            <a:r>
              <a:rPr lang="en-US" sz="2200" b="1" dirty="0" smtClean="0">
                <a:solidFill>
                  <a:srgbClr val="04418A"/>
                </a:solidFill>
                <a:latin typeface="Calibri" panose="020F0502020204030204" pitchFamily="34" charset="0"/>
                <a:cs typeface="Helvetica"/>
              </a:rPr>
              <a:t>profits</a:t>
            </a:r>
            <a:r>
              <a:rPr lang="en-US" sz="2200" dirty="0" smtClean="0">
                <a:solidFill>
                  <a:srgbClr val="04418A"/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en-US" sz="2200" dirty="0" smtClean="0">
                <a:solidFill>
                  <a:srgbClr val="555555"/>
                </a:solidFill>
                <a:latin typeface="Calibri" panose="020F0502020204030204" pitchFamily="34" charset="0"/>
                <a:cs typeface="Helvetica"/>
              </a:rPr>
              <a:t>for its stakeholders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Helvetic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4418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31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239000" cy="4114800"/>
          </a:xfrm>
          <a:noFill/>
        </p:spPr>
        <p:txBody>
          <a:bodyPr/>
          <a:lstStyle/>
          <a:p>
            <a:pPr>
              <a:buClr>
                <a:srgbClr val="04418A"/>
              </a:buClr>
            </a:pPr>
            <a:r>
              <a:rPr lang="en-US" sz="2400" dirty="0">
                <a:latin typeface="Calibri" panose="020F0502020204030204" pitchFamily="34" charset="0"/>
              </a:rPr>
              <a:t>Ideation- 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u="sng" dirty="0" smtClean="0">
                <a:latin typeface="Calibri" panose="020F0502020204030204" pitchFamily="34" charset="0"/>
              </a:rPr>
              <a:t>Concept</a:t>
            </a:r>
            <a:r>
              <a:rPr lang="en-US" sz="2400" dirty="0" smtClean="0">
                <a:latin typeface="Calibri" panose="020F0502020204030204" pitchFamily="34" charset="0"/>
              </a:rPr>
              <a:t> of a unique Product - Service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buClr>
                <a:srgbClr val="04418A"/>
              </a:buClr>
            </a:pPr>
            <a:r>
              <a:rPr lang="en-US" sz="2400" dirty="0">
                <a:latin typeface="Calibri" panose="020F0502020204030204" pitchFamily="34" charset="0"/>
              </a:rPr>
              <a:t>Business Model </a:t>
            </a:r>
            <a:r>
              <a:rPr lang="en-US" sz="2400" dirty="0" smtClean="0">
                <a:latin typeface="Calibri" panose="020F0502020204030204" pitchFamily="34" charset="0"/>
              </a:rPr>
              <a:t>Canvas</a:t>
            </a:r>
          </a:p>
          <a:p>
            <a:pPr>
              <a:buClr>
                <a:srgbClr val="04418A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Value Proposition Canvas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buClr>
                <a:srgbClr val="04418A"/>
              </a:buClr>
            </a:pPr>
            <a:r>
              <a:rPr lang="en-US" sz="2400" dirty="0">
                <a:latin typeface="Calibri" panose="020F0502020204030204" pitchFamily="34" charset="0"/>
              </a:rPr>
              <a:t>Customer Development </a:t>
            </a:r>
            <a:r>
              <a:rPr lang="en-US" sz="2400" dirty="0" smtClean="0">
                <a:latin typeface="Calibri" panose="020F0502020204030204" pitchFamily="34" charset="0"/>
              </a:rPr>
              <a:t>“Get Outside of the Building” </a:t>
            </a:r>
          </a:p>
          <a:p>
            <a:pPr>
              <a:buClr>
                <a:srgbClr val="04418A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Agile Model </a:t>
            </a:r>
            <a:r>
              <a:rPr lang="en-US" sz="2400" dirty="0">
                <a:latin typeface="Calibri" panose="020F0502020204030204" pitchFamily="34" charset="0"/>
              </a:rPr>
              <a:t>for Product -Technology </a:t>
            </a:r>
            <a:r>
              <a:rPr lang="en-US" sz="2400" dirty="0" smtClean="0">
                <a:latin typeface="Calibri" panose="020F0502020204030204" pitchFamily="34" charset="0"/>
              </a:rPr>
              <a:t>Development 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buClr>
                <a:srgbClr val="04418A"/>
              </a:buClr>
            </a:pPr>
            <a:r>
              <a:rPr lang="en-US" sz="2400" dirty="0">
                <a:latin typeface="Calibri" panose="020F0502020204030204" pitchFamily="34" charset="0"/>
              </a:rPr>
              <a:t>Minimum Viable Product  - MPV</a:t>
            </a:r>
          </a:p>
          <a:p>
            <a:pPr>
              <a:buClr>
                <a:srgbClr val="04418A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Pivot</a:t>
            </a:r>
          </a:p>
          <a:p>
            <a:pPr>
              <a:buClr>
                <a:srgbClr val="04418A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Product </a:t>
            </a:r>
            <a:r>
              <a:rPr lang="en-US" sz="2400" dirty="0">
                <a:latin typeface="Calibri" panose="020F0502020204030204" pitchFamily="34" charset="0"/>
              </a:rPr>
              <a:t>/ Market Fit</a:t>
            </a:r>
          </a:p>
          <a:p>
            <a:pPr>
              <a:buClr>
                <a:srgbClr val="04418A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Innovation Accounting  -  Product Viability</a:t>
            </a:r>
            <a:endParaRPr lang="en-US" sz="2400" dirty="0">
              <a:solidFill>
                <a:srgbClr val="555555"/>
              </a:solidFill>
              <a:latin typeface="Calibri" panose="020F0502020204030204" pitchFamily="34" charset="0"/>
              <a:cs typeface="Helvetica"/>
            </a:endParaRPr>
          </a:p>
          <a:p>
            <a:pPr lvl="0" defTabSz="457200" fontAlgn="auto">
              <a:spcAft>
                <a:spcPts val="0"/>
              </a:spcAft>
              <a:buNone/>
              <a:defRPr/>
            </a:pPr>
            <a:endParaRPr lang="en-US" sz="2400" kern="1200" dirty="0">
              <a:solidFill>
                <a:srgbClr val="555555"/>
              </a:solidFill>
              <a:latin typeface="Calibri" panose="020F0502020204030204" pitchFamily="34" charset="0"/>
              <a:cs typeface="Helvetica"/>
            </a:endParaRPr>
          </a:p>
          <a:p>
            <a:pPr>
              <a:buFontTx/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2400" b="1" i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629400" cy="8382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Components </a:t>
            </a:r>
            <a:b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</a:br>
            <a:r>
              <a:rPr lang="en-US" altLang="en-US" sz="24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of a Lean Startup Model</a:t>
            </a:r>
            <a:endParaRPr lang="en-US" altLang="en-US" sz="24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44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5029200" cy="715963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Ideation</a:t>
            </a:r>
            <a:endParaRPr lang="en-US" altLang="en-US" b="1" u="sng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1143000"/>
            <a:ext cx="7010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685800"/>
            <a:ext cx="723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 smtClean="0">
                <a:latin typeface="Calibri" pitchFamily="34" charset="0"/>
              </a:rPr>
              <a:t>Invention Risk </a:t>
            </a:r>
            <a:r>
              <a:rPr lang="en-US" dirty="0" smtClean="0">
                <a:latin typeface="Calibri" pitchFamily="34" charset="0"/>
              </a:rPr>
              <a:t>:- Success depends on the team creating a critical technology advance that is beyond just engineering – “Breakthrough”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The timeline and the funds required to accomplish this goal are very High Risk – High Rewards   </a:t>
            </a:r>
            <a:r>
              <a:rPr lang="en-US" u="sng" dirty="0" smtClean="0">
                <a:latin typeface="Calibri" pitchFamily="34" charset="0"/>
              </a:rPr>
              <a:t>LASIK</a:t>
            </a:r>
          </a:p>
          <a:p>
            <a:pPr algn="l"/>
            <a:endParaRPr lang="en-US" dirty="0" smtClean="0">
              <a:latin typeface="Calibri" pitchFamily="34" charset="0"/>
            </a:endParaRPr>
          </a:p>
          <a:p>
            <a:pPr algn="l"/>
            <a:r>
              <a:rPr lang="en-US" u="sng" dirty="0" smtClean="0">
                <a:latin typeface="Calibri" pitchFamily="34" charset="0"/>
              </a:rPr>
              <a:t>Market Risk:- </a:t>
            </a:r>
            <a:r>
              <a:rPr lang="en-US" dirty="0" smtClean="0">
                <a:latin typeface="Calibri" pitchFamily="34" charset="0"/>
              </a:rPr>
              <a:t>Lean Startup Model attempts to reduce market risk upfront by creating a structured process (using BM Canvas, Customer Development and Engineering/ Agile techniques) to arrive at Product Market Fit – Then Scale UP - Quickly</a:t>
            </a:r>
          </a:p>
          <a:p>
            <a:pPr algn="l"/>
            <a:endParaRPr lang="en-US" dirty="0" smtClean="0">
              <a:latin typeface="Calibri" pitchFamily="34" charset="0"/>
            </a:endParaRPr>
          </a:p>
          <a:p>
            <a:pPr algn="l"/>
            <a:r>
              <a:rPr lang="en-US" u="sng" dirty="0" smtClean="0">
                <a:latin typeface="Calibri" pitchFamily="34" charset="0"/>
              </a:rPr>
              <a:t>Difference:-</a:t>
            </a:r>
            <a:r>
              <a:rPr lang="en-US" dirty="0" smtClean="0">
                <a:latin typeface="Calibri" pitchFamily="34" charset="0"/>
              </a:rPr>
              <a:t> Focus on executing the model </a:t>
            </a:r>
            <a:r>
              <a:rPr lang="en-US" u="sng" dirty="0" err="1" smtClean="0">
                <a:latin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</a:rPr>
              <a:t> is it technically possible or feasible    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6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altLang="en-US" sz="1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10668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Business Model Canvas Explained</a:t>
            </a:r>
            <a:endParaRPr lang="en-US" altLang="en-US" sz="24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543" y="1979590"/>
            <a:ext cx="6501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How can you</a:t>
            </a:r>
          </a:p>
          <a:p>
            <a:pPr algn="l"/>
            <a:r>
              <a:rPr lang="en-US" sz="6000" dirty="0" smtClean="0">
                <a:solidFill>
                  <a:srgbClr val="7030A0"/>
                </a:solidFill>
                <a:latin typeface="Spumoni" panose="00000400000000000000" pitchFamily="2" charset="0"/>
              </a:rPr>
              <a:t>describe</a:t>
            </a:r>
            <a:r>
              <a:rPr lang="en-US" dirty="0" smtClean="0"/>
              <a:t> </a:t>
            </a:r>
            <a:r>
              <a:rPr lang="en-US" sz="6000" dirty="0">
                <a:solidFill>
                  <a:srgbClr val="00B0F0"/>
                </a:solidFill>
                <a:latin typeface="Calibri" panose="020F0502020204030204" pitchFamily="34" charset="0"/>
              </a:rPr>
              <a:t>yo</a:t>
            </a:r>
            <a:r>
              <a:rPr lang="en-US" sz="6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ur</a:t>
            </a:r>
          </a:p>
          <a:p>
            <a:pPr algn="l"/>
            <a:r>
              <a:rPr lang="en-US" sz="5400" dirty="0" smtClean="0">
                <a:latin typeface="AvantGarde Md BT" panose="020B0602020202020204" pitchFamily="34" charset="0"/>
              </a:rPr>
              <a:t>Business Model?</a:t>
            </a:r>
            <a:endParaRPr lang="en-US" sz="5400" dirty="0">
              <a:latin typeface="AvantGarde Md BT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19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altLang="en-US" sz="1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73975" y="152400"/>
            <a:ext cx="7848600" cy="5334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24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Business Model Canvas</a:t>
            </a:r>
            <a:endParaRPr lang="en-US" altLang="en-US" sz="24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3484680"/>
              </p:ext>
            </p:extLst>
          </p:nvPr>
        </p:nvGraphicFramePr>
        <p:xfrm>
          <a:off x="685799" y="609600"/>
          <a:ext cx="8001001" cy="5130366"/>
        </p:xfrm>
        <a:graphic>
          <a:graphicData uri="http://schemas.openxmlformats.org/drawingml/2006/table">
            <a:tbl>
              <a:tblPr/>
              <a:tblGrid>
                <a:gridCol w="1336955"/>
                <a:gridCol w="1394666"/>
                <a:gridCol w="1154580"/>
                <a:gridCol w="778715"/>
                <a:gridCol w="1779401"/>
                <a:gridCol w="1404284"/>
                <a:gridCol w="152400"/>
              </a:tblGrid>
              <a:tr h="236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utura Md BT" panose="020B0802020204090204" pitchFamily="34" charset="0"/>
                        </a:rPr>
                        <a:t>Key Partners</a:t>
                      </a:r>
                    </a:p>
                  </a:txBody>
                  <a:tcPr marL="8322" marR="8322" marT="8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Futura Md BT" panose="020B0802020204090204" pitchFamily="34" charset="0"/>
                          <a:ea typeface="+mn-ea"/>
                          <a:cs typeface="+mn-cs"/>
                        </a:rPr>
                        <a:t>Key Activities</a:t>
                      </a:r>
                    </a:p>
                  </a:txBody>
                  <a:tcPr marL="8322" marR="8322" marT="8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Futura Md BT" panose="020B0802020204090204" pitchFamily="34" charset="0"/>
                          <a:ea typeface="+mn-ea"/>
                          <a:cs typeface="+mn-cs"/>
                        </a:rPr>
                        <a:t>Value Propositions</a:t>
                      </a:r>
                    </a:p>
                  </a:txBody>
                  <a:tcPr marL="8322" marR="8322" marT="8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Futura Md BT" panose="020B0802020204090204" pitchFamily="34" charset="0"/>
                          <a:ea typeface="+mn-ea"/>
                          <a:cs typeface="+mn-cs"/>
                        </a:rPr>
                        <a:t>Customer Relationships</a:t>
                      </a:r>
                    </a:p>
                  </a:txBody>
                  <a:tcPr marL="8322" marR="8322" marT="8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Futura Md BT" panose="020B0802020204090204" pitchFamily="34" charset="0"/>
                          <a:ea typeface="+mn-ea"/>
                          <a:cs typeface="+mn-cs"/>
                        </a:rPr>
                        <a:t>Customer Segments</a:t>
                      </a:r>
                    </a:p>
                  </a:txBody>
                  <a:tcPr marL="8322" marR="8322" marT="8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3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Who are our key partners?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key activities do our value props require?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value do we deliver to the customer?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How do we get, keep, and grow customers?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For whom are we creating value?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Who are our key suppliers?</a:t>
                      </a:r>
                    </a:p>
                  </a:txBody>
                  <a:tcPr marL="99865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Our distribution channels?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Which one of our customers' problems are we helping to solve?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Which customer relationships have we established?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Who are our most important customers?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Which key resources are we acquiring from our partners?</a:t>
                      </a:r>
                    </a:p>
                  </a:txBody>
                  <a:tcPr marL="99865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Customer relationships?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bundles of products and services are we offering to each segment?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How are they integrated with the rest of our business model?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are the customer archetypes?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0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Which key activities do partners perform?</a:t>
                      </a:r>
                    </a:p>
                  </a:txBody>
                  <a:tcPr marL="99865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Revenue streams?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Which customer needs are we satisfying?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How costly are they?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is the minimum viable product?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486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8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Futura Md BT" panose="020B0802020204090204" pitchFamily="34" charset="0"/>
                          <a:ea typeface="+mn-ea"/>
                          <a:cs typeface="+mn-cs"/>
                        </a:rPr>
                        <a:t>Key Resources</a:t>
                      </a:r>
                    </a:p>
                  </a:txBody>
                  <a:tcPr marL="8322" marR="8322" marT="8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Futura Md BT" panose="020B0802020204090204" pitchFamily="34" charset="0"/>
                          <a:ea typeface="+mn-ea"/>
                          <a:cs typeface="+mn-cs"/>
                        </a:rPr>
                        <a:t>Channels</a:t>
                      </a:r>
                    </a:p>
                  </a:txBody>
                  <a:tcPr marL="8322" marR="8322" marT="8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35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key resources do our value proposition require?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Through which channels do our customer segments want to be reached?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01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Our distribution channels?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How do other companies reach them now?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01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Customer relationships?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Which ones work best?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01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Revenue streams?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Which ones are most cost-efficient?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01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How are we integrating them with customer routines?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61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Futura Md BT" panose="020B0802020204090204" pitchFamily="34" charset="0"/>
                          <a:ea typeface="+mn-ea"/>
                          <a:cs typeface="+mn-cs"/>
                        </a:rPr>
                        <a:t>Cost Structure</a:t>
                      </a:r>
                    </a:p>
                  </a:txBody>
                  <a:tcPr marL="8322" marR="8322" marT="8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Futura Md BT" panose="020B0802020204090204" pitchFamily="34" charset="0"/>
                          <a:ea typeface="+mn-ea"/>
                          <a:cs typeface="+mn-cs"/>
                        </a:rPr>
                        <a:t>Revenue Streams</a:t>
                      </a:r>
                    </a:p>
                  </a:txBody>
                  <a:tcPr marL="8322" marR="8322" marT="83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9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are the most important costs inherent to our business model?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For what value are our customers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really willing to pay?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536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Which key resources are most expensive?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99865" marR="8322" marT="832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For what do they currently pay?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36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Which key activities are most expensive?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99865" marR="8322" marT="832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is the revenue model?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36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What are the pricing tactics?</a:t>
                      </a:r>
                    </a:p>
                  </a:txBody>
                  <a:tcPr marL="99865" marR="8322" marT="83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8322" marR="8322" marT="832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7772400" y="2209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143000" y="28194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</a:rPr>
              <a:t>8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895600" y="1600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895600" y="3657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810000" y="5334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</a:rPr>
              <a:t>9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705600" y="5334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333333"/>
                </a:solidFill>
              </a:rPr>
              <a:t>5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114800" y="2971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781800" y="3733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333333"/>
                </a:solidFill>
              </a:rPr>
              <a:t>3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48400" y="2514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333333"/>
                </a:solidFill>
              </a:rPr>
              <a:t>4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572000" y="5791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</a:rPr>
              <a:t>11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1447800" y="5791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6400" y="5715000"/>
            <a:ext cx="27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Competition / Alternatives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0600" y="5715000"/>
            <a:ext cx="463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1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Size of the Market  (Units -Rev $$ -Profits $$)  </a:t>
            </a:r>
          </a:p>
        </p:txBody>
      </p:sp>
    </p:spTree>
    <p:extLst>
      <p:ext uri="{BB962C8B-B14F-4D97-AF65-F5344CB8AC3E}">
        <p14:creationId xmlns:p14="http://schemas.microsoft.com/office/powerpoint/2010/main" xmlns="" val="312568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8759593"/>
              </p:ext>
            </p:extLst>
          </p:nvPr>
        </p:nvGraphicFramePr>
        <p:xfrm>
          <a:off x="5638800" y="609600"/>
          <a:ext cx="2209801" cy="1702699"/>
        </p:xfrm>
        <a:graphic>
          <a:graphicData uri="http://schemas.openxmlformats.org/drawingml/2006/table">
            <a:tbl>
              <a:tblPr/>
              <a:tblGrid>
                <a:gridCol w="369761"/>
                <a:gridCol w="385725"/>
                <a:gridCol w="278520"/>
                <a:gridCol w="295279"/>
                <a:gridCol w="492131"/>
                <a:gridCol w="388385"/>
              </a:tblGrid>
              <a:tr h="152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Partners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Activities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Value Propositions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Relationships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Segments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777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6062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Resources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Channels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Cost Structure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Revenue Streams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6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5715000" y="762000"/>
            <a:ext cx="2057400" cy="1447800"/>
            <a:chOff x="4876800" y="1524000"/>
            <a:chExt cx="2057400" cy="1447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59436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248400" y="2286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324600" y="17526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248400" y="1524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6705600" y="1905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705600" y="1600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5715000" y="1676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181600" y="2286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410200" y="2743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8768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3246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876800" y="2057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876800" y="1676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257800" y="1524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715000" y="22098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715000" y="1981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8759593"/>
              </p:ext>
            </p:extLst>
          </p:nvPr>
        </p:nvGraphicFramePr>
        <p:xfrm>
          <a:off x="3810000" y="1295400"/>
          <a:ext cx="2286000" cy="1730530"/>
        </p:xfrm>
        <a:graphic>
          <a:graphicData uri="http://schemas.openxmlformats.org/drawingml/2006/table">
            <a:tbl>
              <a:tblPr/>
              <a:tblGrid>
                <a:gridCol w="369761"/>
                <a:gridCol w="385725"/>
                <a:gridCol w="278520"/>
                <a:gridCol w="295279"/>
                <a:gridCol w="492131"/>
                <a:gridCol w="464584"/>
              </a:tblGrid>
              <a:tr h="152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Partners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Activities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Value Propositions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Relationships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Segments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777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6062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Resources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Channels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Cost Structure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Revenue Streams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6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8759593"/>
              </p:ext>
            </p:extLst>
          </p:nvPr>
        </p:nvGraphicFramePr>
        <p:xfrm>
          <a:off x="2514600" y="2286000"/>
          <a:ext cx="2209801" cy="1730530"/>
        </p:xfrm>
        <a:graphic>
          <a:graphicData uri="http://schemas.openxmlformats.org/drawingml/2006/table">
            <a:tbl>
              <a:tblPr/>
              <a:tblGrid>
                <a:gridCol w="369761"/>
                <a:gridCol w="385725"/>
                <a:gridCol w="278520"/>
                <a:gridCol w="295279"/>
                <a:gridCol w="492131"/>
                <a:gridCol w="388385"/>
              </a:tblGrid>
              <a:tr h="152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Partners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Activities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Value Propositions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Relationships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Segments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777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6062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Resources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Channels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Cost Structure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Revenue Streams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6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0" name="Group 79"/>
          <p:cNvGrpSpPr/>
          <p:nvPr/>
        </p:nvGrpSpPr>
        <p:grpSpPr>
          <a:xfrm>
            <a:off x="2590800" y="2514600"/>
            <a:ext cx="2057400" cy="1447800"/>
            <a:chOff x="4876800" y="1524000"/>
            <a:chExt cx="2057400" cy="144780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59436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6248400" y="2286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6324600" y="17526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6248400" y="1524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6705600" y="1905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6705600" y="1600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715000" y="1676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181600" y="2286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410200" y="2743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48768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3246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4876800" y="2057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4876800" y="1676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257800" y="1524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715000" y="22098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715000" y="1981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4531425" cy="5334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Business Model Optimization </a:t>
            </a:r>
            <a:endParaRPr lang="en-US" altLang="en-US" sz="2800" b="1" u="sng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8759593"/>
              </p:ext>
            </p:extLst>
          </p:nvPr>
        </p:nvGraphicFramePr>
        <p:xfrm>
          <a:off x="1219200" y="3124200"/>
          <a:ext cx="2209801" cy="1730530"/>
        </p:xfrm>
        <a:graphic>
          <a:graphicData uri="http://schemas.openxmlformats.org/drawingml/2006/table">
            <a:tbl>
              <a:tblPr/>
              <a:tblGrid>
                <a:gridCol w="369761"/>
                <a:gridCol w="385725"/>
                <a:gridCol w="278520"/>
                <a:gridCol w="295279"/>
                <a:gridCol w="492131"/>
                <a:gridCol w="388385"/>
              </a:tblGrid>
              <a:tr h="152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Partners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Activities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Value Propositions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Relationships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Segments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777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6062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Resources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Channels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Cost Structure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Revenue Streams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6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3962400" y="1371600"/>
            <a:ext cx="2057400" cy="1447800"/>
            <a:chOff x="4876800" y="1524000"/>
            <a:chExt cx="2057400" cy="1447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9436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248400" y="2286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324600" y="17526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248400" y="1524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705600" y="1905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05600" y="1600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715000" y="1676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181600" y="2286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3246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876800" y="2057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876800" y="1676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257800" y="1524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715000" y="22098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715000" y="1981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295400" y="3276600"/>
            <a:ext cx="2057400" cy="1447800"/>
            <a:chOff x="4876800" y="1524000"/>
            <a:chExt cx="2057400" cy="14478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59436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248400" y="2286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6324600" y="17526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6248400" y="1524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705600" y="1905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705600" y="1600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715000" y="1676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181600" y="2286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410200" y="2743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48768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3246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2057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876800" y="1676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257800" y="1524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715000" y="22098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715000" y="1981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8759593"/>
              </p:ext>
            </p:extLst>
          </p:nvPr>
        </p:nvGraphicFramePr>
        <p:xfrm>
          <a:off x="6172200" y="3352800"/>
          <a:ext cx="2209801" cy="1702699"/>
        </p:xfrm>
        <a:graphic>
          <a:graphicData uri="http://schemas.openxmlformats.org/drawingml/2006/table">
            <a:tbl>
              <a:tblPr/>
              <a:tblGrid>
                <a:gridCol w="369761"/>
                <a:gridCol w="385725"/>
                <a:gridCol w="278520"/>
                <a:gridCol w="295279"/>
                <a:gridCol w="492131"/>
                <a:gridCol w="388385"/>
              </a:tblGrid>
              <a:tr h="152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Partners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Activities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Value Propositions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Relationships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Segments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777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6062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Resources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Channels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Cost Structure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Revenue Streams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63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3636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2" name="Group 101"/>
          <p:cNvGrpSpPr/>
          <p:nvPr/>
        </p:nvGrpSpPr>
        <p:grpSpPr>
          <a:xfrm>
            <a:off x="6248400" y="3505200"/>
            <a:ext cx="2057400" cy="1447800"/>
            <a:chOff x="4876800" y="1524000"/>
            <a:chExt cx="2057400" cy="14478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59436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248400" y="2286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324600" y="17526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6248400" y="1524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705600" y="1905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6705600" y="1600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715000" y="1676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5181600" y="2286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410200" y="2743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8768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324600" y="2819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4876800" y="2057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876800" y="16764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257800" y="15240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715000" y="22098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715000" y="198120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9" name="Arc 118"/>
          <p:cNvSpPr/>
          <p:nvPr/>
        </p:nvSpPr>
        <p:spPr bwMode="auto">
          <a:xfrm rot="5400000">
            <a:off x="3086100" y="3695700"/>
            <a:ext cx="990600" cy="914400"/>
          </a:xfrm>
          <a:prstGeom prst="arc">
            <a:avLst>
              <a:gd name="adj1" fmla="val 15750899"/>
              <a:gd name="adj2" fmla="val 1013921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rgbClr val="CE1102"/>
            </a:solidFill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Arc 119"/>
          <p:cNvSpPr/>
          <p:nvPr/>
        </p:nvSpPr>
        <p:spPr bwMode="auto">
          <a:xfrm rot="5400000">
            <a:off x="4381500" y="2628900"/>
            <a:ext cx="990600" cy="914400"/>
          </a:xfrm>
          <a:prstGeom prst="arc">
            <a:avLst>
              <a:gd name="adj1" fmla="val 15750899"/>
              <a:gd name="adj2" fmla="val 1013921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rgbClr val="CE1102"/>
            </a:solidFill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Arc 120"/>
          <p:cNvSpPr/>
          <p:nvPr/>
        </p:nvSpPr>
        <p:spPr bwMode="auto">
          <a:xfrm rot="5400000">
            <a:off x="5753100" y="1943100"/>
            <a:ext cx="990600" cy="914400"/>
          </a:xfrm>
          <a:prstGeom prst="arc">
            <a:avLst>
              <a:gd name="adj1" fmla="val 15750899"/>
              <a:gd name="adj2" fmla="val 1013921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rgbClr val="CE1102"/>
            </a:solidFill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Down Arrow 121"/>
          <p:cNvSpPr/>
          <p:nvPr/>
        </p:nvSpPr>
        <p:spPr bwMode="auto">
          <a:xfrm>
            <a:off x="7162800" y="2362200"/>
            <a:ext cx="152400" cy="914400"/>
          </a:xfrm>
          <a:prstGeom prst="downArrow">
            <a:avLst/>
          </a:prstGeom>
          <a:solidFill>
            <a:srgbClr val="CE1102"/>
          </a:solidFill>
          <a:ln>
            <a:solidFill>
              <a:srgbClr val="CE1102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Rectangle 2"/>
          <p:cNvSpPr txBox="1">
            <a:spLocks noChangeArrowheads="1"/>
          </p:cNvSpPr>
          <p:nvPr/>
        </p:nvSpPr>
        <p:spPr bwMode="auto">
          <a:xfrm>
            <a:off x="6019800" y="5181600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 “Best” Model </a:t>
            </a: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4418A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1752600" y="510540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Rigorous Validation Of Model  Assumptions</a:t>
            </a:r>
            <a:endParaRPr kumimoji="0" lang="en-US" altLang="en-US" b="1" i="0" u="sng" strike="noStrike" kern="0" cap="none" spc="0" normalizeH="0" baseline="0" noProof="0" dirty="0">
              <a:ln>
                <a:noFill/>
              </a:ln>
              <a:solidFill>
                <a:srgbClr val="04418A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4495800" y="2895600"/>
            <a:ext cx="152400" cy="152400"/>
            <a:chOff x="762000" y="1828800"/>
            <a:chExt cx="152400" cy="152400"/>
          </a:xfrm>
        </p:grpSpPr>
        <p:cxnSp>
          <p:nvCxnSpPr>
            <p:cNvPr id="126" name="Straight Connector 125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1" name="Group 130"/>
          <p:cNvGrpSpPr/>
          <p:nvPr/>
        </p:nvGrpSpPr>
        <p:grpSpPr>
          <a:xfrm>
            <a:off x="4038600" y="2514600"/>
            <a:ext cx="152400" cy="152400"/>
            <a:chOff x="762000" y="1828800"/>
            <a:chExt cx="152400" cy="152400"/>
          </a:xfrm>
        </p:grpSpPr>
        <p:cxnSp>
          <p:nvCxnSpPr>
            <p:cNvPr id="132" name="Straight Connector 131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4" name="Group 133"/>
          <p:cNvGrpSpPr/>
          <p:nvPr/>
        </p:nvGrpSpPr>
        <p:grpSpPr>
          <a:xfrm>
            <a:off x="2667000" y="4038600"/>
            <a:ext cx="152400" cy="152400"/>
            <a:chOff x="762000" y="1828800"/>
            <a:chExt cx="152400" cy="152400"/>
          </a:xfrm>
        </p:grpSpPr>
        <p:cxnSp>
          <p:nvCxnSpPr>
            <p:cNvPr id="135" name="Straight Connector 134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7" name="Group 136"/>
          <p:cNvGrpSpPr/>
          <p:nvPr/>
        </p:nvGrpSpPr>
        <p:grpSpPr>
          <a:xfrm>
            <a:off x="2819400" y="3505200"/>
            <a:ext cx="152400" cy="152400"/>
            <a:chOff x="762000" y="1828800"/>
            <a:chExt cx="152400" cy="152400"/>
          </a:xfrm>
        </p:grpSpPr>
        <p:cxnSp>
          <p:nvCxnSpPr>
            <p:cNvPr id="138" name="Straight Connector 137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Connector 138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0" name="Group 139"/>
          <p:cNvGrpSpPr/>
          <p:nvPr/>
        </p:nvGrpSpPr>
        <p:grpSpPr>
          <a:xfrm>
            <a:off x="1371600" y="3810000"/>
            <a:ext cx="152400" cy="152400"/>
            <a:chOff x="762000" y="1828800"/>
            <a:chExt cx="152400" cy="152400"/>
          </a:xfrm>
        </p:grpSpPr>
        <p:cxnSp>
          <p:nvCxnSpPr>
            <p:cNvPr id="141" name="Straight Connector 140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6172200" y="762000"/>
            <a:ext cx="152400" cy="152400"/>
            <a:chOff x="762000" y="1828800"/>
            <a:chExt cx="152400" cy="152400"/>
          </a:xfrm>
        </p:grpSpPr>
        <p:cxnSp>
          <p:nvCxnSpPr>
            <p:cNvPr id="144" name="Straight Connector 143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Connector 144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6" name="Group 145"/>
          <p:cNvGrpSpPr/>
          <p:nvPr/>
        </p:nvGrpSpPr>
        <p:grpSpPr>
          <a:xfrm>
            <a:off x="5867400" y="1447800"/>
            <a:ext cx="152400" cy="152400"/>
            <a:chOff x="762000" y="1828800"/>
            <a:chExt cx="152400" cy="152400"/>
          </a:xfrm>
        </p:grpSpPr>
        <p:cxnSp>
          <p:nvCxnSpPr>
            <p:cNvPr id="147" name="Straight Connector 146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Straight Connector 147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9" name="Group 148"/>
          <p:cNvGrpSpPr/>
          <p:nvPr/>
        </p:nvGrpSpPr>
        <p:grpSpPr>
          <a:xfrm>
            <a:off x="5486400" y="2667000"/>
            <a:ext cx="152400" cy="152400"/>
            <a:chOff x="762000" y="1828800"/>
            <a:chExt cx="152400" cy="152400"/>
          </a:xfrm>
        </p:grpSpPr>
        <p:cxnSp>
          <p:nvCxnSpPr>
            <p:cNvPr id="150" name="Straight Connector 149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2" name="Group 151"/>
          <p:cNvGrpSpPr/>
          <p:nvPr/>
        </p:nvGrpSpPr>
        <p:grpSpPr>
          <a:xfrm>
            <a:off x="3962400" y="1905000"/>
            <a:ext cx="152400" cy="152400"/>
            <a:chOff x="762000" y="1828800"/>
            <a:chExt cx="152400" cy="152400"/>
          </a:xfrm>
        </p:grpSpPr>
        <p:cxnSp>
          <p:nvCxnSpPr>
            <p:cNvPr id="153" name="Straight Connector 152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5" name="Group 154"/>
          <p:cNvGrpSpPr/>
          <p:nvPr/>
        </p:nvGrpSpPr>
        <p:grpSpPr>
          <a:xfrm>
            <a:off x="5791200" y="914400"/>
            <a:ext cx="152400" cy="152400"/>
            <a:chOff x="762000" y="1828800"/>
            <a:chExt cx="152400" cy="152400"/>
          </a:xfrm>
        </p:grpSpPr>
        <p:cxnSp>
          <p:nvCxnSpPr>
            <p:cNvPr id="156" name="Straight Connector 155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Connector 156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oup 157"/>
          <p:cNvGrpSpPr/>
          <p:nvPr/>
        </p:nvGrpSpPr>
        <p:grpSpPr>
          <a:xfrm>
            <a:off x="6858000" y="2057400"/>
            <a:ext cx="152400" cy="152400"/>
            <a:chOff x="762000" y="1828800"/>
            <a:chExt cx="152400" cy="152400"/>
          </a:xfrm>
        </p:grpSpPr>
        <p:cxnSp>
          <p:nvCxnSpPr>
            <p:cNvPr id="159" name="Straight Connector 158"/>
            <p:cNvCxnSpPr/>
            <p:nvPr/>
          </p:nvCxnSpPr>
          <p:spPr bwMode="auto">
            <a:xfrm rot="5400000" flipH="1" flipV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/>
            <p:cNvCxnSpPr/>
            <p:nvPr/>
          </p:nvCxnSpPr>
          <p:spPr bwMode="auto">
            <a:xfrm rot="16200000" flipH="1">
              <a:off x="762000" y="18288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12568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8-Point Star 92"/>
          <p:cNvSpPr/>
          <p:nvPr/>
        </p:nvSpPr>
        <p:spPr bwMode="auto">
          <a:xfrm>
            <a:off x="3200400" y="1066800"/>
            <a:ext cx="304800" cy="304800"/>
          </a:xfrm>
          <a:prstGeom prst="star8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00400" y="10668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</a:rPr>
              <a:t>6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112" name="8-Point Star 111"/>
          <p:cNvSpPr/>
          <p:nvPr/>
        </p:nvSpPr>
        <p:spPr bwMode="auto">
          <a:xfrm>
            <a:off x="5562600" y="3886200"/>
            <a:ext cx="304800" cy="304800"/>
          </a:xfrm>
          <a:prstGeom prst="star8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5943600" y="1905000"/>
            <a:ext cx="609600" cy="533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04418A"/>
            </a:solidFill>
            <a:prstDash val="sysDash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867400" y="3505200"/>
            <a:ext cx="609600" cy="533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04418A"/>
            </a:solidFill>
            <a:prstDash val="sysDot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524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4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Value Proposition Canvas</a:t>
            </a:r>
            <a:endParaRPr lang="en-US" altLang="en-US" sz="4800" b="1" dirty="0">
              <a:solidFill>
                <a:srgbClr val="04418A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105400" y="1600200"/>
            <a:ext cx="3352800" cy="33528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1676400"/>
            <a:ext cx="3581400" cy="32004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66800"/>
            <a:ext cx="244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Value Proposition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066800"/>
            <a:ext cx="26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Customer Segment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38400" y="2819400"/>
            <a:ext cx="457200" cy="5334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8" idx="0"/>
            <a:endCxn id="8" idx="2"/>
          </p:cNvCxnSpPr>
          <p:nvPr/>
        </p:nvCxnSpPr>
        <p:spPr bwMode="auto">
          <a:xfrm rot="16200000" flipH="1">
            <a:off x="2400300" y="3086100"/>
            <a:ext cx="533400" cy="158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438400" y="2971800"/>
            <a:ext cx="457200" cy="158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2514600" y="2819400"/>
            <a:ext cx="381000" cy="228600"/>
            <a:chOff x="3429000" y="5867400"/>
            <a:chExt cx="762000" cy="609600"/>
          </a:xfrm>
        </p:grpSpPr>
        <p:sp>
          <p:nvSpPr>
            <p:cNvPr id="14" name="Arc 13"/>
            <p:cNvSpPr/>
            <p:nvPr/>
          </p:nvSpPr>
          <p:spPr bwMode="auto">
            <a:xfrm flipH="1">
              <a:off x="3429000" y="5867400"/>
              <a:ext cx="762000" cy="533400"/>
            </a:xfrm>
            <a:prstGeom prst="arc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 rot="5400000" flipH="1">
              <a:off x="3505200" y="5943600"/>
              <a:ext cx="609600" cy="457200"/>
            </a:xfrm>
            <a:prstGeom prst="arc">
              <a:avLst>
                <a:gd name="adj1" fmla="val 16157633"/>
                <a:gd name="adj2" fmla="val 0"/>
              </a:avLst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Freeform 16"/>
          <p:cNvSpPr/>
          <p:nvPr/>
        </p:nvSpPr>
        <p:spPr bwMode="auto">
          <a:xfrm>
            <a:off x="2509339" y="2611875"/>
            <a:ext cx="395238" cy="215731"/>
          </a:xfrm>
          <a:custGeom>
            <a:avLst/>
            <a:gdLst>
              <a:gd name="connsiteX0" fmla="*/ 149455 w 395238"/>
              <a:gd name="connsiteY0" fmla="*/ 215731 h 215731"/>
              <a:gd name="connsiteX1" fmla="*/ 8778 w 395238"/>
              <a:gd name="connsiteY1" fmla="*/ 46919 h 215731"/>
              <a:gd name="connsiteX2" fmla="*/ 79116 w 395238"/>
              <a:gd name="connsiteY2" fmla="*/ 4716 h 215731"/>
              <a:gd name="connsiteX3" fmla="*/ 163523 w 395238"/>
              <a:gd name="connsiteY3" fmla="*/ 18783 h 215731"/>
              <a:gd name="connsiteX4" fmla="*/ 191658 w 395238"/>
              <a:gd name="connsiteY4" fmla="*/ 103190 h 215731"/>
              <a:gd name="connsiteX5" fmla="*/ 191658 w 395238"/>
              <a:gd name="connsiteY5" fmla="*/ 187596 h 215731"/>
              <a:gd name="connsiteX6" fmla="*/ 219793 w 395238"/>
              <a:gd name="connsiteY6" fmla="*/ 159460 h 215731"/>
              <a:gd name="connsiteX7" fmla="*/ 261996 w 395238"/>
              <a:gd name="connsiteY7" fmla="*/ 145393 h 215731"/>
              <a:gd name="connsiteX8" fmla="*/ 290132 w 395238"/>
              <a:gd name="connsiteY8" fmla="*/ 117257 h 215731"/>
              <a:gd name="connsiteX9" fmla="*/ 374538 w 395238"/>
              <a:gd name="connsiteY9" fmla="*/ 60987 h 215731"/>
              <a:gd name="connsiteX10" fmla="*/ 388606 w 395238"/>
              <a:gd name="connsiteY10" fmla="*/ 18783 h 215731"/>
              <a:gd name="connsiteX11" fmla="*/ 346403 w 395238"/>
              <a:gd name="connsiteY11" fmla="*/ 4716 h 215731"/>
              <a:gd name="connsiteX12" fmla="*/ 261996 w 395238"/>
              <a:gd name="connsiteY12" fmla="*/ 18783 h 215731"/>
              <a:gd name="connsiteX13" fmla="*/ 233861 w 395238"/>
              <a:gd name="connsiteY13" fmla="*/ 46919 h 215731"/>
              <a:gd name="connsiteX14" fmla="*/ 205726 w 395238"/>
              <a:gd name="connsiteY14" fmla="*/ 89122 h 21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5238" h="215731">
                <a:moveTo>
                  <a:pt x="149455" y="215731"/>
                </a:moveTo>
                <a:cubicBezTo>
                  <a:pt x="60964" y="186233"/>
                  <a:pt x="66915" y="198074"/>
                  <a:pt x="8778" y="46919"/>
                </a:cubicBezTo>
                <a:cubicBezTo>
                  <a:pt x="0" y="24096"/>
                  <a:pt x="77323" y="5314"/>
                  <a:pt x="79116" y="4716"/>
                </a:cubicBezTo>
                <a:cubicBezTo>
                  <a:pt x="107252" y="9405"/>
                  <a:pt x="142057" y="0"/>
                  <a:pt x="163523" y="18783"/>
                </a:cubicBezTo>
                <a:cubicBezTo>
                  <a:pt x="185843" y="38313"/>
                  <a:pt x="191658" y="103190"/>
                  <a:pt x="191658" y="103190"/>
                </a:cubicBezTo>
                <a:cubicBezTo>
                  <a:pt x="187907" y="114444"/>
                  <a:pt x="157895" y="176342"/>
                  <a:pt x="191658" y="187596"/>
                </a:cubicBezTo>
                <a:cubicBezTo>
                  <a:pt x="204241" y="191790"/>
                  <a:pt x="208420" y="166284"/>
                  <a:pt x="219793" y="159460"/>
                </a:cubicBezTo>
                <a:cubicBezTo>
                  <a:pt x="232508" y="151831"/>
                  <a:pt x="247928" y="150082"/>
                  <a:pt x="261996" y="145393"/>
                </a:cubicBezTo>
                <a:cubicBezTo>
                  <a:pt x="271375" y="136014"/>
                  <a:pt x="279521" y="125215"/>
                  <a:pt x="290132" y="117257"/>
                </a:cubicBezTo>
                <a:cubicBezTo>
                  <a:pt x="317184" y="96968"/>
                  <a:pt x="374538" y="60987"/>
                  <a:pt x="374538" y="60987"/>
                </a:cubicBezTo>
                <a:cubicBezTo>
                  <a:pt x="379227" y="46919"/>
                  <a:pt x="395238" y="32046"/>
                  <a:pt x="388606" y="18783"/>
                </a:cubicBezTo>
                <a:cubicBezTo>
                  <a:pt x="381975" y="5520"/>
                  <a:pt x="361232" y="4716"/>
                  <a:pt x="346403" y="4716"/>
                </a:cubicBezTo>
                <a:cubicBezTo>
                  <a:pt x="317879" y="4716"/>
                  <a:pt x="290132" y="14094"/>
                  <a:pt x="261996" y="18783"/>
                </a:cubicBezTo>
                <a:cubicBezTo>
                  <a:pt x="252618" y="28162"/>
                  <a:pt x="242146" y="36562"/>
                  <a:pt x="233861" y="46919"/>
                </a:cubicBezTo>
                <a:cubicBezTo>
                  <a:pt x="223299" y="60121"/>
                  <a:pt x="205726" y="89122"/>
                  <a:pt x="205726" y="89122"/>
                </a:cubicBezTo>
              </a:path>
            </a:pathLst>
          </a:cu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914400" y="1676400"/>
            <a:ext cx="1524000" cy="1143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rot="5400000" flipH="1" flipV="1">
            <a:off x="914400" y="3352800"/>
            <a:ext cx="1524000" cy="1524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895600" y="3124200"/>
            <a:ext cx="1828800" cy="158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rgbClr val="333333"/>
            </a:solidFill>
            <a:tailEnd type="arrow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Group 34"/>
          <p:cNvGrpSpPr/>
          <p:nvPr/>
        </p:nvGrpSpPr>
        <p:grpSpPr>
          <a:xfrm>
            <a:off x="6400800" y="2819400"/>
            <a:ext cx="586729" cy="609600"/>
            <a:chOff x="6271271" y="2895600"/>
            <a:chExt cx="586729" cy="609600"/>
          </a:xfrm>
        </p:grpSpPr>
        <p:sp>
          <p:nvSpPr>
            <p:cNvPr id="26" name="Oval 25"/>
            <p:cNvSpPr/>
            <p:nvPr/>
          </p:nvSpPr>
          <p:spPr bwMode="auto">
            <a:xfrm>
              <a:off x="6324600" y="2895600"/>
              <a:ext cx="533400" cy="60960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477000" y="3048000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6324600" y="3276600"/>
              <a:ext cx="152400" cy="1588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>
              <a:solidFill>
                <a:schemeClr val="tx1">
                  <a:lumMod val="5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Freeform 31"/>
            <p:cNvSpPr/>
            <p:nvPr/>
          </p:nvSpPr>
          <p:spPr bwMode="auto">
            <a:xfrm>
              <a:off x="6271271" y="3137095"/>
              <a:ext cx="73258" cy="84407"/>
            </a:xfrm>
            <a:custGeom>
              <a:avLst/>
              <a:gdLst>
                <a:gd name="connsiteX0" fmla="*/ 73258 w 73258"/>
                <a:gd name="connsiteY0" fmla="*/ 0 h 84407"/>
                <a:gd name="connsiteX1" fmla="*/ 16987 w 73258"/>
                <a:gd name="connsiteY1" fmla="*/ 70339 h 84407"/>
                <a:gd name="connsiteX2" fmla="*/ 59191 w 73258"/>
                <a:gd name="connsiteY2" fmla="*/ 84407 h 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258" h="84407">
                  <a:moveTo>
                    <a:pt x="73258" y="0"/>
                  </a:moveTo>
                  <a:cubicBezTo>
                    <a:pt x="60222" y="8691"/>
                    <a:pt x="0" y="36365"/>
                    <a:pt x="16987" y="70339"/>
                  </a:cubicBezTo>
                  <a:cubicBezTo>
                    <a:pt x="23619" y="83602"/>
                    <a:pt x="59191" y="84407"/>
                    <a:pt x="59191" y="84407"/>
                  </a:cubicBezTo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4800600" y="3124200"/>
            <a:ext cx="1676400" cy="158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rgbClr val="333333"/>
            </a:solidFill>
            <a:headEnd type="arrow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rot="5400000" flipH="1" flipV="1">
            <a:off x="6934200" y="19812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6" idx="5"/>
          </p:cNvCxnSpPr>
          <p:nvPr/>
        </p:nvCxnSpPr>
        <p:spPr bwMode="auto">
          <a:xfrm rot="16200000" flipH="1">
            <a:off x="6762870" y="3486270"/>
            <a:ext cx="1232274" cy="939186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7010400" y="2819400"/>
            <a:ext cx="13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Customer Job(s)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467600" y="3657600"/>
            <a:ext cx="228600" cy="152400"/>
            <a:chOff x="4876800" y="5105400"/>
            <a:chExt cx="228600" cy="152400"/>
          </a:xfrm>
        </p:grpSpPr>
        <p:cxnSp>
          <p:nvCxnSpPr>
            <p:cNvPr id="46" name="Straight Connector 45"/>
            <p:cNvCxnSpPr/>
            <p:nvPr/>
          </p:nvCxnSpPr>
          <p:spPr bwMode="auto">
            <a:xfrm rot="16200000" flipH="1">
              <a:off x="4876800" y="5181600"/>
              <a:ext cx="76200" cy="762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 flipH="1" flipV="1">
              <a:off x="4953000" y="51054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/>
          <p:cNvGrpSpPr/>
          <p:nvPr/>
        </p:nvGrpSpPr>
        <p:grpSpPr>
          <a:xfrm>
            <a:off x="7467600" y="3657600"/>
            <a:ext cx="609600" cy="153988"/>
            <a:chOff x="4876800" y="5105400"/>
            <a:chExt cx="609600" cy="153988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4876800" y="5105400"/>
              <a:ext cx="152400" cy="152400"/>
            </a:xfrm>
            <a:prstGeom prst="round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5029200" y="5257800"/>
              <a:ext cx="457200" cy="1588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7467600" y="3429000"/>
            <a:ext cx="609600" cy="153988"/>
            <a:chOff x="4876800" y="5105400"/>
            <a:chExt cx="609600" cy="153988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4876800" y="5105400"/>
              <a:ext cx="152400" cy="152400"/>
            </a:xfrm>
            <a:prstGeom prst="round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5029200" y="5257800"/>
              <a:ext cx="457200" cy="1588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7" name="Group 56"/>
          <p:cNvGrpSpPr/>
          <p:nvPr/>
        </p:nvGrpSpPr>
        <p:grpSpPr>
          <a:xfrm>
            <a:off x="7467600" y="3200400"/>
            <a:ext cx="609600" cy="153988"/>
            <a:chOff x="4876800" y="5105400"/>
            <a:chExt cx="609600" cy="153988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4876800" y="5105400"/>
              <a:ext cx="152400" cy="152400"/>
            </a:xfrm>
            <a:prstGeom prst="round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5029200" y="5257800"/>
              <a:ext cx="457200" cy="1588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0" name="Group 59"/>
          <p:cNvGrpSpPr/>
          <p:nvPr/>
        </p:nvGrpSpPr>
        <p:grpSpPr>
          <a:xfrm>
            <a:off x="7467600" y="3200400"/>
            <a:ext cx="228600" cy="152400"/>
            <a:chOff x="4876800" y="5105400"/>
            <a:chExt cx="228600" cy="152400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16200000" flipH="1">
              <a:off x="4876800" y="5181600"/>
              <a:ext cx="76200" cy="762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 flipH="1" flipV="1">
              <a:off x="4953000" y="51054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6" name="Group 65"/>
          <p:cNvGrpSpPr/>
          <p:nvPr/>
        </p:nvGrpSpPr>
        <p:grpSpPr>
          <a:xfrm>
            <a:off x="6019800" y="3810000"/>
            <a:ext cx="381000" cy="228600"/>
            <a:chOff x="3429000" y="5867400"/>
            <a:chExt cx="762000" cy="609600"/>
          </a:xfrm>
        </p:grpSpPr>
        <p:sp>
          <p:nvSpPr>
            <p:cNvPr id="67" name="Arc 66"/>
            <p:cNvSpPr/>
            <p:nvPr/>
          </p:nvSpPr>
          <p:spPr bwMode="auto">
            <a:xfrm flipH="1">
              <a:off x="3429000" y="5867400"/>
              <a:ext cx="762000" cy="533400"/>
            </a:xfrm>
            <a:prstGeom prst="arc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67"/>
            <p:cNvSpPr/>
            <p:nvPr/>
          </p:nvSpPr>
          <p:spPr bwMode="auto">
            <a:xfrm rot="5400000" flipH="1">
              <a:off x="3505200" y="5943600"/>
              <a:ext cx="609600" cy="457200"/>
            </a:xfrm>
            <a:prstGeom prst="arc">
              <a:avLst>
                <a:gd name="adj1" fmla="val 16157633"/>
                <a:gd name="adj2" fmla="val 0"/>
              </a:avLst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flipV="1">
            <a:off x="6096000" y="2057400"/>
            <a:ext cx="381000" cy="228600"/>
            <a:chOff x="3429000" y="5867400"/>
            <a:chExt cx="762000" cy="609600"/>
          </a:xfrm>
        </p:grpSpPr>
        <p:sp>
          <p:nvSpPr>
            <p:cNvPr id="70" name="Arc 69"/>
            <p:cNvSpPr/>
            <p:nvPr/>
          </p:nvSpPr>
          <p:spPr bwMode="auto">
            <a:xfrm flipH="1">
              <a:off x="3429000" y="5867400"/>
              <a:ext cx="762000" cy="533400"/>
            </a:xfrm>
            <a:prstGeom prst="arc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Arc 70"/>
            <p:cNvSpPr/>
            <p:nvPr/>
          </p:nvSpPr>
          <p:spPr bwMode="auto">
            <a:xfrm rot="5400000" flipH="1">
              <a:off x="3505200" y="5943600"/>
              <a:ext cx="609600" cy="457200"/>
            </a:xfrm>
            <a:prstGeom prst="arc">
              <a:avLst>
                <a:gd name="adj1" fmla="val 16157633"/>
                <a:gd name="adj2" fmla="val 0"/>
              </a:avLst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3" name="Oval 72"/>
          <p:cNvSpPr/>
          <p:nvPr/>
        </p:nvSpPr>
        <p:spPr bwMode="auto">
          <a:xfrm>
            <a:off x="6248400" y="1981200"/>
            <a:ext cx="76200" cy="762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096000" y="1981200"/>
            <a:ext cx="76200" cy="762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6172200" y="3581400"/>
            <a:ext cx="76200" cy="762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019800" y="3581400"/>
            <a:ext cx="76200" cy="762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1600" y="3505200"/>
            <a:ext cx="63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Pains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57800" y="2362200"/>
            <a:ext cx="659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Gains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90600" y="2590800"/>
            <a:ext cx="111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Products</a:t>
            </a:r>
          </a:p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 &amp; Services</a:t>
            </a:r>
          </a:p>
        </p:txBody>
      </p:sp>
      <p:cxnSp>
        <p:nvCxnSpPr>
          <p:cNvPr id="86" name="Elbow Connector 85"/>
          <p:cNvCxnSpPr/>
          <p:nvPr/>
        </p:nvCxnSpPr>
        <p:spPr bwMode="auto">
          <a:xfrm rot="5400000" flipH="1" flipV="1">
            <a:off x="3771900" y="2171700"/>
            <a:ext cx="457200" cy="228600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chemeClr val="tx1">
                <a:lumMod val="50000"/>
              </a:schemeClr>
            </a:solidFill>
            <a:tailEnd type="arrow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2895600" y="1981200"/>
            <a:ext cx="89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Gain</a:t>
            </a:r>
          </a:p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Creators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667000" y="3505200"/>
            <a:ext cx="952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Pain</a:t>
            </a:r>
          </a:p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Relievers</a:t>
            </a:r>
          </a:p>
        </p:txBody>
      </p:sp>
      <p:sp>
        <p:nvSpPr>
          <p:cNvPr id="91" name="Flowchart: Terminator 90"/>
          <p:cNvSpPr/>
          <p:nvPr/>
        </p:nvSpPr>
        <p:spPr bwMode="auto">
          <a:xfrm>
            <a:off x="3657600" y="3581400"/>
            <a:ext cx="457200" cy="152400"/>
          </a:xfrm>
          <a:prstGeom prst="flowChartTerminator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>
                <a:lumMod val="5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Flowchart: Terminator 91"/>
          <p:cNvSpPr/>
          <p:nvPr/>
        </p:nvSpPr>
        <p:spPr bwMode="auto">
          <a:xfrm>
            <a:off x="3657600" y="3581400"/>
            <a:ext cx="228600" cy="152400"/>
          </a:xfrm>
          <a:prstGeom prst="flowChartTerminator">
            <a:avLst/>
          </a:prstGeom>
          <a:solidFill>
            <a:srgbClr val="04418A"/>
          </a:solidFill>
          <a:ln>
            <a:solidFill>
              <a:schemeClr val="tx1">
                <a:lumMod val="5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8-Point Star 109"/>
          <p:cNvSpPr/>
          <p:nvPr/>
        </p:nvSpPr>
        <p:spPr bwMode="auto">
          <a:xfrm>
            <a:off x="3581400" y="3886200"/>
            <a:ext cx="304800" cy="304800"/>
          </a:xfrm>
          <a:prstGeom prst="star8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562600" y="3886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</a:rPr>
              <a:t>5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113" name="8-Point Star 112"/>
          <p:cNvSpPr/>
          <p:nvPr/>
        </p:nvSpPr>
        <p:spPr bwMode="auto">
          <a:xfrm>
            <a:off x="5867400" y="2438400"/>
            <a:ext cx="304800" cy="304800"/>
          </a:xfrm>
          <a:prstGeom prst="star8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8-Point Star 113"/>
          <p:cNvSpPr/>
          <p:nvPr/>
        </p:nvSpPr>
        <p:spPr bwMode="auto">
          <a:xfrm>
            <a:off x="8305800" y="2819400"/>
            <a:ext cx="304800" cy="304800"/>
          </a:xfrm>
          <a:prstGeom prst="star8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8-Point Star 114"/>
          <p:cNvSpPr/>
          <p:nvPr/>
        </p:nvSpPr>
        <p:spPr bwMode="auto">
          <a:xfrm>
            <a:off x="6705600" y="2667000"/>
            <a:ext cx="304800" cy="304800"/>
          </a:xfrm>
          <a:prstGeom prst="star8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8-Point Star 115"/>
          <p:cNvSpPr/>
          <p:nvPr/>
        </p:nvSpPr>
        <p:spPr bwMode="auto">
          <a:xfrm>
            <a:off x="5181600" y="1066800"/>
            <a:ext cx="304800" cy="304800"/>
          </a:xfrm>
          <a:prstGeom prst="star8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181600" y="1066800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</a:rPr>
              <a:t>1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705600" y="26670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</a:rPr>
              <a:t>2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305800" y="28194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</a:rPr>
              <a:t>3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867400" y="24384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</a:rPr>
              <a:t>4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05200" y="3886200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</a:rPr>
              <a:t>10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85" name="8-Point Star 84"/>
          <p:cNvSpPr/>
          <p:nvPr/>
        </p:nvSpPr>
        <p:spPr bwMode="auto">
          <a:xfrm>
            <a:off x="3429000" y="2514600"/>
            <a:ext cx="304800" cy="304800"/>
          </a:xfrm>
          <a:prstGeom prst="star8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8-Point Star 88"/>
          <p:cNvSpPr/>
          <p:nvPr/>
        </p:nvSpPr>
        <p:spPr bwMode="auto">
          <a:xfrm>
            <a:off x="1219200" y="3200400"/>
            <a:ext cx="304800" cy="304800"/>
          </a:xfrm>
          <a:prstGeom prst="star8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8-Point Star 89"/>
          <p:cNvSpPr/>
          <p:nvPr/>
        </p:nvSpPr>
        <p:spPr bwMode="auto">
          <a:xfrm>
            <a:off x="2362200" y="2362200"/>
            <a:ext cx="304800" cy="304800"/>
          </a:xfrm>
          <a:prstGeom prst="star8">
            <a:avLst/>
          </a:prstGeom>
          <a:solidFill>
            <a:schemeClr val="bg1"/>
          </a:solidFill>
          <a:ln>
            <a:solidFill>
              <a:srgbClr val="CE1102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29000" y="25146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</a:rPr>
              <a:t>9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62200" y="2362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</a:rPr>
              <a:t>7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19200" y="32004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</a:rPr>
              <a:t>8</a:t>
            </a:r>
            <a:endParaRPr lang="en-US" sz="16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82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/>
          <p:cNvSpPr/>
          <p:nvPr/>
        </p:nvSpPr>
        <p:spPr bwMode="auto">
          <a:xfrm>
            <a:off x="5943600" y="1905000"/>
            <a:ext cx="609600" cy="533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04418A"/>
            </a:solidFill>
            <a:prstDash val="sysDash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867400" y="3505200"/>
            <a:ext cx="609600" cy="533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04418A"/>
            </a:solidFill>
            <a:prstDash val="sysDot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524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4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Value Proposition Canvas</a:t>
            </a:r>
            <a:endParaRPr lang="en-US" altLang="en-US" sz="4800" b="1" dirty="0">
              <a:solidFill>
                <a:srgbClr val="04418A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105400" y="1600200"/>
            <a:ext cx="3352800" cy="33528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1676400"/>
            <a:ext cx="3581400" cy="32004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66800"/>
            <a:ext cx="244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Value Proposition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066800"/>
            <a:ext cx="26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Customer Segment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38400" y="2819400"/>
            <a:ext cx="457200" cy="5334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8" idx="0"/>
            <a:endCxn id="8" idx="2"/>
          </p:cNvCxnSpPr>
          <p:nvPr/>
        </p:nvCxnSpPr>
        <p:spPr bwMode="auto">
          <a:xfrm rot="16200000" flipH="1">
            <a:off x="2400300" y="3086100"/>
            <a:ext cx="533400" cy="158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438400" y="2971800"/>
            <a:ext cx="457200" cy="158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5"/>
          <p:cNvGrpSpPr/>
          <p:nvPr/>
        </p:nvGrpSpPr>
        <p:grpSpPr>
          <a:xfrm>
            <a:off x="2514600" y="2819400"/>
            <a:ext cx="381000" cy="228600"/>
            <a:chOff x="3429000" y="5867400"/>
            <a:chExt cx="762000" cy="609600"/>
          </a:xfrm>
        </p:grpSpPr>
        <p:sp>
          <p:nvSpPr>
            <p:cNvPr id="14" name="Arc 13"/>
            <p:cNvSpPr/>
            <p:nvPr/>
          </p:nvSpPr>
          <p:spPr bwMode="auto">
            <a:xfrm flipH="1">
              <a:off x="3429000" y="5867400"/>
              <a:ext cx="762000" cy="533400"/>
            </a:xfrm>
            <a:prstGeom prst="arc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 rot="5400000" flipH="1">
              <a:off x="3505200" y="5943600"/>
              <a:ext cx="609600" cy="457200"/>
            </a:xfrm>
            <a:prstGeom prst="arc">
              <a:avLst>
                <a:gd name="adj1" fmla="val 16157633"/>
                <a:gd name="adj2" fmla="val 0"/>
              </a:avLst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Freeform 16"/>
          <p:cNvSpPr/>
          <p:nvPr/>
        </p:nvSpPr>
        <p:spPr bwMode="auto">
          <a:xfrm>
            <a:off x="2509339" y="2611875"/>
            <a:ext cx="395238" cy="215731"/>
          </a:xfrm>
          <a:custGeom>
            <a:avLst/>
            <a:gdLst>
              <a:gd name="connsiteX0" fmla="*/ 149455 w 395238"/>
              <a:gd name="connsiteY0" fmla="*/ 215731 h 215731"/>
              <a:gd name="connsiteX1" fmla="*/ 8778 w 395238"/>
              <a:gd name="connsiteY1" fmla="*/ 46919 h 215731"/>
              <a:gd name="connsiteX2" fmla="*/ 79116 w 395238"/>
              <a:gd name="connsiteY2" fmla="*/ 4716 h 215731"/>
              <a:gd name="connsiteX3" fmla="*/ 163523 w 395238"/>
              <a:gd name="connsiteY3" fmla="*/ 18783 h 215731"/>
              <a:gd name="connsiteX4" fmla="*/ 191658 w 395238"/>
              <a:gd name="connsiteY4" fmla="*/ 103190 h 215731"/>
              <a:gd name="connsiteX5" fmla="*/ 191658 w 395238"/>
              <a:gd name="connsiteY5" fmla="*/ 187596 h 215731"/>
              <a:gd name="connsiteX6" fmla="*/ 219793 w 395238"/>
              <a:gd name="connsiteY6" fmla="*/ 159460 h 215731"/>
              <a:gd name="connsiteX7" fmla="*/ 261996 w 395238"/>
              <a:gd name="connsiteY7" fmla="*/ 145393 h 215731"/>
              <a:gd name="connsiteX8" fmla="*/ 290132 w 395238"/>
              <a:gd name="connsiteY8" fmla="*/ 117257 h 215731"/>
              <a:gd name="connsiteX9" fmla="*/ 374538 w 395238"/>
              <a:gd name="connsiteY9" fmla="*/ 60987 h 215731"/>
              <a:gd name="connsiteX10" fmla="*/ 388606 w 395238"/>
              <a:gd name="connsiteY10" fmla="*/ 18783 h 215731"/>
              <a:gd name="connsiteX11" fmla="*/ 346403 w 395238"/>
              <a:gd name="connsiteY11" fmla="*/ 4716 h 215731"/>
              <a:gd name="connsiteX12" fmla="*/ 261996 w 395238"/>
              <a:gd name="connsiteY12" fmla="*/ 18783 h 215731"/>
              <a:gd name="connsiteX13" fmla="*/ 233861 w 395238"/>
              <a:gd name="connsiteY13" fmla="*/ 46919 h 215731"/>
              <a:gd name="connsiteX14" fmla="*/ 205726 w 395238"/>
              <a:gd name="connsiteY14" fmla="*/ 89122 h 21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5238" h="215731">
                <a:moveTo>
                  <a:pt x="149455" y="215731"/>
                </a:moveTo>
                <a:cubicBezTo>
                  <a:pt x="60964" y="186233"/>
                  <a:pt x="66915" y="198074"/>
                  <a:pt x="8778" y="46919"/>
                </a:cubicBezTo>
                <a:cubicBezTo>
                  <a:pt x="0" y="24096"/>
                  <a:pt x="77323" y="5314"/>
                  <a:pt x="79116" y="4716"/>
                </a:cubicBezTo>
                <a:cubicBezTo>
                  <a:pt x="107252" y="9405"/>
                  <a:pt x="142057" y="0"/>
                  <a:pt x="163523" y="18783"/>
                </a:cubicBezTo>
                <a:cubicBezTo>
                  <a:pt x="185843" y="38313"/>
                  <a:pt x="191658" y="103190"/>
                  <a:pt x="191658" y="103190"/>
                </a:cubicBezTo>
                <a:cubicBezTo>
                  <a:pt x="187907" y="114444"/>
                  <a:pt x="157895" y="176342"/>
                  <a:pt x="191658" y="187596"/>
                </a:cubicBezTo>
                <a:cubicBezTo>
                  <a:pt x="204241" y="191790"/>
                  <a:pt x="208420" y="166284"/>
                  <a:pt x="219793" y="159460"/>
                </a:cubicBezTo>
                <a:cubicBezTo>
                  <a:pt x="232508" y="151831"/>
                  <a:pt x="247928" y="150082"/>
                  <a:pt x="261996" y="145393"/>
                </a:cubicBezTo>
                <a:cubicBezTo>
                  <a:pt x="271375" y="136014"/>
                  <a:pt x="279521" y="125215"/>
                  <a:pt x="290132" y="117257"/>
                </a:cubicBezTo>
                <a:cubicBezTo>
                  <a:pt x="317184" y="96968"/>
                  <a:pt x="374538" y="60987"/>
                  <a:pt x="374538" y="60987"/>
                </a:cubicBezTo>
                <a:cubicBezTo>
                  <a:pt x="379227" y="46919"/>
                  <a:pt x="395238" y="32046"/>
                  <a:pt x="388606" y="18783"/>
                </a:cubicBezTo>
                <a:cubicBezTo>
                  <a:pt x="381975" y="5520"/>
                  <a:pt x="361232" y="4716"/>
                  <a:pt x="346403" y="4716"/>
                </a:cubicBezTo>
                <a:cubicBezTo>
                  <a:pt x="317879" y="4716"/>
                  <a:pt x="290132" y="14094"/>
                  <a:pt x="261996" y="18783"/>
                </a:cubicBezTo>
                <a:cubicBezTo>
                  <a:pt x="252618" y="28162"/>
                  <a:pt x="242146" y="36562"/>
                  <a:pt x="233861" y="46919"/>
                </a:cubicBezTo>
                <a:cubicBezTo>
                  <a:pt x="223299" y="60121"/>
                  <a:pt x="205726" y="89122"/>
                  <a:pt x="205726" y="89122"/>
                </a:cubicBezTo>
              </a:path>
            </a:pathLst>
          </a:cu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914400" y="1676400"/>
            <a:ext cx="1524000" cy="1143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rot="5400000" flipH="1" flipV="1">
            <a:off x="914400" y="3352800"/>
            <a:ext cx="1524000" cy="15240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895600" y="3124200"/>
            <a:ext cx="1828800" cy="158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rgbClr val="333333"/>
            </a:solidFill>
            <a:tailEnd type="arrow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34"/>
          <p:cNvGrpSpPr/>
          <p:nvPr/>
        </p:nvGrpSpPr>
        <p:grpSpPr>
          <a:xfrm>
            <a:off x="6400800" y="2819400"/>
            <a:ext cx="586729" cy="609600"/>
            <a:chOff x="6271271" y="2895600"/>
            <a:chExt cx="586729" cy="609600"/>
          </a:xfrm>
        </p:grpSpPr>
        <p:sp>
          <p:nvSpPr>
            <p:cNvPr id="26" name="Oval 25"/>
            <p:cNvSpPr/>
            <p:nvPr/>
          </p:nvSpPr>
          <p:spPr bwMode="auto">
            <a:xfrm>
              <a:off x="6324600" y="2895600"/>
              <a:ext cx="533400" cy="60960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477000" y="3048000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6324600" y="3276600"/>
              <a:ext cx="152400" cy="1588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>
              <a:solidFill>
                <a:schemeClr val="tx1">
                  <a:lumMod val="5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Freeform 31"/>
            <p:cNvSpPr/>
            <p:nvPr/>
          </p:nvSpPr>
          <p:spPr bwMode="auto">
            <a:xfrm>
              <a:off x="6271271" y="3137095"/>
              <a:ext cx="73258" cy="84407"/>
            </a:xfrm>
            <a:custGeom>
              <a:avLst/>
              <a:gdLst>
                <a:gd name="connsiteX0" fmla="*/ 73258 w 73258"/>
                <a:gd name="connsiteY0" fmla="*/ 0 h 84407"/>
                <a:gd name="connsiteX1" fmla="*/ 16987 w 73258"/>
                <a:gd name="connsiteY1" fmla="*/ 70339 h 84407"/>
                <a:gd name="connsiteX2" fmla="*/ 59191 w 73258"/>
                <a:gd name="connsiteY2" fmla="*/ 84407 h 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258" h="84407">
                  <a:moveTo>
                    <a:pt x="73258" y="0"/>
                  </a:moveTo>
                  <a:cubicBezTo>
                    <a:pt x="60222" y="8691"/>
                    <a:pt x="0" y="36365"/>
                    <a:pt x="16987" y="70339"/>
                  </a:cubicBezTo>
                  <a:cubicBezTo>
                    <a:pt x="23619" y="83602"/>
                    <a:pt x="59191" y="84407"/>
                    <a:pt x="59191" y="84407"/>
                  </a:cubicBezTo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4800600" y="3124200"/>
            <a:ext cx="1676400" cy="158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rgbClr val="333333"/>
            </a:solidFill>
            <a:headEnd type="arrow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rot="5400000" flipH="1" flipV="1">
            <a:off x="6934200" y="1981200"/>
            <a:ext cx="914400" cy="9144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26" idx="5"/>
          </p:cNvCxnSpPr>
          <p:nvPr/>
        </p:nvCxnSpPr>
        <p:spPr bwMode="auto">
          <a:xfrm rot="16200000" flipH="1">
            <a:off x="6762870" y="3486270"/>
            <a:ext cx="1232274" cy="939186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7010400" y="2819400"/>
            <a:ext cx="13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Customer Job(s)</a:t>
            </a:r>
          </a:p>
        </p:txBody>
      </p:sp>
      <p:grpSp>
        <p:nvGrpSpPr>
          <p:cNvPr id="11" name="Group 52"/>
          <p:cNvGrpSpPr/>
          <p:nvPr/>
        </p:nvGrpSpPr>
        <p:grpSpPr>
          <a:xfrm>
            <a:off x="7467600" y="3657600"/>
            <a:ext cx="228600" cy="152400"/>
            <a:chOff x="4876800" y="5105400"/>
            <a:chExt cx="228600" cy="152400"/>
          </a:xfrm>
        </p:grpSpPr>
        <p:cxnSp>
          <p:nvCxnSpPr>
            <p:cNvPr id="46" name="Straight Connector 45"/>
            <p:cNvCxnSpPr/>
            <p:nvPr/>
          </p:nvCxnSpPr>
          <p:spPr bwMode="auto">
            <a:xfrm rot="16200000" flipH="1">
              <a:off x="4876800" y="5181600"/>
              <a:ext cx="76200" cy="762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 flipH="1" flipV="1">
              <a:off x="4953000" y="51054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51"/>
          <p:cNvGrpSpPr/>
          <p:nvPr/>
        </p:nvGrpSpPr>
        <p:grpSpPr>
          <a:xfrm>
            <a:off x="7467600" y="3657600"/>
            <a:ext cx="609600" cy="153988"/>
            <a:chOff x="4876800" y="5105400"/>
            <a:chExt cx="609600" cy="153988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4876800" y="5105400"/>
              <a:ext cx="152400" cy="152400"/>
            </a:xfrm>
            <a:prstGeom prst="round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5029200" y="5257800"/>
              <a:ext cx="457200" cy="1588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53"/>
          <p:cNvGrpSpPr/>
          <p:nvPr/>
        </p:nvGrpSpPr>
        <p:grpSpPr>
          <a:xfrm>
            <a:off x="7467600" y="3429000"/>
            <a:ext cx="609600" cy="153988"/>
            <a:chOff x="4876800" y="5105400"/>
            <a:chExt cx="609600" cy="153988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4876800" y="5105400"/>
              <a:ext cx="152400" cy="152400"/>
            </a:xfrm>
            <a:prstGeom prst="round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5029200" y="5257800"/>
              <a:ext cx="457200" cy="1588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56"/>
          <p:cNvGrpSpPr/>
          <p:nvPr/>
        </p:nvGrpSpPr>
        <p:grpSpPr>
          <a:xfrm>
            <a:off x="7467600" y="3200400"/>
            <a:ext cx="609600" cy="153988"/>
            <a:chOff x="4876800" y="5105400"/>
            <a:chExt cx="609600" cy="153988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4876800" y="5105400"/>
              <a:ext cx="152400" cy="152400"/>
            </a:xfrm>
            <a:prstGeom prst="round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</a:schemeClr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5029200" y="5257800"/>
              <a:ext cx="457200" cy="1588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59"/>
          <p:cNvGrpSpPr/>
          <p:nvPr/>
        </p:nvGrpSpPr>
        <p:grpSpPr>
          <a:xfrm>
            <a:off x="7467600" y="3200400"/>
            <a:ext cx="228600" cy="152400"/>
            <a:chOff x="4876800" y="5105400"/>
            <a:chExt cx="228600" cy="152400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16200000" flipH="1">
              <a:off x="4876800" y="5181600"/>
              <a:ext cx="76200" cy="762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 flipH="1" flipV="1">
              <a:off x="4953000" y="5105400"/>
              <a:ext cx="152400" cy="1524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65"/>
          <p:cNvGrpSpPr/>
          <p:nvPr/>
        </p:nvGrpSpPr>
        <p:grpSpPr>
          <a:xfrm>
            <a:off x="6019800" y="3810000"/>
            <a:ext cx="381000" cy="228600"/>
            <a:chOff x="3429000" y="5867400"/>
            <a:chExt cx="762000" cy="609600"/>
          </a:xfrm>
        </p:grpSpPr>
        <p:sp>
          <p:nvSpPr>
            <p:cNvPr id="67" name="Arc 66"/>
            <p:cNvSpPr/>
            <p:nvPr/>
          </p:nvSpPr>
          <p:spPr bwMode="auto">
            <a:xfrm flipH="1">
              <a:off x="3429000" y="5867400"/>
              <a:ext cx="762000" cy="533400"/>
            </a:xfrm>
            <a:prstGeom prst="arc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67"/>
            <p:cNvSpPr/>
            <p:nvPr/>
          </p:nvSpPr>
          <p:spPr bwMode="auto">
            <a:xfrm rot="5400000" flipH="1">
              <a:off x="3505200" y="5943600"/>
              <a:ext cx="609600" cy="457200"/>
            </a:xfrm>
            <a:prstGeom prst="arc">
              <a:avLst>
                <a:gd name="adj1" fmla="val 16157633"/>
                <a:gd name="adj2" fmla="val 0"/>
              </a:avLst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68"/>
          <p:cNvGrpSpPr/>
          <p:nvPr/>
        </p:nvGrpSpPr>
        <p:grpSpPr>
          <a:xfrm flipV="1">
            <a:off x="6096000" y="2057400"/>
            <a:ext cx="381000" cy="228600"/>
            <a:chOff x="3429000" y="5867400"/>
            <a:chExt cx="762000" cy="609600"/>
          </a:xfrm>
        </p:grpSpPr>
        <p:sp>
          <p:nvSpPr>
            <p:cNvPr id="70" name="Arc 69"/>
            <p:cNvSpPr/>
            <p:nvPr/>
          </p:nvSpPr>
          <p:spPr bwMode="auto">
            <a:xfrm flipH="1">
              <a:off x="3429000" y="5867400"/>
              <a:ext cx="762000" cy="533400"/>
            </a:xfrm>
            <a:prstGeom prst="arc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Arc 70"/>
            <p:cNvSpPr/>
            <p:nvPr/>
          </p:nvSpPr>
          <p:spPr bwMode="auto">
            <a:xfrm rot="5400000" flipH="1">
              <a:off x="3505200" y="5943600"/>
              <a:ext cx="609600" cy="457200"/>
            </a:xfrm>
            <a:prstGeom prst="arc">
              <a:avLst>
                <a:gd name="adj1" fmla="val 16157633"/>
                <a:gd name="adj2" fmla="val 0"/>
              </a:avLst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3" name="Oval 72"/>
          <p:cNvSpPr/>
          <p:nvPr/>
        </p:nvSpPr>
        <p:spPr bwMode="auto">
          <a:xfrm>
            <a:off x="6248400" y="1981200"/>
            <a:ext cx="76200" cy="762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096000" y="1981200"/>
            <a:ext cx="76200" cy="762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6172200" y="3581400"/>
            <a:ext cx="76200" cy="762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019800" y="3581400"/>
            <a:ext cx="76200" cy="762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rgbClr val="333333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1600" y="3505200"/>
            <a:ext cx="63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Pains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57800" y="2362200"/>
            <a:ext cx="659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Gains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90600" y="2590800"/>
            <a:ext cx="111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Products</a:t>
            </a:r>
          </a:p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 &amp; Services</a:t>
            </a:r>
          </a:p>
        </p:txBody>
      </p:sp>
      <p:cxnSp>
        <p:nvCxnSpPr>
          <p:cNvPr id="86" name="Elbow Connector 85"/>
          <p:cNvCxnSpPr/>
          <p:nvPr/>
        </p:nvCxnSpPr>
        <p:spPr bwMode="auto">
          <a:xfrm rot="5400000" flipH="1" flipV="1">
            <a:off x="3771900" y="2171700"/>
            <a:ext cx="457200" cy="228600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chemeClr val="tx1">
                <a:lumMod val="50000"/>
              </a:schemeClr>
            </a:solidFill>
            <a:tailEnd type="arrow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/>
          <p:nvPr/>
        </p:nvSpPr>
        <p:spPr>
          <a:xfrm>
            <a:off x="2895600" y="1981200"/>
            <a:ext cx="89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Gain</a:t>
            </a:r>
          </a:p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Creators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667000" y="3505200"/>
            <a:ext cx="952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Pain</a:t>
            </a:r>
          </a:p>
          <a:p>
            <a:r>
              <a:rPr lang="en-US" altLang="en-US" sz="1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Relievers</a:t>
            </a:r>
          </a:p>
        </p:txBody>
      </p:sp>
      <p:sp>
        <p:nvSpPr>
          <p:cNvPr id="91" name="Flowchart: Terminator 90"/>
          <p:cNvSpPr/>
          <p:nvPr/>
        </p:nvSpPr>
        <p:spPr bwMode="auto">
          <a:xfrm>
            <a:off x="3657600" y="3581400"/>
            <a:ext cx="457200" cy="152400"/>
          </a:xfrm>
          <a:prstGeom prst="flowChartTerminator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>
                <a:lumMod val="5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Flowchart: Terminator 91"/>
          <p:cNvSpPr/>
          <p:nvPr/>
        </p:nvSpPr>
        <p:spPr bwMode="auto">
          <a:xfrm>
            <a:off x="3657600" y="3581400"/>
            <a:ext cx="228600" cy="152400"/>
          </a:xfrm>
          <a:prstGeom prst="flowChartTerminator">
            <a:avLst/>
          </a:prstGeom>
          <a:solidFill>
            <a:srgbClr val="04418A"/>
          </a:solidFill>
          <a:ln>
            <a:solidFill>
              <a:schemeClr val="tx1">
                <a:lumMod val="5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467600" y="2362200"/>
            <a:ext cx="457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848600" y="3124200"/>
            <a:ext cx="457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696200" y="3886200"/>
            <a:ext cx="457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629400" y="2438400"/>
            <a:ext cx="457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629400" y="1828800"/>
            <a:ext cx="457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5638800" y="2667000"/>
            <a:ext cx="457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791200" y="4114800"/>
            <a:ext cx="457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629400" y="3581400"/>
            <a:ext cx="457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990600" y="2209800"/>
            <a:ext cx="457200" cy="304800"/>
          </a:xfrm>
          <a:prstGeom prst="rect">
            <a:avLst/>
          </a:prstGeom>
          <a:solidFill>
            <a:srgbClr val="05D0EB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676400" y="3200400"/>
            <a:ext cx="457200" cy="304800"/>
          </a:xfrm>
          <a:prstGeom prst="rect">
            <a:avLst/>
          </a:prstGeom>
          <a:solidFill>
            <a:srgbClr val="05D0EB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2438400" y="2286000"/>
            <a:ext cx="457200" cy="304800"/>
          </a:xfrm>
          <a:prstGeom prst="rect">
            <a:avLst/>
          </a:prstGeom>
          <a:solidFill>
            <a:srgbClr val="05D0EB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1752600"/>
            <a:ext cx="457200" cy="304800"/>
          </a:xfrm>
          <a:prstGeom prst="rect">
            <a:avLst/>
          </a:prstGeom>
          <a:solidFill>
            <a:srgbClr val="05D0EB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352800" y="2590800"/>
            <a:ext cx="457200" cy="304800"/>
          </a:xfrm>
          <a:prstGeom prst="rect">
            <a:avLst/>
          </a:prstGeom>
          <a:solidFill>
            <a:srgbClr val="05D0EB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66800" y="3505200"/>
            <a:ext cx="457200" cy="304800"/>
          </a:xfrm>
          <a:prstGeom prst="rect">
            <a:avLst/>
          </a:prstGeom>
          <a:solidFill>
            <a:srgbClr val="05D0EB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438400" y="3505200"/>
            <a:ext cx="457200" cy="304800"/>
          </a:xfrm>
          <a:prstGeom prst="rect">
            <a:avLst/>
          </a:prstGeom>
          <a:solidFill>
            <a:srgbClr val="05D0EB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2895600" y="4038600"/>
            <a:ext cx="457200" cy="304800"/>
          </a:xfrm>
          <a:prstGeom prst="rect">
            <a:avLst/>
          </a:prstGeom>
          <a:solidFill>
            <a:srgbClr val="05D0EB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3733800" y="3962400"/>
            <a:ext cx="457200" cy="304800"/>
          </a:xfrm>
          <a:prstGeom prst="rect">
            <a:avLst/>
          </a:prstGeom>
          <a:solidFill>
            <a:srgbClr val="05D0EB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2057400" y="1905000"/>
            <a:ext cx="457200" cy="304800"/>
          </a:xfrm>
          <a:prstGeom prst="rect">
            <a:avLst/>
          </a:prstGeom>
          <a:solidFill>
            <a:srgbClr val="05D0EB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705600" y="4114800"/>
            <a:ext cx="457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3505200" y="1752600"/>
            <a:ext cx="304800" cy="228600"/>
            <a:chOff x="4038600" y="5562600"/>
            <a:chExt cx="304800" cy="228600"/>
          </a:xfrm>
        </p:grpSpPr>
        <p:cxnSp>
          <p:nvCxnSpPr>
            <p:cNvPr id="122" name="Straight Connector 121"/>
            <p:cNvCxnSpPr/>
            <p:nvPr/>
          </p:nvCxnSpPr>
          <p:spPr bwMode="auto">
            <a:xfrm flipV="1">
              <a:off x="4038600" y="5562600"/>
              <a:ext cx="3048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 bwMode="auto">
            <a:xfrm rot="16200000" flipH="1">
              <a:off x="4114800" y="5562600"/>
              <a:ext cx="2286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" name="Group 131"/>
          <p:cNvGrpSpPr/>
          <p:nvPr/>
        </p:nvGrpSpPr>
        <p:grpSpPr>
          <a:xfrm>
            <a:off x="2971800" y="4114800"/>
            <a:ext cx="304800" cy="228600"/>
            <a:chOff x="4038600" y="5562600"/>
            <a:chExt cx="304800" cy="228600"/>
          </a:xfrm>
        </p:grpSpPr>
        <p:cxnSp>
          <p:nvCxnSpPr>
            <p:cNvPr id="133" name="Straight Connector 132"/>
            <p:cNvCxnSpPr/>
            <p:nvPr/>
          </p:nvCxnSpPr>
          <p:spPr bwMode="auto">
            <a:xfrm flipV="1">
              <a:off x="4038600" y="5562600"/>
              <a:ext cx="3048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/>
            <p:nvPr/>
          </p:nvCxnSpPr>
          <p:spPr bwMode="auto">
            <a:xfrm rot="16200000" flipH="1">
              <a:off x="4114800" y="5562600"/>
              <a:ext cx="2286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5" name="Group 134"/>
          <p:cNvGrpSpPr/>
          <p:nvPr/>
        </p:nvGrpSpPr>
        <p:grpSpPr>
          <a:xfrm>
            <a:off x="5867400" y="4191000"/>
            <a:ext cx="304800" cy="228600"/>
            <a:chOff x="4038600" y="5562600"/>
            <a:chExt cx="304800" cy="228600"/>
          </a:xfrm>
        </p:grpSpPr>
        <p:cxnSp>
          <p:nvCxnSpPr>
            <p:cNvPr id="136" name="Straight Connector 135"/>
            <p:cNvCxnSpPr/>
            <p:nvPr/>
          </p:nvCxnSpPr>
          <p:spPr bwMode="auto">
            <a:xfrm flipV="1">
              <a:off x="4038600" y="5562600"/>
              <a:ext cx="3048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Connector 136"/>
            <p:cNvCxnSpPr/>
            <p:nvPr/>
          </p:nvCxnSpPr>
          <p:spPr bwMode="auto">
            <a:xfrm rot="16200000" flipH="1">
              <a:off x="4114800" y="5562600"/>
              <a:ext cx="2286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8" name="Group 137"/>
          <p:cNvGrpSpPr/>
          <p:nvPr/>
        </p:nvGrpSpPr>
        <p:grpSpPr>
          <a:xfrm>
            <a:off x="6705600" y="2514600"/>
            <a:ext cx="304800" cy="228600"/>
            <a:chOff x="4038600" y="5562600"/>
            <a:chExt cx="304800" cy="228600"/>
          </a:xfrm>
        </p:grpSpPr>
        <p:cxnSp>
          <p:nvCxnSpPr>
            <p:cNvPr id="139" name="Straight Connector 138"/>
            <p:cNvCxnSpPr/>
            <p:nvPr/>
          </p:nvCxnSpPr>
          <p:spPr bwMode="auto">
            <a:xfrm flipV="1">
              <a:off x="4038600" y="5562600"/>
              <a:ext cx="3048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 rot="16200000" flipH="1">
              <a:off x="4114800" y="5562600"/>
              <a:ext cx="2286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1" name="Group 140"/>
          <p:cNvGrpSpPr/>
          <p:nvPr/>
        </p:nvGrpSpPr>
        <p:grpSpPr>
          <a:xfrm>
            <a:off x="7772400" y="3962400"/>
            <a:ext cx="304800" cy="228600"/>
            <a:chOff x="4038600" y="5562600"/>
            <a:chExt cx="304800" cy="228600"/>
          </a:xfrm>
        </p:grpSpPr>
        <p:cxnSp>
          <p:nvCxnSpPr>
            <p:cNvPr id="142" name="Straight Connector 141"/>
            <p:cNvCxnSpPr/>
            <p:nvPr/>
          </p:nvCxnSpPr>
          <p:spPr bwMode="auto">
            <a:xfrm flipV="1">
              <a:off x="4038600" y="5562600"/>
              <a:ext cx="3048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rot="16200000" flipH="1">
              <a:off x="4114800" y="5562600"/>
              <a:ext cx="2286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4" name="Group 143"/>
          <p:cNvGrpSpPr/>
          <p:nvPr/>
        </p:nvGrpSpPr>
        <p:grpSpPr>
          <a:xfrm>
            <a:off x="2514600" y="2286000"/>
            <a:ext cx="304800" cy="228600"/>
            <a:chOff x="4038600" y="5562600"/>
            <a:chExt cx="304800" cy="228600"/>
          </a:xfrm>
        </p:grpSpPr>
        <p:cxnSp>
          <p:nvCxnSpPr>
            <p:cNvPr id="145" name="Straight Connector 144"/>
            <p:cNvCxnSpPr/>
            <p:nvPr/>
          </p:nvCxnSpPr>
          <p:spPr bwMode="auto">
            <a:xfrm flipV="1">
              <a:off x="4038600" y="5562600"/>
              <a:ext cx="3048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Straight Connector 145"/>
            <p:cNvCxnSpPr/>
            <p:nvPr/>
          </p:nvCxnSpPr>
          <p:spPr bwMode="auto">
            <a:xfrm rot="16200000" flipH="1">
              <a:off x="4114800" y="5562600"/>
              <a:ext cx="2286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7" name="Group 146"/>
          <p:cNvGrpSpPr/>
          <p:nvPr/>
        </p:nvGrpSpPr>
        <p:grpSpPr>
          <a:xfrm>
            <a:off x="1752600" y="3276600"/>
            <a:ext cx="304800" cy="228600"/>
            <a:chOff x="4038600" y="5562600"/>
            <a:chExt cx="304800" cy="228600"/>
          </a:xfrm>
        </p:grpSpPr>
        <p:cxnSp>
          <p:nvCxnSpPr>
            <p:cNvPr id="148" name="Straight Connector 147"/>
            <p:cNvCxnSpPr/>
            <p:nvPr/>
          </p:nvCxnSpPr>
          <p:spPr bwMode="auto">
            <a:xfrm flipV="1">
              <a:off x="4038600" y="5562600"/>
              <a:ext cx="3048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Straight Connector 148"/>
            <p:cNvCxnSpPr/>
            <p:nvPr/>
          </p:nvCxnSpPr>
          <p:spPr bwMode="auto">
            <a:xfrm rot="16200000" flipH="1">
              <a:off x="4114800" y="5562600"/>
              <a:ext cx="228600" cy="2286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CE1102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17582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20000" cy="10668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Scalable Startup - </a:t>
            </a:r>
            <a:r>
              <a:rPr lang="en-US" altLang="en-US" sz="28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Customer Development</a:t>
            </a:r>
            <a:endParaRPr lang="en-US" altLang="en-US" sz="28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Group 40"/>
          <p:cNvGrpSpPr/>
          <p:nvPr/>
        </p:nvGrpSpPr>
        <p:grpSpPr>
          <a:xfrm>
            <a:off x="484012" y="2585718"/>
            <a:ext cx="8202788" cy="2076033"/>
            <a:chOff x="335845" y="2510720"/>
            <a:chExt cx="8499122" cy="2151032"/>
          </a:xfrm>
        </p:grpSpPr>
        <p:sp>
          <p:nvSpPr>
            <p:cNvPr id="35" name="Curved Right Arrow 34"/>
            <p:cNvSpPr/>
            <p:nvPr/>
          </p:nvSpPr>
          <p:spPr>
            <a:xfrm flipV="1">
              <a:off x="335845" y="2560638"/>
              <a:ext cx="685800" cy="1376362"/>
            </a:xfrm>
            <a:prstGeom prst="curvedRigh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4418A">
                    <a:alpha val="79000"/>
                  </a:srgbClr>
                </a:solidFill>
              </a:endParaRPr>
            </a:p>
          </p:txBody>
        </p:sp>
        <p:sp>
          <p:nvSpPr>
            <p:cNvPr id="36" name="Curved Left Arrow 35"/>
            <p:cNvSpPr/>
            <p:nvPr/>
          </p:nvSpPr>
          <p:spPr>
            <a:xfrm>
              <a:off x="1114778" y="2560638"/>
              <a:ext cx="705555" cy="1481667"/>
            </a:xfrm>
            <a:prstGeom prst="curvedLef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Curved Right Arrow 36"/>
            <p:cNvSpPr/>
            <p:nvPr/>
          </p:nvSpPr>
          <p:spPr>
            <a:xfrm flipV="1">
              <a:off x="2590800" y="2560638"/>
              <a:ext cx="685800" cy="1376362"/>
            </a:xfrm>
            <a:prstGeom prst="curvedRigh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4418A">
                    <a:alpha val="79000"/>
                  </a:srgbClr>
                </a:solidFill>
              </a:endParaRPr>
            </a:p>
          </p:txBody>
        </p:sp>
        <p:sp>
          <p:nvSpPr>
            <p:cNvPr id="38" name="Curved Left Arrow 37"/>
            <p:cNvSpPr/>
            <p:nvPr/>
          </p:nvSpPr>
          <p:spPr>
            <a:xfrm>
              <a:off x="3389489" y="2560638"/>
              <a:ext cx="705555" cy="1481667"/>
            </a:xfrm>
            <a:prstGeom prst="curvedLef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4418A">
                    <a:alpha val="79000"/>
                  </a:srgbClr>
                </a:solidFill>
              </a:endParaRPr>
            </a:p>
          </p:txBody>
        </p:sp>
        <p:sp>
          <p:nvSpPr>
            <p:cNvPr id="39" name="Curved Right Arrow 38"/>
            <p:cNvSpPr/>
            <p:nvPr/>
          </p:nvSpPr>
          <p:spPr>
            <a:xfrm flipV="1">
              <a:off x="4868333" y="2560638"/>
              <a:ext cx="685800" cy="1376362"/>
            </a:xfrm>
            <a:prstGeom prst="curvedRigh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4418A">
                    <a:alpha val="79000"/>
                  </a:srgbClr>
                </a:solidFill>
              </a:endParaRPr>
            </a:p>
          </p:txBody>
        </p:sp>
        <p:sp>
          <p:nvSpPr>
            <p:cNvPr id="40" name="Curved Left Arrow 39"/>
            <p:cNvSpPr/>
            <p:nvPr/>
          </p:nvSpPr>
          <p:spPr>
            <a:xfrm>
              <a:off x="5667022" y="2560638"/>
              <a:ext cx="705555" cy="1481667"/>
            </a:xfrm>
            <a:prstGeom prst="curvedLef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4418A">
                    <a:alpha val="79000"/>
                  </a:srgbClr>
                </a:solidFill>
              </a:endParaRPr>
            </a:p>
          </p:txBody>
        </p:sp>
        <p:sp>
          <p:nvSpPr>
            <p:cNvPr id="41" name="Curved Right Arrow 40"/>
            <p:cNvSpPr/>
            <p:nvPr/>
          </p:nvSpPr>
          <p:spPr>
            <a:xfrm flipV="1">
              <a:off x="7203723" y="2510720"/>
              <a:ext cx="685800" cy="1376362"/>
            </a:xfrm>
            <a:prstGeom prst="curvedRigh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4418A">
                    <a:alpha val="79000"/>
                  </a:srgbClr>
                </a:solidFill>
              </a:endParaRPr>
            </a:p>
          </p:txBody>
        </p:sp>
        <p:sp>
          <p:nvSpPr>
            <p:cNvPr id="42" name="Curved Left Arrow 41"/>
            <p:cNvSpPr/>
            <p:nvPr/>
          </p:nvSpPr>
          <p:spPr>
            <a:xfrm>
              <a:off x="7981245" y="2560638"/>
              <a:ext cx="705555" cy="1481667"/>
            </a:xfrm>
            <a:prstGeom prst="curvedLef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4418A">
                    <a:alpha val="79000"/>
                  </a:srgbClr>
                </a:solidFill>
              </a:endParaRPr>
            </a:p>
          </p:txBody>
        </p:sp>
        <p:sp>
          <p:nvSpPr>
            <p:cNvPr id="43" name="Hexagon 42"/>
            <p:cNvSpPr/>
            <p:nvPr/>
          </p:nvSpPr>
          <p:spPr>
            <a:xfrm>
              <a:off x="1672166" y="3118556"/>
              <a:ext cx="296334" cy="268111"/>
            </a:xfrm>
            <a:prstGeom prst="hex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Hexagon 43"/>
            <p:cNvSpPr/>
            <p:nvPr/>
          </p:nvSpPr>
          <p:spPr>
            <a:xfrm>
              <a:off x="8538633" y="3118556"/>
              <a:ext cx="296334" cy="268111"/>
            </a:xfrm>
            <a:prstGeom prst="hex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Hexagon 44"/>
            <p:cNvSpPr/>
            <p:nvPr/>
          </p:nvSpPr>
          <p:spPr>
            <a:xfrm>
              <a:off x="6224410" y="3118556"/>
              <a:ext cx="296334" cy="268111"/>
            </a:xfrm>
            <a:prstGeom prst="hex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Hexagon 45"/>
            <p:cNvSpPr/>
            <p:nvPr/>
          </p:nvSpPr>
          <p:spPr>
            <a:xfrm>
              <a:off x="3946877" y="3155245"/>
              <a:ext cx="296334" cy="268111"/>
            </a:xfrm>
            <a:prstGeom prst="hex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U-Turn Arrow 46"/>
            <p:cNvSpPr/>
            <p:nvPr/>
          </p:nvSpPr>
          <p:spPr>
            <a:xfrm rot="10800000">
              <a:off x="1021644" y="4155194"/>
              <a:ext cx="4260446" cy="506558"/>
            </a:xfrm>
            <a:prstGeom prst="uturnArrow">
              <a:avLst>
                <a:gd name="adj1" fmla="val 8426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159000" y="3287889"/>
              <a:ext cx="296333" cy="0"/>
            </a:xfrm>
            <a:prstGeom prst="straightConnector1">
              <a:avLst/>
            </a:prstGeom>
            <a:ln>
              <a:solidFill>
                <a:srgbClr val="4B4B4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742289" y="3285067"/>
              <a:ext cx="296333" cy="0"/>
            </a:xfrm>
            <a:prstGeom prst="straightConnector1">
              <a:avLst/>
            </a:prstGeom>
            <a:ln>
              <a:solidFill>
                <a:srgbClr val="4B4B4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411133" y="3268134"/>
              <a:ext cx="296333" cy="0"/>
            </a:xfrm>
            <a:prstGeom prst="straightConnector1">
              <a:avLst/>
            </a:prstGeom>
            <a:ln>
              <a:solidFill>
                <a:srgbClr val="4B4B4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16279" y="2895600"/>
              <a:ext cx="13363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4B4B4B"/>
                  </a:solidFill>
                  <a:latin typeface="Calibri" panose="020F0502020204030204" pitchFamily="34" charset="0"/>
                  <a:cs typeface="Helvetica"/>
                </a:rPr>
                <a:t>Customer Discovery</a:t>
              </a:r>
            </a:p>
            <a:p>
              <a:pPr algn="ctr"/>
              <a:endParaRPr lang="en-US" b="1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85344" y="2895600"/>
              <a:ext cx="13363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B4B4B"/>
                  </a:solidFill>
                  <a:latin typeface="Calibri" panose="020F0502020204030204" pitchFamily="34" charset="0"/>
                  <a:cs typeface="Helvetica"/>
                </a:rPr>
                <a:t>Customer Validation</a:t>
              </a:r>
            </a:p>
            <a:p>
              <a:pPr algn="ctr"/>
              <a:endParaRPr lang="en-US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88279" y="2895600"/>
              <a:ext cx="13363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B4B4B"/>
                  </a:solidFill>
                  <a:latin typeface="Calibri" panose="020F0502020204030204" pitchFamily="34" charset="0"/>
                  <a:cs typeface="Helvetica"/>
                </a:rPr>
                <a:t>Customer Creation</a:t>
              </a:r>
            </a:p>
            <a:p>
              <a:pPr algn="ctr"/>
              <a:endParaRPr lang="en-US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74279" y="2885182"/>
              <a:ext cx="13363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B4B4B"/>
                  </a:solidFill>
                  <a:latin typeface="Calibri" panose="020F0502020204030204" pitchFamily="34" charset="0"/>
                  <a:cs typeface="Helvetica"/>
                </a:rPr>
                <a:t>Scale Company</a:t>
              </a:r>
            </a:p>
            <a:p>
              <a:pPr algn="ctr"/>
              <a:endParaRPr lang="en-US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 bwMode="auto">
          <a:xfrm rot="5400000">
            <a:off x="4191794" y="3276600"/>
            <a:ext cx="2894806" cy="79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rgbClr val="CE1102"/>
            </a:solidFill>
            <a:prstDash val="sysDas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2286000" y="19050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E1102"/>
                </a:solidFill>
              </a:rPr>
              <a:t>Search</a:t>
            </a:r>
            <a:endParaRPr lang="en-US" b="1" u="sng" dirty="0">
              <a:solidFill>
                <a:srgbClr val="CE110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9400" y="1905000"/>
            <a:ext cx="136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E1102"/>
                </a:solidFill>
              </a:rPr>
              <a:t>Execute</a:t>
            </a:r>
            <a:endParaRPr lang="en-US" b="1" u="sng" dirty="0">
              <a:solidFill>
                <a:srgbClr val="CE110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33800" y="4800600"/>
            <a:ext cx="190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4418A"/>
                </a:solidFill>
              </a:rPr>
              <a:t>Visionaries </a:t>
            </a:r>
            <a:endParaRPr lang="en-US" b="1" dirty="0">
              <a:solidFill>
                <a:srgbClr val="04418A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67400" y="4419600"/>
            <a:ext cx="153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4418A"/>
                </a:solidFill>
              </a:rPr>
              <a:t>Early </a:t>
            </a:r>
          </a:p>
          <a:p>
            <a:r>
              <a:rPr lang="en-US" b="1" dirty="0" smtClean="0">
                <a:solidFill>
                  <a:srgbClr val="04418A"/>
                </a:solidFill>
              </a:rPr>
              <a:t>Adopters</a:t>
            </a:r>
            <a:endParaRPr lang="en-US" b="1" dirty="0">
              <a:solidFill>
                <a:srgbClr val="04418A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33600" y="40386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4418A"/>
                </a:solidFill>
              </a:rPr>
              <a:t>Pivot</a:t>
            </a:r>
            <a:endParaRPr lang="en-US" b="1" dirty="0">
              <a:solidFill>
                <a:srgbClr val="04418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4419600"/>
            <a:ext cx="1449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4418A"/>
                </a:solidFill>
              </a:rPr>
              <a:t>Market</a:t>
            </a:r>
          </a:p>
          <a:p>
            <a:r>
              <a:rPr lang="en-US" b="1" dirty="0" smtClean="0">
                <a:solidFill>
                  <a:srgbClr val="04418A"/>
                </a:solidFill>
              </a:rPr>
              <a:t> Majority</a:t>
            </a:r>
            <a:endParaRPr lang="en-US" b="1" dirty="0">
              <a:solidFill>
                <a:srgbClr val="0441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16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5029200" cy="715963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Lean Startup - Prizes </a:t>
            </a:r>
            <a:endParaRPr lang="en-US" altLang="en-US" b="1" u="sng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1143000"/>
            <a:ext cx="7010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Business Cards:- Names + e-Mail to get a copy of this Presentation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Business Model Generation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:-      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By Alexander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Osterwalder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&amp; Yves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Pigneur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The Startup Owners Manual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;-     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By Steve Blank &amp; Bob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Dorf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The Lean Startup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:- </a:t>
            </a:r>
            <a:r>
              <a:rPr lang="en-US" kern="0" dirty="0" smtClean="0">
                <a:latin typeface="Calibri" panose="020F0502020204030204" pitchFamily="34" charset="0"/>
              </a:rPr>
              <a:t>  By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Eric Reis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80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8600" y="2220186"/>
            <a:ext cx="8686800" cy="2446054"/>
            <a:chOff x="149703" y="2133600"/>
            <a:chExt cx="8994297" cy="2532640"/>
          </a:xfrm>
        </p:grpSpPr>
        <p:sp>
          <p:nvSpPr>
            <p:cNvPr id="29" name="TextBox 28"/>
            <p:cNvSpPr txBox="1"/>
            <p:nvPr/>
          </p:nvSpPr>
          <p:spPr>
            <a:xfrm>
              <a:off x="7794978" y="3200400"/>
              <a:ext cx="1349022" cy="143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4418A"/>
                  </a:solidFill>
                  <a:latin typeface="Calibri" panose="020F0502020204030204" pitchFamily="34" charset="0"/>
                  <a:cs typeface="Helvetica"/>
                </a:rPr>
                <a:t>Small Releases</a:t>
              </a:r>
            </a:p>
            <a:p>
              <a:r>
                <a:rPr lang="en-US" sz="2000" b="1" dirty="0">
                  <a:solidFill>
                    <a:srgbClr val="04418A"/>
                  </a:solidFill>
                  <a:latin typeface="Calibri" panose="020F0502020204030204" pitchFamily="34" charset="0"/>
                  <a:cs typeface="Helvetica"/>
                </a:rPr>
                <a:t>MVP</a:t>
              </a:r>
            </a:p>
            <a:p>
              <a:endParaRPr lang="en-US" dirty="0">
                <a:latin typeface="Calibri" panose="020F0502020204030204" pitchFamily="34" charset="0"/>
                <a:cs typeface="Helvetica"/>
              </a:endParaRPr>
            </a:p>
          </p:txBody>
        </p:sp>
        <p:sp>
          <p:nvSpPr>
            <p:cNvPr id="30" name="Curved Up Arrow 29"/>
            <p:cNvSpPr/>
            <p:nvPr/>
          </p:nvSpPr>
          <p:spPr>
            <a:xfrm rot="16200000">
              <a:off x="2732363" y="4278037"/>
              <a:ext cx="551439" cy="224964"/>
            </a:xfrm>
            <a:prstGeom prst="curvedUpArrow">
              <a:avLst/>
            </a:prstGeom>
            <a:solidFill>
              <a:srgbClr val="4B4B4B"/>
            </a:solidFill>
            <a:ln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4B4B"/>
                </a:solidFill>
              </a:endParaRPr>
            </a:p>
          </p:txBody>
        </p:sp>
        <p:sp>
          <p:nvSpPr>
            <p:cNvPr id="31" name="Curved Right Arrow 30"/>
            <p:cNvSpPr/>
            <p:nvPr/>
          </p:nvSpPr>
          <p:spPr>
            <a:xfrm>
              <a:off x="2286000" y="4114800"/>
              <a:ext cx="203199" cy="551440"/>
            </a:xfrm>
            <a:prstGeom prst="curvedRightArrow">
              <a:avLst/>
            </a:prstGeom>
            <a:solidFill>
              <a:srgbClr val="4B4B4B"/>
            </a:solidFill>
            <a:ln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4B4B"/>
                </a:solidFill>
              </a:endParaRPr>
            </a:p>
          </p:txBody>
        </p:sp>
        <p:grpSp>
          <p:nvGrpSpPr>
            <p:cNvPr id="32" name="Group 163"/>
            <p:cNvGrpSpPr/>
            <p:nvPr/>
          </p:nvGrpSpPr>
          <p:grpSpPr>
            <a:xfrm>
              <a:off x="149703" y="2133600"/>
              <a:ext cx="7693252" cy="2371773"/>
              <a:chOff x="166637" y="2961971"/>
              <a:chExt cx="7693252" cy="2371773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5534" y="3092776"/>
                <a:ext cx="1955800" cy="41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4418A"/>
                    </a:solidFill>
                    <a:latin typeface="Calibri" panose="020F0502020204030204" pitchFamily="34" charset="0"/>
                    <a:cs typeface="Helvetica"/>
                  </a:rPr>
                  <a:t>User Stories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6637" y="4245631"/>
                <a:ext cx="1656844" cy="73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4418A"/>
                    </a:solidFill>
                    <a:latin typeface="Calibri" panose="020F0502020204030204" pitchFamily="34" charset="0"/>
                    <a:cs typeface="Helvetica"/>
                  </a:rPr>
                  <a:t>Architectural Spike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048934" y="4245631"/>
                <a:ext cx="1349022" cy="73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4418A"/>
                    </a:solidFill>
                    <a:latin typeface="Calibri" panose="020F0502020204030204" pitchFamily="34" charset="0"/>
                    <a:cs typeface="Helvetica"/>
                  </a:rPr>
                  <a:t>Release Planning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05956" y="4356666"/>
                <a:ext cx="1349022" cy="41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4418A"/>
                    </a:solidFill>
                    <a:latin typeface="Calibri" panose="020F0502020204030204" pitchFamily="34" charset="0"/>
                    <a:cs typeface="Helvetica"/>
                  </a:rPr>
                  <a:t>Iteration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01077" y="4245631"/>
                <a:ext cx="1504245" cy="73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4418A"/>
                    </a:solidFill>
                    <a:latin typeface="Calibri" panose="020F0502020204030204" pitchFamily="34" charset="0"/>
                    <a:cs typeface="Helvetica"/>
                  </a:rPr>
                  <a:t>Acceptance Tests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2134" y="5015072"/>
                <a:ext cx="872066" cy="318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rgbClr val="04418A"/>
                    </a:solidFill>
                    <a:latin typeface="Helvetica"/>
                    <a:cs typeface="Helvetica"/>
                  </a:rPr>
                  <a:t>Spike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1516737" y="3511289"/>
                <a:ext cx="987777" cy="7835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710267" y="4570776"/>
                <a:ext cx="491067" cy="0"/>
              </a:xfrm>
              <a:prstGeom prst="straightConnector1">
                <a:avLst/>
              </a:prstGeom>
              <a:ln>
                <a:solidFill>
                  <a:srgbClr val="4B4B4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3273778" y="4570776"/>
                <a:ext cx="804333" cy="0"/>
              </a:xfrm>
              <a:prstGeom prst="straightConnector1">
                <a:avLst/>
              </a:prstGeom>
              <a:ln>
                <a:solidFill>
                  <a:srgbClr val="4B4B4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5147733" y="4573849"/>
                <a:ext cx="650521" cy="0"/>
              </a:xfrm>
              <a:prstGeom prst="straightConnector1">
                <a:avLst/>
              </a:prstGeom>
              <a:ln>
                <a:solidFill>
                  <a:srgbClr val="4B4B4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7243233" y="4566730"/>
                <a:ext cx="616656" cy="0"/>
              </a:xfrm>
              <a:prstGeom prst="straightConnector1">
                <a:avLst/>
              </a:prstGeom>
              <a:ln>
                <a:solidFill>
                  <a:srgbClr val="4B4B4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/>
              <p:cNvCxnSpPr>
                <a:stCxn id="58" idx="2"/>
                <a:endCxn id="57" idx="2"/>
              </p:cNvCxnSpPr>
              <p:nvPr/>
            </p:nvCxnSpPr>
            <p:spPr>
              <a:xfrm rot="5400000" flipH="1">
                <a:off x="5463016" y="3888391"/>
                <a:ext cx="207636" cy="1972733"/>
              </a:xfrm>
              <a:prstGeom prst="curvedConnector3">
                <a:avLst>
                  <a:gd name="adj1" fmla="val -113994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urved Connector 65"/>
              <p:cNvCxnSpPr>
                <a:endCxn id="58" idx="0"/>
              </p:cNvCxnSpPr>
              <p:nvPr/>
            </p:nvCxnSpPr>
            <p:spPr>
              <a:xfrm>
                <a:off x="1580444" y="3092776"/>
                <a:ext cx="4972756" cy="1152855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/>
              <p:cNvCxnSpPr>
                <a:endCxn id="57" idx="0"/>
              </p:cNvCxnSpPr>
              <p:nvPr/>
            </p:nvCxnSpPr>
            <p:spPr>
              <a:xfrm rot="10800000" flipV="1">
                <a:off x="4580467" y="3824109"/>
                <a:ext cx="922867" cy="532557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urved Connector 67"/>
              <p:cNvCxnSpPr>
                <a:endCxn id="58" idx="0"/>
              </p:cNvCxnSpPr>
              <p:nvPr/>
            </p:nvCxnSpPr>
            <p:spPr>
              <a:xfrm>
                <a:off x="5503333" y="3824110"/>
                <a:ext cx="1049867" cy="421521"/>
              </a:xfrm>
              <a:prstGeom prst="curved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0800000" flipV="1">
                <a:off x="2594640" y="3786850"/>
                <a:ext cx="922866" cy="532556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>
                <a:off x="3492621" y="3786850"/>
                <a:ext cx="1049867" cy="421521"/>
              </a:xfrm>
              <a:prstGeom prst="curved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1507892" y="3478581"/>
                <a:ext cx="15635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4B4B4B"/>
                    </a:solidFill>
                    <a:latin typeface="Helvetica"/>
                    <a:cs typeface="Helvetica"/>
                  </a:rPr>
                  <a:t>Requirements</a:t>
                </a:r>
                <a:endParaRPr lang="en-US" sz="1050" b="1" dirty="0">
                  <a:solidFill>
                    <a:srgbClr val="4B4B4B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296355" y="2961971"/>
                <a:ext cx="15635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4B4B4B"/>
                    </a:solidFill>
                    <a:latin typeface="Helvetica"/>
                    <a:cs typeface="Helvetica"/>
                  </a:rPr>
                  <a:t>Test Scenarios</a:t>
                </a:r>
                <a:endParaRPr lang="en-US" sz="1050" b="1" dirty="0">
                  <a:solidFill>
                    <a:srgbClr val="4B4B4B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61655" y="3568411"/>
                <a:ext cx="728133" cy="262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4B4B4B"/>
                    </a:solidFill>
                    <a:latin typeface="Helvetica"/>
                    <a:cs typeface="Helvetica"/>
                  </a:rPr>
                  <a:t>Bugs</a:t>
                </a:r>
                <a:endParaRPr lang="en-US" sz="1050" b="1" dirty="0">
                  <a:solidFill>
                    <a:srgbClr val="4B4B4B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795775" y="4141864"/>
                <a:ext cx="15635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4B4B4B"/>
                    </a:solidFill>
                    <a:latin typeface="Helvetica"/>
                    <a:cs typeface="Helvetica"/>
                  </a:rPr>
                  <a:t>Latest Version</a:t>
                </a:r>
                <a:endParaRPr lang="en-US" sz="1050" b="1" dirty="0">
                  <a:solidFill>
                    <a:srgbClr val="4B4B4B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863591" y="4923651"/>
                <a:ext cx="15635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4B4B4B"/>
                    </a:solidFill>
                    <a:latin typeface="Helvetica"/>
                    <a:cs typeface="Helvetica"/>
                  </a:rPr>
                  <a:t>Next Iteration</a:t>
                </a:r>
                <a:endParaRPr lang="en-US" sz="1050" b="1" dirty="0">
                  <a:solidFill>
                    <a:srgbClr val="4B4B4B"/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609600" y="457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Scalable Startup –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Agile Development</a:t>
            </a: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kern="0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                       Minimum Viable product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- MVP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4418A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533400" y="48006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Agile Development XP – Extreme Programming </a:t>
            </a: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kern="0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           Rapid Iterations- People centric- Continuous Feedback</a:t>
            </a: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rgbClr val="04418A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12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/>
          <p:cNvSpPr/>
          <p:nvPr/>
        </p:nvSpPr>
        <p:spPr bwMode="auto">
          <a:xfrm>
            <a:off x="381000" y="685800"/>
            <a:ext cx="7216038" cy="5105400"/>
          </a:xfrm>
          <a:prstGeom prst="wedgeRoundRectCallout">
            <a:avLst>
              <a:gd name="adj1" fmla="val 60040"/>
              <a:gd name="adj2" fmla="val -5132"/>
              <a:gd name="adj3" fmla="val 16667"/>
            </a:avLst>
          </a:prstGeom>
          <a:noFill/>
          <a:ln w="19050">
            <a:solidFill>
              <a:srgbClr val="04418A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20000" cy="4572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24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Scalable Startup</a:t>
            </a:r>
            <a:endParaRPr lang="en-US" altLang="en-US" sz="24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3612251"/>
            <a:ext cx="7216038" cy="2102749"/>
            <a:chOff x="304800" y="3688451"/>
            <a:chExt cx="7216038" cy="2102749"/>
          </a:xfrm>
        </p:grpSpPr>
        <p:sp>
          <p:nvSpPr>
            <p:cNvPr id="29" name="TextBox 28"/>
            <p:cNvSpPr txBox="1"/>
            <p:nvPr/>
          </p:nvSpPr>
          <p:spPr>
            <a:xfrm>
              <a:off x="6400800" y="4574172"/>
              <a:ext cx="1120038" cy="115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4418A"/>
                  </a:solidFill>
                  <a:latin typeface="Calibri" panose="020F0502020204030204" pitchFamily="34" charset="0"/>
                  <a:cs typeface="Helvetica"/>
                </a:rPr>
                <a:t>Small Releases</a:t>
              </a:r>
            </a:p>
            <a:p>
              <a:r>
                <a:rPr lang="en-US" sz="1600" b="1" dirty="0">
                  <a:solidFill>
                    <a:srgbClr val="04418A"/>
                  </a:solidFill>
                  <a:latin typeface="Calibri" panose="020F0502020204030204" pitchFamily="34" charset="0"/>
                  <a:cs typeface="Helvetica"/>
                </a:rPr>
                <a:t>MVP</a:t>
              </a:r>
            </a:p>
            <a:p>
              <a:endParaRPr lang="en-US" dirty="0">
                <a:latin typeface="Calibri" panose="020F0502020204030204" pitchFamily="34" charset="0"/>
                <a:cs typeface="Helvetica"/>
              </a:endParaRPr>
            </a:p>
          </p:txBody>
        </p:sp>
        <p:sp>
          <p:nvSpPr>
            <p:cNvPr id="30" name="Curved Up Arrow 29"/>
            <p:cNvSpPr/>
            <p:nvPr/>
          </p:nvSpPr>
          <p:spPr>
            <a:xfrm rot="16200000">
              <a:off x="2449078" y="5468891"/>
              <a:ext cx="457838" cy="186778"/>
            </a:xfrm>
            <a:prstGeom prst="curvedUpArrow">
              <a:avLst/>
            </a:prstGeom>
            <a:solidFill>
              <a:srgbClr val="4B4B4B"/>
            </a:solidFill>
            <a:ln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4B4B"/>
                </a:solidFill>
              </a:endParaRPr>
            </a:p>
          </p:txBody>
        </p:sp>
        <p:sp>
          <p:nvSpPr>
            <p:cNvPr id="31" name="Curved Right Arrow 30"/>
            <p:cNvSpPr/>
            <p:nvPr/>
          </p:nvSpPr>
          <p:spPr>
            <a:xfrm>
              <a:off x="2078481" y="5333362"/>
              <a:ext cx="168708" cy="457838"/>
            </a:xfrm>
            <a:prstGeom prst="curvedRightArrow">
              <a:avLst/>
            </a:prstGeom>
            <a:solidFill>
              <a:srgbClr val="4B4B4B"/>
            </a:solidFill>
            <a:ln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B4B4B"/>
                </a:solidFill>
              </a:endParaRPr>
            </a:p>
          </p:txBody>
        </p:sp>
        <p:grpSp>
          <p:nvGrpSpPr>
            <p:cNvPr id="32" name="Group 163"/>
            <p:cNvGrpSpPr/>
            <p:nvPr/>
          </p:nvGrpSpPr>
          <p:grpSpPr>
            <a:xfrm>
              <a:off x="304800" y="3688451"/>
              <a:ext cx="6230590" cy="1969188"/>
              <a:chOff x="166637" y="2961971"/>
              <a:chExt cx="7504389" cy="2371773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5534" y="3092776"/>
                <a:ext cx="1955800" cy="391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4418A"/>
                    </a:solidFill>
                    <a:latin typeface="Calibri" panose="020F0502020204030204" pitchFamily="34" charset="0"/>
                    <a:cs typeface="Helvetica"/>
                  </a:rPr>
                  <a:t>User Stories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6637" y="4245631"/>
                <a:ext cx="1656844" cy="67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4418A"/>
                    </a:solidFill>
                    <a:latin typeface="Calibri" panose="020F0502020204030204" pitchFamily="34" charset="0"/>
                    <a:cs typeface="Helvetica"/>
                  </a:rPr>
                  <a:t>Architectural Spike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048934" y="4245631"/>
                <a:ext cx="1349022" cy="67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4418A"/>
                    </a:solidFill>
                    <a:latin typeface="Calibri" panose="020F0502020204030204" pitchFamily="34" charset="0"/>
                    <a:cs typeface="Helvetica"/>
                  </a:rPr>
                  <a:t>Release Planning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05956" y="4356666"/>
                <a:ext cx="1349022" cy="391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4418A"/>
                    </a:solidFill>
                    <a:latin typeface="Calibri" panose="020F0502020204030204" pitchFamily="34" charset="0"/>
                    <a:cs typeface="Helvetica"/>
                  </a:rPr>
                  <a:t>Iteration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01077" y="4245631"/>
                <a:ext cx="1504245" cy="67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4418A"/>
                    </a:solidFill>
                    <a:latin typeface="Calibri" panose="020F0502020204030204" pitchFamily="34" charset="0"/>
                    <a:cs typeface="Helvetica"/>
                  </a:rPr>
                  <a:t>Acceptance Tests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2134" y="5015072"/>
                <a:ext cx="872066" cy="318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rgbClr val="04418A"/>
                    </a:solidFill>
                    <a:latin typeface="Helvetica"/>
                    <a:cs typeface="Helvetica"/>
                  </a:rPr>
                  <a:t>Spike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1516737" y="3511289"/>
                <a:ext cx="987777" cy="7835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710267" y="4570776"/>
                <a:ext cx="491067" cy="0"/>
              </a:xfrm>
              <a:prstGeom prst="straightConnector1">
                <a:avLst/>
              </a:prstGeom>
              <a:ln>
                <a:solidFill>
                  <a:srgbClr val="4B4B4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3273778" y="4570776"/>
                <a:ext cx="804333" cy="0"/>
              </a:xfrm>
              <a:prstGeom prst="straightConnector1">
                <a:avLst/>
              </a:prstGeom>
              <a:ln>
                <a:solidFill>
                  <a:srgbClr val="4B4B4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5147733" y="4573849"/>
                <a:ext cx="650521" cy="0"/>
              </a:xfrm>
              <a:prstGeom prst="straightConnector1">
                <a:avLst/>
              </a:prstGeom>
              <a:ln>
                <a:solidFill>
                  <a:srgbClr val="4B4B4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V="1">
                <a:off x="6994073" y="4552556"/>
                <a:ext cx="676953" cy="22429"/>
              </a:xfrm>
              <a:prstGeom prst="straightConnector1">
                <a:avLst/>
              </a:prstGeom>
              <a:ln>
                <a:solidFill>
                  <a:srgbClr val="4B4B4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urved Connector 64"/>
              <p:cNvCxnSpPr>
                <a:stCxn id="58" idx="2"/>
                <a:endCxn id="57" idx="2"/>
              </p:cNvCxnSpPr>
              <p:nvPr/>
            </p:nvCxnSpPr>
            <p:spPr>
              <a:xfrm rot="5400000" flipH="1">
                <a:off x="5479886" y="3849025"/>
                <a:ext cx="173895" cy="1972734"/>
              </a:xfrm>
              <a:prstGeom prst="curvedConnector3">
                <a:avLst>
                  <a:gd name="adj1" fmla="val -152125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urved Connector 65"/>
              <p:cNvCxnSpPr>
                <a:endCxn id="58" idx="0"/>
              </p:cNvCxnSpPr>
              <p:nvPr/>
            </p:nvCxnSpPr>
            <p:spPr>
              <a:xfrm>
                <a:off x="1580444" y="3092776"/>
                <a:ext cx="4972756" cy="1152855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/>
              <p:cNvCxnSpPr>
                <a:endCxn id="57" idx="0"/>
              </p:cNvCxnSpPr>
              <p:nvPr/>
            </p:nvCxnSpPr>
            <p:spPr>
              <a:xfrm rot="10800000" flipV="1">
                <a:off x="4580466" y="3824108"/>
                <a:ext cx="922868" cy="532557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urved Connector 67"/>
              <p:cNvCxnSpPr>
                <a:endCxn id="58" idx="0"/>
              </p:cNvCxnSpPr>
              <p:nvPr/>
            </p:nvCxnSpPr>
            <p:spPr>
              <a:xfrm>
                <a:off x="5503333" y="3824110"/>
                <a:ext cx="1049867" cy="421522"/>
              </a:xfrm>
              <a:prstGeom prst="curved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0800000" flipV="1">
                <a:off x="2594640" y="3786850"/>
                <a:ext cx="922866" cy="532556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>
                <a:off x="3492621" y="3786850"/>
                <a:ext cx="1049867" cy="421521"/>
              </a:xfrm>
              <a:prstGeom prst="curved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1636617" y="3521490"/>
                <a:ext cx="15635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4B4B4B"/>
                    </a:solidFill>
                    <a:latin typeface="Helvetica"/>
                    <a:cs typeface="Helvetica"/>
                  </a:rPr>
                  <a:t>Requirements</a:t>
                </a:r>
                <a:endParaRPr lang="en-US" sz="1050" b="1" dirty="0">
                  <a:solidFill>
                    <a:srgbClr val="4B4B4B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296355" y="2961971"/>
                <a:ext cx="15635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4B4B4B"/>
                    </a:solidFill>
                    <a:latin typeface="Helvetica"/>
                    <a:cs typeface="Helvetica"/>
                  </a:rPr>
                  <a:t>Test Scenarios</a:t>
                </a:r>
                <a:endParaRPr lang="en-US" sz="1050" b="1" dirty="0">
                  <a:solidFill>
                    <a:srgbClr val="4B4B4B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61655" y="3568411"/>
                <a:ext cx="728133" cy="262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4B4B4B"/>
                    </a:solidFill>
                    <a:latin typeface="Helvetica"/>
                    <a:cs typeface="Helvetica"/>
                  </a:rPr>
                  <a:t>Bugs</a:t>
                </a:r>
                <a:endParaRPr lang="en-US" sz="1050" b="1" dirty="0">
                  <a:solidFill>
                    <a:srgbClr val="4B4B4B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795775" y="4141864"/>
                <a:ext cx="15635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4B4B4B"/>
                    </a:solidFill>
                    <a:latin typeface="Helvetica"/>
                    <a:cs typeface="Helvetica"/>
                  </a:rPr>
                  <a:t>Latest Version</a:t>
                </a:r>
                <a:endParaRPr lang="en-US" sz="1050" b="1" dirty="0">
                  <a:solidFill>
                    <a:srgbClr val="4B4B4B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829762" y="4760383"/>
                <a:ext cx="15635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4B4B4B"/>
                    </a:solidFill>
                    <a:latin typeface="Helvetica"/>
                    <a:cs typeface="Helvetica"/>
                  </a:rPr>
                  <a:t>Next Iteration</a:t>
                </a:r>
                <a:endParaRPr lang="en-US" sz="1050" b="1" dirty="0">
                  <a:solidFill>
                    <a:srgbClr val="4B4B4B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33400" y="787778"/>
            <a:ext cx="6756909" cy="1498222"/>
            <a:chOff x="710691" y="898105"/>
            <a:chExt cx="7290309" cy="1616494"/>
          </a:xfrm>
        </p:grpSpPr>
        <p:sp>
          <p:nvSpPr>
            <p:cNvPr id="35" name="Curved Right Arrow 34"/>
            <p:cNvSpPr/>
            <p:nvPr/>
          </p:nvSpPr>
          <p:spPr>
            <a:xfrm flipV="1">
              <a:off x="710691" y="940923"/>
              <a:ext cx="588260" cy="1180605"/>
            </a:xfrm>
            <a:prstGeom prst="curvedRigh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Curved Left Arrow 35"/>
            <p:cNvSpPr/>
            <p:nvPr/>
          </p:nvSpPr>
          <p:spPr>
            <a:xfrm>
              <a:off x="1378838" y="940923"/>
              <a:ext cx="605205" cy="1270932"/>
            </a:xfrm>
            <a:prstGeom prst="curvedLef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Curved Right Arrow 36"/>
            <p:cNvSpPr/>
            <p:nvPr/>
          </p:nvSpPr>
          <p:spPr>
            <a:xfrm flipV="1">
              <a:off x="2644928" y="940923"/>
              <a:ext cx="588260" cy="1180605"/>
            </a:xfrm>
            <a:prstGeom prst="curvedRigh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Curved Left Arrow 37"/>
            <p:cNvSpPr/>
            <p:nvPr/>
          </p:nvSpPr>
          <p:spPr>
            <a:xfrm>
              <a:off x="3330021" y="940923"/>
              <a:ext cx="605205" cy="1270932"/>
            </a:xfrm>
            <a:prstGeom prst="curvedLef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Curved Right Arrow 38"/>
            <p:cNvSpPr/>
            <p:nvPr/>
          </p:nvSpPr>
          <p:spPr>
            <a:xfrm flipV="1">
              <a:off x="4598532" y="940923"/>
              <a:ext cx="588260" cy="1180605"/>
            </a:xfrm>
            <a:prstGeom prst="curvedRigh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Curved Left Arrow 39"/>
            <p:cNvSpPr/>
            <p:nvPr/>
          </p:nvSpPr>
          <p:spPr>
            <a:xfrm>
              <a:off x="5283625" y="940923"/>
              <a:ext cx="605205" cy="1270932"/>
            </a:xfrm>
            <a:prstGeom prst="curvedLef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Curved Right Arrow 40"/>
            <p:cNvSpPr/>
            <p:nvPr/>
          </p:nvSpPr>
          <p:spPr>
            <a:xfrm flipV="1">
              <a:off x="6601765" y="898105"/>
              <a:ext cx="588260" cy="1180605"/>
            </a:xfrm>
            <a:prstGeom prst="curvedRigh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Curved Left Arrow 41"/>
            <p:cNvSpPr/>
            <p:nvPr/>
          </p:nvSpPr>
          <p:spPr>
            <a:xfrm>
              <a:off x="7268701" y="940923"/>
              <a:ext cx="605205" cy="1270932"/>
            </a:xfrm>
            <a:prstGeom prst="curvedLeftArrow">
              <a:avLst/>
            </a:prstGeom>
            <a:solidFill>
              <a:srgbClr val="04418A"/>
            </a:solidFill>
            <a:ln>
              <a:solidFill>
                <a:srgbClr val="04418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Hexagon 42"/>
            <p:cNvSpPr/>
            <p:nvPr/>
          </p:nvSpPr>
          <p:spPr>
            <a:xfrm>
              <a:off x="1856950" y="1419490"/>
              <a:ext cx="254187" cy="229978"/>
            </a:xfrm>
            <a:prstGeom prst="hex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Hexagon 43"/>
            <p:cNvSpPr/>
            <p:nvPr/>
          </p:nvSpPr>
          <p:spPr>
            <a:xfrm>
              <a:off x="7746813" y="1419490"/>
              <a:ext cx="254187" cy="229978"/>
            </a:xfrm>
            <a:prstGeom prst="hex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Hexagon 44"/>
            <p:cNvSpPr/>
            <p:nvPr/>
          </p:nvSpPr>
          <p:spPr>
            <a:xfrm>
              <a:off x="5761737" y="1419490"/>
              <a:ext cx="254187" cy="229978"/>
            </a:xfrm>
            <a:prstGeom prst="hex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Hexagon 45"/>
            <p:cNvSpPr/>
            <p:nvPr/>
          </p:nvSpPr>
          <p:spPr>
            <a:xfrm>
              <a:off x="3808133" y="1450960"/>
              <a:ext cx="254187" cy="229978"/>
            </a:xfrm>
            <a:prstGeom prst="hex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U-Turn Arrow 46"/>
            <p:cNvSpPr/>
            <p:nvPr/>
          </p:nvSpPr>
          <p:spPr>
            <a:xfrm rot="10800000">
              <a:off x="1298951" y="2232488"/>
              <a:ext cx="2031070" cy="282111"/>
            </a:xfrm>
            <a:prstGeom prst="uturnArrow">
              <a:avLst>
                <a:gd name="adj1" fmla="val 8426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274542" y="1564739"/>
              <a:ext cx="254186" cy="0"/>
            </a:xfrm>
            <a:prstGeom prst="straightConnector1">
              <a:avLst/>
            </a:prstGeom>
            <a:ln>
              <a:solidFill>
                <a:srgbClr val="4B4B4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205959" y="1562318"/>
              <a:ext cx="254186" cy="0"/>
            </a:xfrm>
            <a:prstGeom prst="straightConnector1">
              <a:avLst/>
            </a:prstGeom>
            <a:ln>
              <a:solidFill>
                <a:srgbClr val="4B4B4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206359" y="1547794"/>
              <a:ext cx="254186" cy="0"/>
            </a:xfrm>
            <a:prstGeom prst="straightConnector1">
              <a:avLst/>
            </a:prstGeom>
            <a:ln>
              <a:solidFill>
                <a:srgbClr val="4B4B4B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79685" y="1228244"/>
              <a:ext cx="1146259" cy="89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Helvetica"/>
                </a:rPr>
                <a:t>Customer Discovery</a:t>
              </a:r>
            </a:p>
            <a:p>
              <a:pPr algn="ctr"/>
              <a:endParaRPr lang="en-US" sz="1600" b="1" dirty="0">
                <a:latin typeface="Helvetica"/>
                <a:cs typeface="Helvetic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26025" y="1228244"/>
              <a:ext cx="1146259" cy="1029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Helvetica"/>
                </a:rPr>
                <a:t>Customer Validation</a:t>
              </a:r>
            </a:p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01419" y="1228244"/>
              <a:ext cx="1146259" cy="89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Helvetica"/>
                </a:rPr>
                <a:t>Customer Creation</a:t>
              </a:r>
            </a:p>
            <a:p>
              <a:endParaRPr lang="en-US" sz="1600" b="1" dirty="0">
                <a:latin typeface="Calibri" panose="020F0502020204030204" pitchFamily="34" charset="0"/>
                <a:cs typeface="Helvetic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62286" y="1219308"/>
              <a:ext cx="1146259" cy="89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  <a:cs typeface="Helvetica"/>
                </a:rPr>
                <a:t>Scale Company</a:t>
              </a:r>
              <a:endParaRPr lang="en-US" sz="1600" b="1" dirty="0">
                <a:latin typeface="Calibri" panose="020F0502020204030204" pitchFamily="34" charset="0"/>
                <a:cs typeface="Helvetica"/>
              </a:endParaRPr>
            </a:p>
            <a:p>
              <a:endParaRPr lang="en-US" sz="1600" b="1" dirty="0">
                <a:latin typeface="Calibri" panose="020F0502020204030204" pitchFamily="34" charset="0"/>
                <a:cs typeface="Helvetica"/>
              </a:endParaRPr>
            </a:p>
          </p:txBody>
        </p:sp>
      </p:grpSp>
      <p:sp>
        <p:nvSpPr>
          <p:cNvPr id="76" name="Curved Right Arrow 75"/>
          <p:cNvSpPr/>
          <p:nvPr/>
        </p:nvSpPr>
        <p:spPr>
          <a:xfrm>
            <a:off x="533400" y="2424132"/>
            <a:ext cx="451753" cy="1296719"/>
          </a:xfrm>
          <a:prstGeom prst="curved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Curved Right Arrow 76"/>
          <p:cNvSpPr/>
          <p:nvPr/>
        </p:nvSpPr>
        <p:spPr>
          <a:xfrm flipH="1">
            <a:off x="6828843" y="2424133"/>
            <a:ext cx="451753" cy="1296719"/>
          </a:xfrm>
          <a:prstGeom prst="curved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96" y="2514600"/>
            <a:ext cx="1609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>
                <a:solidFill>
                  <a:srgbClr val="00B0F0"/>
                </a:solidFill>
              </a:rPr>
              <a:t>Hypotheses</a:t>
            </a:r>
          </a:p>
          <a:p>
            <a:pPr algn="l"/>
            <a:r>
              <a:rPr lang="en-US" sz="2000" i="1" dirty="0" smtClean="0">
                <a:solidFill>
                  <a:srgbClr val="00B0F0"/>
                </a:solidFill>
              </a:rPr>
              <a:t>Experiments</a:t>
            </a:r>
          </a:p>
          <a:p>
            <a:pPr algn="l"/>
            <a:r>
              <a:rPr lang="en-US" sz="2000" i="1" dirty="0" smtClean="0">
                <a:solidFill>
                  <a:srgbClr val="00B0F0"/>
                </a:solidFill>
              </a:rPr>
              <a:t>Insights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75022" y="2525647"/>
            <a:ext cx="1311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B0F0"/>
                </a:solidFill>
              </a:rPr>
              <a:t>Data</a:t>
            </a:r>
          </a:p>
          <a:p>
            <a:pPr algn="r"/>
            <a:r>
              <a:rPr lang="en-US" sz="2000" i="1" dirty="0" smtClean="0">
                <a:solidFill>
                  <a:srgbClr val="00B0F0"/>
                </a:solidFill>
              </a:rPr>
              <a:t>Feedback</a:t>
            </a:r>
          </a:p>
          <a:p>
            <a:pPr algn="r"/>
            <a:r>
              <a:rPr lang="en-US" sz="2000" i="1" dirty="0" smtClean="0">
                <a:solidFill>
                  <a:srgbClr val="00B0F0"/>
                </a:solidFill>
              </a:rPr>
              <a:t>Insights</a:t>
            </a:r>
            <a:endParaRPr lang="en-US" sz="2000" i="1" dirty="0">
              <a:solidFill>
                <a:srgbClr val="00B0F0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772400" y="4419600"/>
            <a:ext cx="996796" cy="719339"/>
          </a:xfrm>
          <a:prstGeom prst="roundRect">
            <a:avLst/>
          </a:prstGeom>
          <a:gradFill>
            <a:gsLst>
              <a:gs pos="0">
                <a:srgbClr val="000082">
                  <a:alpha val="80000"/>
                </a:srgbClr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Product / Market Fit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8077200" y="4038600"/>
            <a:ext cx="304800" cy="369982"/>
          </a:xfrm>
          <a:prstGeom prst="downArrow">
            <a:avLst/>
          </a:prstGeom>
          <a:solidFill>
            <a:srgbClr val="04418A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7772400" y="3048000"/>
            <a:ext cx="996796" cy="914400"/>
          </a:xfrm>
          <a:prstGeom prst="roundRect">
            <a:avLst/>
          </a:prstGeom>
          <a:gradFill>
            <a:gsLst>
              <a:gs pos="0">
                <a:srgbClr val="000082">
                  <a:alpha val="80000"/>
                </a:srgbClr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Minimum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Viable Product MVP </a:t>
            </a:r>
            <a:endParaRPr lang="en-US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34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6705600" cy="4114800"/>
          </a:xfrm>
          <a:noFill/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A pivot generates </a:t>
            </a:r>
            <a:r>
              <a:rPr lang="en-US" sz="2000" dirty="0">
                <a:latin typeface="Calibri" panose="020F0502020204030204" pitchFamily="34" charset="0"/>
              </a:rPr>
              <a:t>a change in the business strategy and needs</a:t>
            </a:r>
          </a:p>
          <a:p>
            <a:pPr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</a:rPr>
              <a:t>be fact based, utilizing metrics, and rigorous </a:t>
            </a:r>
            <a:r>
              <a:rPr lang="en-US" sz="2000" dirty="0" smtClean="0">
                <a:latin typeface="Calibri" panose="020F0502020204030204" pitchFamily="34" charset="0"/>
              </a:rPr>
              <a:t>testing</a:t>
            </a:r>
          </a:p>
          <a:p>
            <a:pPr>
              <a:buNone/>
            </a:pPr>
            <a:r>
              <a:rPr lang="en-US" sz="1000" dirty="0" smtClean="0">
                <a:latin typeface="Calibri" panose="020F0502020204030204" pitchFamily="34" charset="0"/>
              </a:rPr>
              <a:t> </a:t>
            </a:r>
            <a:endParaRPr lang="en-US" sz="10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4418A"/>
              </a:buClr>
              <a:buFont typeface="+mj-lt"/>
              <a:buAutoNum type="arabicParenR"/>
            </a:pPr>
            <a:r>
              <a:rPr lang="en-US" sz="2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Zoom </a:t>
            </a:r>
            <a:r>
              <a:rPr lang="en-US" sz="2000" b="1" dirty="0">
                <a:solidFill>
                  <a:srgbClr val="04418A"/>
                </a:solidFill>
                <a:latin typeface="Calibri" panose="020F0502020204030204" pitchFamily="34" charset="0"/>
              </a:rPr>
              <a:t>In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Single feature becomes the product</a:t>
            </a:r>
          </a:p>
          <a:p>
            <a:pPr marL="457200" indent="-457200">
              <a:buClr>
                <a:srgbClr val="04418A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4418A"/>
                </a:solidFill>
                <a:latin typeface="Calibri" panose="020F0502020204030204" pitchFamily="34" charset="0"/>
              </a:rPr>
              <a:t>Zoom out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Product is expanded to cover new needs</a:t>
            </a:r>
          </a:p>
          <a:p>
            <a:pPr marL="457200" indent="-457200">
              <a:buClr>
                <a:srgbClr val="04418A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4418A"/>
                </a:solidFill>
                <a:latin typeface="Calibri" panose="020F0502020204030204" pitchFamily="34" charset="0"/>
              </a:rPr>
              <a:t>Customer Segment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product solves need of new segment</a:t>
            </a:r>
          </a:p>
          <a:p>
            <a:pPr marL="457200" indent="-457200">
              <a:buClr>
                <a:srgbClr val="04418A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4418A"/>
                </a:solidFill>
                <a:latin typeface="Calibri" panose="020F0502020204030204" pitchFamily="34" charset="0"/>
              </a:rPr>
              <a:t>Customer Need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Original discarded new need is identified</a:t>
            </a:r>
          </a:p>
          <a:p>
            <a:pPr marL="457200" indent="-457200">
              <a:buClr>
                <a:srgbClr val="04418A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4418A"/>
                </a:solidFill>
                <a:latin typeface="Calibri" panose="020F0502020204030204" pitchFamily="34" charset="0"/>
              </a:rPr>
              <a:t>Business Architecture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HM-LV switches to HV-LM or reverse</a:t>
            </a:r>
          </a:p>
          <a:p>
            <a:pPr marL="457200" indent="-457200">
              <a:buClr>
                <a:srgbClr val="04418A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4418A"/>
                </a:solidFill>
                <a:latin typeface="Calibri" panose="020F0502020204030204" pitchFamily="34" charset="0"/>
              </a:rPr>
              <a:t>Technology Pivot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Solve need using different lost cost technology solution   </a:t>
            </a:r>
          </a:p>
          <a:p>
            <a:pPr defTabSz="45720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555555"/>
              </a:solidFill>
              <a:latin typeface="Calibri" panose="020F0502020204030204" pitchFamily="34" charset="0"/>
              <a:cs typeface="Helvetica"/>
            </a:endParaRPr>
          </a:p>
          <a:p>
            <a:pPr lvl="0" defTabSz="457200" fontAlgn="auto">
              <a:spcAft>
                <a:spcPts val="0"/>
              </a:spcAft>
              <a:buNone/>
              <a:defRPr/>
            </a:pPr>
            <a:endParaRPr lang="en-US" sz="2000" kern="1200" dirty="0">
              <a:solidFill>
                <a:srgbClr val="555555"/>
              </a:solidFill>
              <a:latin typeface="Calibri" panose="020F0502020204030204" pitchFamily="34" charset="0"/>
              <a:cs typeface="Helvetica"/>
            </a:endParaRPr>
          </a:p>
          <a:p>
            <a:pPr>
              <a:buFontTx/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2000" b="1" i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629400" cy="8382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Pivot</a:t>
            </a:r>
            <a:endParaRPr lang="en-US" altLang="en-US" sz="24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78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6705600" cy="4419600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4418A"/>
                </a:solidFill>
                <a:latin typeface="Calibri" panose="020F0502020204030204" pitchFamily="34" charset="0"/>
              </a:rPr>
              <a:t>Smart Skin Technologies</a:t>
            </a:r>
            <a:r>
              <a:rPr lang="en-US" sz="2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In 2008 </a:t>
            </a:r>
            <a:r>
              <a:rPr lang="en-US" sz="2000" dirty="0" smtClean="0">
                <a:latin typeface="Calibri" panose="020F0502020204030204" pitchFamily="34" charset="0"/>
              </a:rPr>
              <a:t>technology called </a:t>
            </a:r>
            <a:r>
              <a:rPr lang="en-US" sz="2000" b="1" i="1" dirty="0" err="1" smtClean="0">
                <a:solidFill>
                  <a:srgbClr val="04418A"/>
                </a:solidFill>
                <a:latin typeface="Calibri" panose="020F0502020204030204" pitchFamily="34" charset="0"/>
              </a:rPr>
              <a:t>Quantifeel</a:t>
            </a:r>
            <a:r>
              <a:rPr lang="en-US" sz="2000" b="1" i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4418A"/>
                </a:solidFill>
                <a:latin typeface="Calibri" panose="020F0502020204030204" pitchFamily="34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Developed by </a:t>
            </a:r>
            <a:r>
              <a:rPr lang="en-US" sz="2000" dirty="0">
                <a:latin typeface="Calibri" panose="020F0502020204030204" pitchFamily="34" charset="0"/>
              </a:rPr>
              <a:t>CEO </a:t>
            </a:r>
            <a:r>
              <a:rPr lang="en-US" sz="2000" dirty="0" err="1">
                <a:latin typeface="Calibri" panose="020F0502020204030204" pitchFamily="34" charset="0"/>
              </a:rPr>
              <a:t>Kurmaran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Thillainadarajah</a:t>
            </a:r>
            <a:r>
              <a:rPr lang="en-US" sz="2000" dirty="0">
                <a:latin typeface="Calibri" panose="020F0502020204030204" pitchFamily="34" charset="0"/>
              </a:rPr>
              <a:t> at </a:t>
            </a:r>
            <a:r>
              <a:rPr lang="en-US" sz="2000" dirty="0" smtClean="0">
                <a:latin typeface="Calibri" panose="020F0502020204030204" pitchFamily="34" charset="0"/>
              </a:rPr>
              <a:t>UNB. It can detect </a:t>
            </a:r>
            <a:r>
              <a:rPr lang="en-US" sz="2000" dirty="0">
                <a:latin typeface="Calibri" panose="020F0502020204030204" pitchFamily="34" charset="0"/>
              </a:rPr>
              <a:t>pressure on a surface and chart the pressure 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</a:rPr>
              <a:t>real time on a device.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4418A"/>
                </a:solidFill>
                <a:latin typeface="Calibri" panose="020F0502020204030204" pitchFamily="34" charset="0"/>
              </a:rPr>
              <a:t>Investors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RHO, Build Ventures. Growth Works, NBIF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Recent </a:t>
            </a:r>
            <a:r>
              <a:rPr lang="en-US" sz="2000" dirty="0">
                <a:latin typeface="Calibri" panose="020F0502020204030204" pitchFamily="34" charset="0"/>
              </a:rPr>
              <a:t>additional funding of 3.9 million</a:t>
            </a:r>
          </a:p>
          <a:p>
            <a:pPr marL="0" indent="0">
              <a:buClr>
                <a:srgbClr val="04418A"/>
              </a:buClr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 2009-Initial </a:t>
            </a:r>
            <a:r>
              <a:rPr lang="en-US" sz="2000" dirty="0">
                <a:latin typeface="Calibri" panose="020F0502020204030204" pitchFamily="34" charset="0"/>
              </a:rPr>
              <a:t>product was to be 2</a:t>
            </a:r>
            <a:r>
              <a:rPr lang="en-US" sz="2000" baseline="30000" dirty="0">
                <a:latin typeface="Calibri" panose="020F0502020204030204" pitchFamily="34" charset="0"/>
              </a:rPr>
              <a:t>nd</a:t>
            </a:r>
            <a:r>
              <a:rPr lang="en-US" sz="2000" dirty="0">
                <a:latin typeface="Calibri" panose="020F0502020204030204" pitchFamily="34" charset="0"/>
              </a:rPr>
              <a:t> touchpad for smartphones</a:t>
            </a:r>
          </a:p>
          <a:p>
            <a:pPr marL="0" indent="0">
              <a:buClr>
                <a:srgbClr val="04418A"/>
              </a:buClr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 2011- </a:t>
            </a:r>
            <a:r>
              <a:rPr lang="en-US" sz="2000" dirty="0">
                <a:latin typeface="Calibri" panose="020F0502020204030204" pitchFamily="34" charset="0"/>
              </a:rPr>
              <a:t>Golf product – pressure sensitive skin to measure pressure of golf grip</a:t>
            </a:r>
          </a:p>
          <a:p>
            <a:pPr marL="0" indent="0">
              <a:buClr>
                <a:srgbClr val="04418A"/>
              </a:buClr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 2012- </a:t>
            </a:r>
            <a:r>
              <a:rPr lang="en-US" sz="2000" dirty="0">
                <a:latin typeface="Calibri" panose="020F0502020204030204" pitchFamily="34" charset="0"/>
              </a:rPr>
              <a:t>Pressure sensitive fake cans in a canning line to detect </a:t>
            </a:r>
            <a:r>
              <a:rPr lang="en-US" sz="2000" dirty="0" smtClean="0">
                <a:latin typeface="Calibri" panose="020F0502020204030204" pitchFamily="34" charset="0"/>
              </a:rPr>
              <a:t>bottlenecks </a:t>
            </a:r>
            <a:r>
              <a:rPr lang="en-US" sz="2000" dirty="0">
                <a:latin typeface="Calibri" panose="020F0502020204030204" pitchFamily="34" charset="0"/>
              </a:rPr>
              <a:t>prior to them occurring.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At </a:t>
            </a:r>
            <a:r>
              <a:rPr lang="en-US" sz="2000" dirty="0">
                <a:latin typeface="Calibri" panose="020F0502020204030204" pitchFamily="34" charset="0"/>
              </a:rPr>
              <a:t>each pivot once their new direction was established new funding from investors was committed.  </a:t>
            </a:r>
          </a:p>
          <a:p>
            <a:pPr marL="0" indent="0" defTabSz="45720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555555"/>
              </a:solidFill>
              <a:latin typeface="Calibri" panose="020F0502020204030204" pitchFamily="34" charset="0"/>
              <a:cs typeface="Helvetica"/>
            </a:endParaRPr>
          </a:p>
          <a:p>
            <a:pPr marL="0" lvl="0" indent="0" defTabSz="457200" fontAlgn="auto">
              <a:spcAft>
                <a:spcPts val="0"/>
              </a:spcAft>
              <a:buNone/>
              <a:defRPr/>
            </a:pPr>
            <a:endParaRPr lang="en-US" sz="2000" kern="1200" dirty="0">
              <a:solidFill>
                <a:srgbClr val="555555"/>
              </a:solidFill>
              <a:latin typeface="Calibri" panose="020F0502020204030204" pitchFamily="34" charset="0"/>
              <a:cs typeface="Helvetica"/>
            </a:endParaRPr>
          </a:p>
          <a:p>
            <a:pPr marL="0" indent="0">
              <a:buFontTx/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81200" y="381000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Pivot Case Study</a:t>
            </a:r>
            <a:endParaRPr lang="en-US" altLang="en-US" sz="2400" b="1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42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6781800" cy="39624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4418A"/>
                </a:solidFill>
                <a:latin typeface="Calibri" panose="020F0502020204030204" pitchFamily="34" charset="0"/>
              </a:rPr>
              <a:t>Product / Market Fit</a:t>
            </a:r>
            <a:r>
              <a:rPr lang="en-US" sz="2400" dirty="0" smtClean="0">
                <a:latin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</a:rPr>
              <a:t>Is the point in time when the product has evolved to </a:t>
            </a:r>
            <a:r>
              <a:rPr lang="en-US" sz="2400" dirty="0" smtClean="0">
                <a:latin typeface="Calibri" panose="020F0502020204030204" pitchFamily="34" charset="0"/>
              </a:rPr>
              <a:t>where </a:t>
            </a:r>
            <a:r>
              <a:rPr lang="en-US" sz="2400" dirty="0">
                <a:latin typeface="Calibri" panose="020F0502020204030204" pitchFamily="34" charset="0"/>
              </a:rPr>
              <a:t>the target market segment finds it attractive so you can spend your time on company growth rather than product </a:t>
            </a:r>
            <a:r>
              <a:rPr lang="en-US" sz="2400" dirty="0" smtClean="0">
                <a:latin typeface="Calibri" panose="020F0502020204030204" pitchFamily="34" charset="0"/>
              </a:rPr>
              <a:t>iterations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This </a:t>
            </a:r>
            <a:r>
              <a:rPr lang="en-US" sz="2400" dirty="0">
                <a:latin typeface="Calibri" panose="020F0502020204030204" pitchFamily="34" charset="0"/>
              </a:rPr>
              <a:t>is a significant milestone prior to rapidly </a:t>
            </a:r>
            <a:r>
              <a:rPr lang="en-US" sz="2400" dirty="0" smtClean="0">
                <a:latin typeface="Calibri" panose="020F050202020403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ramping </a:t>
            </a:r>
            <a:r>
              <a:rPr lang="en-US" sz="2400" dirty="0">
                <a:latin typeface="Calibri" panose="020F0502020204030204" pitchFamily="34" charset="0"/>
              </a:rPr>
              <a:t>up the growth components of your model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81200" y="685800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Market Fit</a:t>
            </a:r>
            <a:endParaRPr lang="en-US" altLang="en-US" sz="2400" b="1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25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371600" y="22098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kern="0" spc="-150" dirty="0" smtClean="0">
                <a:solidFill>
                  <a:srgbClr val="4A66AC"/>
                </a:solidFill>
                <a:latin typeface="Copperplate Gothic Bold" panose="020E0705020206020404" pitchFamily="34" charset="0"/>
                <a:cs typeface="Helvetica" pitchFamily="34" charset="0"/>
              </a:rPr>
              <a:t>Startup Lifecycles</a:t>
            </a:r>
            <a:endParaRPr lang="en-US" sz="4800" kern="0" spc="-150" dirty="0">
              <a:solidFill>
                <a:srgbClr val="4A66AC"/>
              </a:solidFill>
              <a:latin typeface="Copperplate Gothic Bold" panose="020E0705020206020404" pitchFamily="34" charset="0"/>
              <a:cs typeface="Helvetica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4418A"/>
                </a:solidFill>
                <a:latin typeface="Calibri" panose="020F0502020204030204" pitchFamily="34" charset="0"/>
              </a:rPr>
              <a:t>Stages </a:t>
            </a:r>
            <a:r>
              <a:rPr lang="en-US" sz="3600" dirty="0">
                <a:solidFill>
                  <a:srgbClr val="04418A"/>
                </a:solidFill>
                <a:latin typeface="Calibri" panose="020F0502020204030204" pitchFamily="34" charset="0"/>
              </a:rPr>
              <a:t>of a Startup </a:t>
            </a:r>
            <a:r>
              <a:rPr lang="en-US" sz="3600" dirty="0" smtClean="0">
                <a:solidFill>
                  <a:srgbClr val="04418A"/>
                </a:solidFill>
                <a:latin typeface="Calibri" panose="020F0502020204030204" pitchFamily="34" charset="0"/>
              </a:rPr>
              <a:t>lifecycle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4418A"/>
                </a:solidFill>
                <a:latin typeface="Calibri" panose="020F0502020204030204" pitchFamily="34" charset="0"/>
              </a:rPr>
              <a:t>Startup </a:t>
            </a:r>
            <a:r>
              <a:rPr lang="en-US" sz="3600" dirty="0">
                <a:solidFill>
                  <a:srgbClr val="04418A"/>
                </a:solidFill>
                <a:latin typeface="Calibri" panose="020F0502020204030204" pitchFamily="34" charset="0"/>
              </a:rPr>
              <a:t>Funding </a:t>
            </a:r>
            <a:r>
              <a:rPr lang="en-US" sz="3600" dirty="0" smtClean="0">
                <a:solidFill>
                  <a:srgbClr val="04418A"/>
                </a:solidFill>
                <a:latin typeface="Calibri" panose="020F0502020204030204" pitchFamily="34" charset="0"/>
              </a:rPr>
              <a:t>lifecycle</a:t>
            </a:r>
            <a:endParaRPr lang="en-US" sz="360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04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6477000" cy="10668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Start-up Environment</a:t>
            </a:r>
            <a:b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</a:br>
            <a:r>
              <a:rPr lang="en-US" altLang="en-US" sz="24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in Atlantic Canada</a:t>
            </a:r>
            <a:endParaRPr lang="en-US" altLang="en-US" sz="24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629400" cy="41910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Government Investment Organizations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Angel Investors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Venture Capitalists 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Incubators / Accelerators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Universities - Education / R&amp;D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Sand Boxes- NS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Funding Road Shows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Startup Weekends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Entrevestor</a:t>
            </a:r>
            <a:r>
              <a:rPr lang="en-US" sz="2400" dirty="0">
                <a:latin typeface="Calibri" panose="020F0502020204030204" pitchFamily="34" charset="0"/>
              </a:rPr>
              <a:t>: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Carol - Peter Moreira </a:t>
            </a:r>
          </a:p>
          <a:p>
            <a:pPr>
              <a:lnSpc>
                <a:spcPct val="80000"/>
              </a:lnSpc>
              <a:buClr>
                <a:srgbClr val="04418A"/>
              </a:buClr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62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55638"/>
            <a:ext cx="7315200" cy="715962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Stages of a Business Lifecycle</a:t>
            </a:r>
            <a:endParaRPr lang="ru-RU" altLang="en-US" sz="40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alt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780014"/>
            <a:ext cx="8884141" cy="340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2895600"/>
            <a:ext cx="1348447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Universities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352800"/>
            <a:ext cx="1233030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Incubators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0"/>
            <a:ext cx="1426994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Accelerators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95800"/>
            <a:ext cx="1276311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Sandboxes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4191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</a:rPr>
              <a:t>I-3</a:t>
            </a:r>
            <a:endParaRPr lang="en-US" sz="18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657600"/>
            <a:ext cx="1251753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Startup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Weekends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2819400"/>
            <a:ext cx="1524000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Road Shows </a:t>
            </a:r>
          </a:p>
        </p:txBody>
      </p:sp>
    </p:spTree>
    <p:extLst>
      <p:ext uri="{BB962C8B-B14F-4D97-AF65-F5344CB8AC3E}">
        <p14:creationId xmlns:p14="http://schemas.microsoft.com/office/powerpoint/2010/main" xmlns="" val="203854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altLang="en-US" sz="1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9181241"/>
              </p:ext>
            </p:extLst>
          </p:nvPr>
        </p:nvGraphicFramePr>
        <p:xfrm>
          <a:off x="838200" y="1143000"/>
          <a:ext cx="7219518" cy="4247394"/>
        </p:xfrm>
        <a:graphic>
          <a:graphicData uri="http://schemas.openxmlformats.org/presentationml/2006/ole">
            <p:oleObj spid="_x0000_s1101" name="Worksheet" r:id="rId6" imgW="5962644" imgH="3819420" progId="Excel.Sheet.12">
              <p:embed/>
            </p:oleObj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0668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Innovacorp’s I-3 Technology</a:t>
            </a:r>
            <a:b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</a:br>
            <a:r>
              <a:rPr lang="en-US" altLang="en-US" sz="24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Startup Competition Growth</a:t>
            </a:r>
            <a:endParaRPr lang="en-US" altLang="en-US" sz="24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90600" y="5410200"/>
            <a:ext cx="733134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US" altLang="en-US" sz="2000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ICT     Life Sciences     Clean Technology      Oceans Technology</a:t>
            </a:r>
            <a:endParaRPr lang="en-US" altLang="en-US" sz="2000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5000" y="5791200"/>
            <a:ext cx="4445342" cy="457200"/>
            <a:chOff x="2473061" y="4665017"/>
            <a:chExt cx="4445342" cy="461665"/>
          </a:xfrm>
        </p:grpSpPr>
        <p:sp>
          <p:nvSpPr>
            <p:cNvPr id="9" name="Right Arrow 8"/>
            <p:cNvSpPr/>
            <p:nvPr/>
          </p:nvSpPr>
          <p:spPr bwMode="auto">
            <a:xfrm>
              <a:off x="3186050" y="4686300"/>
              <a:ext cx="800100" cy="419100"/>
            </a:xfrm>
            <a:prstGeom prst="rightArrow">
              <a:avLst/>
            </a:prstGeom>
            <a:solidFill>
              <a:srgbClr val="04418A">
                <a:alpha val="78000"/>
              </a:srgb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73061" y="4665017"/>
              <a:ext cx="574195" cy="404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4418A"/>
                  </a:solidFill>
                  <a:latin typeface="Calibri" panose="020F0502020204030204" pitchFamily="34" charset="0"/>
                </a:rPr>
                <a:t>228</a:t>
              </a:r>
              <a:endParaRPr lang="en-US" sz="2000" b="1" dirty="0">
                <a:solidFill>
                  <a:srgbClr val="04418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00150" y="4665017"/>
              <a:ext cx="444352" cy="404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4418A"/>
                  </a:solidFill>
                  <a:latin typeface="Calibri" panose="020F0502020204030204" pitchFamily="34" charset="0"/>
                </a:rPr>
                <a:t>25</a:t>
              </a:r>
              <a:endParaRPr lang="en-US" sz="2000" b="1" dirty="0">
                <a:solidFill>
                  <a:srgbClr val="04418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4533900" y="4707582"/>
              <a:ext cx="800100" cy="419100"/>
            </a:xfrm>
            <a:prstGeom prst="rightArrow">
              <a:avLst/>
            </a:prstGeom>
            <a:solidFill>
              <a:srgbClr val="04418A">
                <a:alpha val="78000"/>
              </a:srgb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5764148" y="4686300"/>
              <a:ext cx="800100" cy="419100"/>
            </a:xfrm>
            <a:prstGeom prst="rightArrow">
              <a:avLst/>
            </a:prstGeom>
            <a:solidFill>
              <a:srgbClr val="04418A">
                <a:alpha val="78000"/>
              </a:srgbClr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74842" y="4665017"/>
              <a:ext cx="314509" cy="404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4418A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03894" y="4665017"/>
              <a:ext cx="314509" cy="404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4418A"/>
                  </a:solidFill>
                  <a:latin typeface="Calibri" panose="020F0502020204030204" pitchFamily="34" charset="0"/>
                </a:rPr>
                <a:t>1</a:t>
              </a:r>
              <a:endParaRPr lang="en-US" sz="2000" b="1" dirty="0">
                <a:solidFill>
                  <a:srgbClr val="04418A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802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438400" y="4419600"/>
            <a:ext cx="1143000" cy="30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5">
                <a:lumMod val="1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4038600"/>
            <a:ext cx="1143000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4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715962"/>
          </a:xfrm>
        </p:spPr>
        <p:txBody>
          <a:bodyPr/>
          <a:lstStyle/>
          <a:p>
            <a:r>
              <a:rPr lang="en-US" altLang="en-US" sz="3600" b="1" spc="-20" dirty="0" smtClean="0">
                <a:solidFill>
                  <a:srgbClr val="04418A"/>
                </a:solidFill>
                <a:latin typeface="Calibri" panose="020F0502020204030204" pitchFamily="34" charset="0"/>
              </a:rPr>
              <a:t>Traditional Product Investment Lifecycle</a:t>
            </a:r>
            <a:endParaRPr lang="ru-RU" altLang="en-US" sz="3600" b="1" spc="-2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alt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8382000" cy="535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3276600"/>
            <a:ext cx="762000" cy="369332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</a:rPr>
              <a:t>NBIF</a:t>
            </a:r>
            <a:endParaRPr lang="en-US" sz="18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895600"/>
            <a:ext cx="685800" cy="33855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</a:rPr>
              <a:t>NSBI</a:t>
            </a:r>
            <a:endParaRPr lang="en-US" sz="16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362200"/>
            <a:ext cx="838200" cy="4616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10000"/>
                  </a:schemeClr>
                </a:solidFill>
              </a:rPr>
              <a:t>Build </a:t>
            </a:r>
          </a:p>
          <a:p>
            <a:r>
              <a:rPr lang="en-US" sz="1200" b="1" dirty="0" smtClean="0">
                <a:solidFill>
                  <a:schemeClr val="accent5">
                    <a:lumMod val="10000"/>
                  </a:schemeClr>
                </a:solidFill>
              </a:rPr>
              <a:t>Ventures</a:t>
            </a:r>
            <a:endParaRPr lang="en-US" sz="12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4495800"/>
            <a:ext cx="209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</a:rPr>
              <a:t>BDC, TVC, EVV</a:t>
            </a:r>
          </a:p>
          <a:p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</a:rPr>
              <a:t>GW, Tech SE, AVCP</a:t>
            </a:r>
            <a:endParaRPr lang="en-US" sz="16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3" name="Picture 1" descr="C:\Users\Dan\AppData\Local\Microsoft\Windows\Temporary Internet Files\Content.IE5\FQO4Z8UK\clip-art-eagle-6093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276600"/>
            <a:ext cx="1288473" cy="914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95600" y="2438400"/>
            <a:ext cx="1199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10000"/>
                  </a:schemeClr>
                </a:solidFill>
              </a:rPr>
              <a:t>Technology</a:t>
            </a:r>
          </a:p>
          <a:p>
            <a:r>
              <a:rPr lang="en-US" sz="1400" b="1" dirty="0" smtClean="0">
                <a:solidFill>
                  <a:schemeClr val="accent5">
                    <a:lumMod val="10000"/>
                  </a:schemeClr>
                </a:solidFill>
              </a:rPr>
              <a:t> Companies</a:t>
            </a:r>
            <a:endParaRPr lang="en-US" sz="1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5" name="Arc 14"/>
          <p:cNvSpPr/>
          <p:nvPr/>
        </p:nvSpPr>
        <p:spPr bwMode="auto">
          <a:xfrm>
            <a:off x="3810000" y="2895600"/>
            <a:ext cx="304800" cy="1143000"/>
          </a:xfrm>
          <a:prstGeom prst="arc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>
            <a:solidFill>
              <a:srgbClr val="CE1102"/>
            </a:solidFill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715000"/>
            <a:ext cx="3608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</a:rPr>
              <a:t>Entrevestor - Carol &amp; Peter </a:t>
            </a:r>
            <a:r>
              <a:rPr lang="en-US" sz="1600" b="1" dirty="0" err="1" smtClean="0">
                <a:solidFill>
                  <a:schemeClr val="accent5">
                    <a:lumMod val="10000"/>
                  </a:schemeClr>
                </a:solidFill>
              </a:rPr>
              <a:t>Moreira</a:t>
            </a:r>
            <a:endParaRPr lang="en-US" sz="16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7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7200" y="22860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-15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opperplate Gothic Bold" panose="020E0705020206020404" pitchFamily="34" charset="0"/>
                <a:ea typeface="+mj-ea"/>
                <a:cs typeface="Helvetica" pitchFamily="34" charset="0"/>
              </a:rPr>
              <a:t>“Who Wants To be a Millionaire ? ”</a:t>
            </a:r>
            <a:endParaRPr kumimoji="0" lang="en-US" sz="4400" b="0" i="0" u="none" strike="noStrike" kern="0" cap="none" spc="-15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opperplate Gothic Bold" panose="020E0705020206020404" pitchFamily="34" charset="0"/>
              <a:ea typeface="+mj-ea"/>
              <a:cs typeface="Helvetica" pitchFamily="34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419600" y="1600200"/>
            <a:ext cx="4876800" cy="10668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Helvetica" pitchFamily="34" charset="0"/>
              </a:rPr>
              <a:t>The Lean Startup Model &amp; The Startup Life Cycle</a:t>
            </a:r>
            <a:endParaRPr kumimoji="0" lang="ru-RU" alt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82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133600" y="22860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kern="0" spc="-150" dirty="0" smtClean="0">
                <a:solidFill>
                  <a:srgbClr val="4A66AC"/>
                </a:solidFill>
                <a:latin typeface="Copperplate Gothic Bold" panose="020E0705020206020404" pitchFamily="34" charset="0"/>
                <a:cs typeface="Helvetica" pitchFamily="34" charset="0"/>
              </a:rPr>
              <a:t>Startup Failures</a:t>
            </a:r>
            <a:endParaRPr lang="en-US" sz="4800" kern="0" spc="-150" dirty="0">
              <a:solidFill>
                <a:srgbClr val="4A66AC"/>
              </a:solidFill>
              <a:latin typeface="Copperplate Gothic Bold" panose="020E0705020206020404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71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6553200" cy="4114800"/>
          </a:xfrm>
          <a:noFill/>
        </p:spPr>
        <p:txBody>
          <a:bodyPr/>
          <a:lstStyle/>
          <a:p>
            <a:pPr marL="274320" indent="-274320">
              <a:buClr>
                <a:srgbClr val="04418A"/>
              </a:buClr>
            </a:pPr>
            <a:r>
              <a:rPr lang="en-US" sz="2400" dirty="0">
                <a:latin typeface="Calibri" panose="020F0502020204030204" pitchFamily="34" charset="0"/>
              </a:rPr>
              <a:t>How to </a:t>
            </a:r>
            <a:r>
              <a:rPr lang="en-US" sz="2400" dirty="0" smtClean="0">
                <a:latin typeface="Calibri" panose="020F0502020204030204" pitchFamily="34" charset="0"/>
              </a:rPr>
              <a:t>search for a scalable &amp; repeatable BM with a unique product or service and </a:t>
            </a:r>
            <a:r>
              <a:rPr lang="en-US" sz="2400" dirty="0">
                <a:latin typeface="Calibri" panose="020F0502020204030204" pitchFamily="34" charset="0"/>
              </a:rPr>
              <a:t>take it through a structured Innovation cycle and incubation process, to become a viable </a:t>
            </a:r>
            <a:r>
              <a:rPr lang="en-US" sz="2400" dirty="0" smtClean="0">
                <a:latin typeface="Calibri" panose="020F0502020204030204" pitchFamily="34" charset="0"/>
              </a:rPr>
              <a:t> company </a:t>
            </a: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  <a:p>
            <a:pPr marL="274320" indent="-274320">
              <a:buClr>
                <a:srgbClr val="04418A"/>
              </a:buClr>
            </a:pPr>
            <a:r>
              <a:rPr lang="en-US" sz="2400" dirty="0">
                <a:latin typeface="Calibri" panose="020F0502020204030204" pitchFamily="34" charset="0"/>
              </a:rPr>
              <a:t>How to build the core competencies within the </a:t>
            </a:r>
            <a:r>
              <a:rPr lang="en-US" sz="2400" dirty="0" smtClean="0">
                <a:latin typeface="Calibri" panose="020F0502020204030204" pitchFamily="34" charset="0"/>
              </a:rPr>
              <a:t>company, </a:t>
            </a:r>
            <a:r>
              <a:rPr lang="en-US" sz="2400" dirty="0">
                <a:latin typeface="Calibri" panose="020F0502020204030204" pitchFamily="34" charset="0"/>
              </a:rPr>
              <a:t>which will enable it to launch the product into the market </a:t>
            </a:r>
            <a:r>
              <a:rPr lang="en-US" sz="2400" dirty="0" smtClean="0">
                <a:latin typeface="Calibri" panose="020F0502020204030204" pitchFamily="34" charset="0"/>
              </a:rPr>
              <a:t>place </a:t>
            </a:r>
            <a:r>
              <a:rPr lang="en-US" sz="2400" dirty="0">
                <a:latin typeface="Calibri" panose="020F0502020204030204" pitchFamily="34" charset="0"/>
              </a:rPr>
              <a:t>so the product </a:t>
            </a:r>
            <a:r>
              <a:rPr lang="en-US" sz="2400" b="1" dirty="0">
                <a:latin typeface="Calibri" panose="020F0502020204030204" pitchFamily="34" charset="0"/>
              </a:rPr>
              <a:t>and</a:t>
            </a:r>
            <a:r>
              <a:rPr lang="en-US" sz="2400" dirty="0">
                <a:latin typeface="Calibri" panose="020F0502020204030204" pitchFamily="34" charset="0"/>
              </a:rPr>
              <a:t> the company can be </a:t>
            </a:r>
            <a:r>
              <a:rPr lang="en-US" sz="2400" dirty="0" smtClean="0">
                <a:latin typeface="Calibri" panose="020F0502020204030204" pitchFamily="34" charset="0"/>
              </a:rPr>
              <a:t>successful</a:t>
            </a:r>
            <a:endParaRPr lang="en-US" sz="2400" dirty="0">
              <a:latin typeface="Calibri" panose="020F0502020204030204" pitchFamily="34" charset="0"/>
            </a:endParaRPr>
          </a:p>
          <a:p>
            <a:pPr defTabSz="45720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555555"/>
              </a:solidFill>
              <a:latin typeface="Helvetica"/>
              <a:cs typeface="Helvetica"/>
            </a:endParaRPr>
          </a:p>
          <a:p>
            <a:pPr lvl="0" defTabSz="457200" fontAlgn="auto">
              <a:spcAft>
                <a:spcPts val="0"/>
              </a:spcAft>
              <a:buNone/>
              <a:defRPr/>
            </a:pPr>
            <a:endParaRPr lang="en-US" sz="2000" kern="1200" dirty="0">
              <a:solidFill>
                <a:srgbClr val="555555"/>
              </a:solidFill>
              <a:latin typeface="Helvetica"/>
              <a:cs typeface="Helvetica"/>
            </a:endParaRPr>
          </a:p>
          <a:p>
            <a:pPr>
              <a:buFontTx/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2000" b="1" i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77000" cy="8382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Startup – A Dual Challenge</a:t>
            </a:r>
            <a:endParaRPr lang="en-US" altLang="en-US" sz="24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26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391400" cy="715963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Why Business Models Fail</a:t>
            </a:r>
            <a:endParaRPr lang="en-US" altLang="en-US" b="1" u="sng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1143000"/>
            <a:ext cx="7010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09800" y="1676400"/>
            <a:ext cx="563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4418A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Solving an Irrelevant  Customer JOB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4418A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Flawed Business Model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CAC  &gt;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CLV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4418A"/>
              </a:buClr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Calibri" panose="020F0502020204030204" pitchFamily="34" charset="0"/>
              </a:rPr>
              <a:t>External Threats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4418A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Poor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Execution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4418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6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s://encrypted-tbn3.gstatic.com/images?q=tbn:ANd9GcRnYgRSNwFZdNmQcnXc_KN4_W8FklNkMVqoJFIRowF8Leg_JFynL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3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1783" t="3828" r="1248"/>
          <a:stretch/>
        </p:blipFill>
        <p:spPr bwMode="auto">
          <a:xfrm>
            <a:off x="6140824" y="5038164"/>
            <a:ext cx="2438400" cy="981635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81200" y="457200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Transition</a:t>
            </a:r>
          </a:p>
          <a:p>
            <a:pPr>
              <a:lnSpc>
                <a:spcPts val="2800"/>
              </a:lnSpc>
            </a:pPr>
            <a:r>
              <a:rPr lang="en-US" altLang="en-US" sz="24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From Startup to Company</a:t>
            </a:r>
            <a:endParaRPr lang="en-US" altLang="en-US" sz="2400" b="1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62200" y="2819400"/>
            <a:ext cx="2971800" cy="1447800"/>
          </a:xfrm>
        </p:spPr>
        <p:txBody>
          <a:bodyPr>
            <a:normAutofit/>
          </a:bodyPr>
          <a:lstStyle/>
          <a:p>
            <a:pPr>
              <a:buClr>
                <a:srgbClr val="04418A"/>
              </a:buClr>
            </a:pPr>
            <a:r>
              <a:rPr lang="en-US" sz="1600" b="1" dirty="0" smtClean="0">
                <a:latin typeface="Calibri" panose="020F0502020204030204" pitchFamily="34" charset="0"/>
              </a:rPr>
              <a:t>Business model found</a:t>
            </a:r>
          </a:p>
          <a:p>
            <a:pPr>
              <a:buClr>
                <a:srgbClr val="04418A"/>
              </a:buClr>
            </a:pPr>
            <a:r>
              <a:rPr lang="en-US" sz="1600" b="1" dirty="0" smtClean="0">
                <a:latin typeface="Calibri" panose="020F0502020204030204" pitchFamily="34" charset="0"/>
              </a:rPr>
              <a:t>Product /Market Fit</a:t>
            </a:r>
          </a:p>
          <a:p>
            <a:pPr>
              <a:buClr>
                <a:srgbClr val="04418A"/>
              </a:buClr>
            </a:pPr>
            <a:r>
              <a:rPr lang="en-US" sz="1600" b="1" dirty="0" smtClean="0">
                <a:latin typeface="Calibri" panose="020F0502020204030204" pitchFamily="34" charset="0"/>
              </a:rPr>
              <a:t>Repeatable Sales Model</a:t>
            </a:r>
          </a:p>
          <a:p>
            <a:pPr>
              <a:buClr>
                <a:srgbClr val="04418A"/>
              </a:buClr>
            </a:pPr>
            <a:r>
              <a:rPr lang="en-US" sz="1600" b="1" dirty="0" smtClean="0">
                <a:latin typeface="Calibri" panose="020F0502020204030204" pitchFamily="34" charset="0"/>
              </a:rPr>
              <a:t>Sales Managers Hired</a:t>
            </a:r>
          </a:p>
          <a:p>
            <a:pPr>
              <a:buClr>
                <a:srgbClr val="04418A"/>
              </a:buClr>
            </a:pP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21924" y="2813050"/>
            <a:ext cx="3041075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latinLnBrk="0">
              <a:lnSpc>
                <a:spcPct val="100000"/>
              </a:lnSpc>
              <a:spcBef>
                <a:spcPct val="20000"/>
              </a:spcBef>
              <a:buClr>
                <a:srgbClr val="04418A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latin typeface="Calibri" panose="020F0502020204030204" pitchFamily="34" charset="0"/>
              </a:rPr>
              <a:t>Key Executives in place</a:t>
            </a:r>
          </a:p>
          <a:p>
            <a:pPr marL="342900" marR="0" lvl="0" indent="-342900" algn="l" defTabSz="457200" latinLnBrk="0">
              <a:lnSpc>
                <a:spcPct val="100000"/>
              </a:lnSpc>
              <a:spcBef>
                <a:spcPct val="20000"/>
              </a:spcBef>
              <a:buClr>
                <a:srgbClr val="04418A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latin typeface="Calibri" panose="020F0502020204030204" pitchFamily="34" charset="0"/>
              </a:rPr>
              <a:t>Business Process Developed</a:t>
            </a:r>
          </a:p>
          <a:p>
            <a:pPr marL="342900" marR="0" lvl="0" indent="-342900" algn="l" defTabSz="457200" latinLnBrk="0">
              <a:lnSpc>
                <a:spcPct val="100000"/>
              </a:lnSpc>
              <a:spcBef>
                <a:spcPct val="20000"/>
              </a:spcBef>
              <a:buClr>
                <a:srgbClr val="04418A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latin typeface="Calibri" panose="020F0502020204030204" pitchFamily="34" charset="0"/>
              </a:rPr>
              <a:t>Profitable – Cash flow</a:t>
            </a:r>
          </a:p>
          <a:p>
            <a:pPr marL="342900" marR="0" lvl="0" indent="-342900" algn="l" defTabSz="457200" latinLnBrk="0">
              <a:lnSpc>
                <a:spcPct val="100000"/>
              </a:lnSpc>
              <a:spcBef>
                <a:spcPct val="20000"/>
              </a:spcBef>
              <a:buClr>
                <a:srgbClr val="04418A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latin typeface="Calibri" panose="020F0502020204030204" pitchFamily="34" charset="0"/>
              </a:rPr>
              <a:t>Rapid scale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006491" y="2631375"/>
            <a:ext cx="505308" cy="2454289"/>
          </a:xfrm>
          <a:custGeom>
            <a:avLst/>
            <a:gdLst>
              <a:gd name="connsiteX0" fmla="*/ 233572 w 424072"/>
              <a:gd name="connsiteY0" fmla="*/ 0 h 1587500"/>
              <a:gd name="connsiteX1" fmla="*/ 271672 w 424072"/>
              <a:gd name="connsiteY1" fmla="*/ 12700 h 1587500"/>
              <a:gd name="connsiteX2" fmla="*/ 284372 w 424072"/>
              <a:gd name="connsiteY2" fmla="*/ 101600 h 1587500"/>
              <a:gd name="connsiteX3" fmla="*/ 246272 w 424072"/>
              <a:gd name="connsiteY3" fmla="*/ 127000 h 1587500"/>
              <a:gd name="connsiteX4" fmla="*/ 195472 w 424072"/>
              <a:gd name="connsiteY4" fmla="*/ 152400 h 1587500"/>
              <a:gd name="connsiteX5" fmla="*/ 157372 w 424072"/>
              <a:gd name="connsiteY5" fmla="*/ 165100 h 1587500"/>
              <a:gd name="connsiteX6" fmla="*/ 220872 w 424072"/>
              <a:gd name="connsiteY6" fmla="*/ 152400 h 1587500"/>
              <a:gd name="connsiteX7" fmla="*/ 258972 w 424072"/>
              <a:gd name="connsiteY7" fmla="*/ 139700 h 1587500"/>
              <a:gd name="connsiteX8" fmla="*/ 411372 w 424072"/>
              <a:gd name="connsiteY8" fmla="*/ 190500 h 1587500"/>
              <a:gd name="connsiteX9" fmla="*/ 424072 w 424072"/>
              <a:gd name="connsiteY9" fmla="*/ 228600 h 1587500"/>
              <a:gd name="connsiteX10" fmla="*/ 411372 w 424072"/>
              <a:gd name="connsiteY10" fmla="*/ 279400 h 1587500"/>
              <a:gd name="connsiteX11" fmla="*/ 360572 w 424072"/>
              <a:gd name="connsiteY11" fmla="*/ 317500 h 1587500"/>
              <a:gd name="connsiteX12" fmla="*/ 322472 w 424072"/>
              <a:gd name="connsiteY12" fmla="*/ 342900 h 1587500"/>
              <a:gd name="connsiteX13" fmla="*/ 271672 w 424072"/>
              <a:gd name="connsiteY13" fmla="*/ 355600 h 1587500"/>
              <a:gd name="connsiteX14" fmla="*/ 233572 w 424072"/>
              <a:gd name="connsiteY14" fmla="*/ 368300 h 1587500"/>
              <a:gd name="connsiteX15" fmla="*/ 144672 w 424072"/>
              <a:gd name="connsiteY15" fmla="*/ 355600 h 1587500"/>
              <a:gd name="connsiteX16" fmla="*/ 195472 w 424072"/>
              <a:gd name="connsiteY16" fmla="*/ 342900 h 1587500"/>
              <a:gd name="connsiteX17" fmla="*/ 309772 w 424072"/>
              <a:gd name="connsiteY17" fmla="*/ 355600 h 1587500"/>
              <a:gd name="connsiteX18" fmla="*/ 335172 w 424072"/>
              <a:gd name="connsiteY18" fmla="*/ 508000 h 1587500"/>
              <a:gd name="connsiteX19" fmla="*/ 309772 w 424072"/>
              <a:gd name="connsiteY19" fmla="*/ 596900 h 1587500"/>
              <a:gd name="connsiteX20" fmla="*/ 271672 w 424072"/>
              <a:gd name="connsiteY20" fmla="*/ 609600 h 1587500"/>
              <a:gd name="connsiteX21" fmla="*/ 233572 w 424072"/>
              <a:gd name="connsiteY21" fmla="*/ 635000 h 1587500"/>
              <a:gd name="connsiteX22" fmla="*/ 170072 w 424072"/>
              <a:gd name="connsiteY22" fmla="*/ 622300 h 1587500"/>
              <a:gd name="connsiteX23" fmla="*/ 208172 w 424072"/>
              <a:gd name="connsiteY23" fmla="*/ 596900 h 1587500"/>
              <a:gd name="connsiteX24" fmla="*/ 258972 w 424072"/>
              <a:gd name="connsiteY24" fmla="*/ 571500 h 1587500"/>
              <a:gd name="connsiteX25" fmla="*/ 309772 w 424072"/>
              <a:gd name="connsiteY25" fmla="*/ 584200 h 1587500"/>
              <a:gd name="connsiteX26" fmla="*/ 335172 w 424072"/>
              <a:gd name="connsiteY26" fmla="*/ 635000 h 1587500"/>
              <a:gd name="connsiteX27" fmla="*/ 322472 w 424072"/>
              <a:gd name="connsiteY27" fmla="*/ 812800 h 1587500"/>
              <a:gd name="connsiteX28" fmla="*/ 309772 w 424072"/>
              <a:gd name="connsiteY28" fmla="*/ 850900 h 1587500"/>
              <a:gd name="connsiteX29" fmla="*/ 271672 w 424072"/>
              <a:gd name="connsiteY29" fmla="*/ 876300 h 1587500"/>
              <a:gd name="connsiteX30" fmla="*/ 246272 w 424072"/>
              <a:gd name="connsiteY30" fmla="*/ 914400 h 1587500"/>
              <a:gd name="connsiteX31" fmla="*/ 170072 w 424072"/>
              <a:gd name="connsiteY31" fmla="*/ 952500 h 1587500"/>
              <a:gd name="connsiteX32" fmla="*/ 93872 w 424072"/>
              <a:gd name="connsiteY32" fmla="*/ 939800 h 1587500"/>
              <a:gd name="connsiteX33" fmla="*/ 106572 w 424072"/>
              <a:gd name="connsiteY33" fmla="*/ 901700 h 1587500"/>
              <a:gd name="connsiteX34" fmla="*/ 157372 w 424072"/>
              <a:gd name="connsiteY34" fmla="*/ 889000 h 1587500"/>
              <a:gd name="connsiteX35" fmla="*/ 195472 w 424072"/>
              <a:gd name="connsiteY35" fmla="*/ 876300 h 1587500"/>
              <a:gd name="connsiteX36" fmla="*/ 309772 w 424072"/>
              <a:gd name="connsiteY36" fmla="*/ 889000 h 1587500"/>
              <a:gd name="connsiteX37" fmla="*/ 335172 w 424072"/>
              <a:gd name="connsiteY37" fmla="*/ 965200 h 1587500"/>
              <a:gd name="connsiteX38" fmla="*/ 322472 w 424072"/>
              <a:gd name="connsiteY38" fmla="*/ 1054100 h 1587500"/>
              <a:gd name="connsiteX39" fmla="*/ 284372 w 424072"/>
              <a:gd name="connsiteY39" fmla="*/ 1092200 h 1587500"/>
              <a:gd name="connsiteX40" fmla="*/ 246272 w 424072"/>
              <a:gd name="connsiteY40" fmla="*/ 1143000 h 1587500"/>
              <a:gd name="connsiteX41" fmla="*/ 170072 w 424072"/>
              <a:gd name="connsiteY41" fmla="*/ 1181100 h 1587500"/>
              <a:gd name="connsiteX42" fmla="*/ 93872 w 424072"/>
              <a:gd name="connsiteY42" fmla="*/ 1168400 h 1587500"/>
              <a:gd name="connsiteX43" fmla="*/ 68472 w 424072"/>
              <a:gd name="connsiteY43" fmla="*/ 1130300 h 1587500"/>
              <a:gd name="connsiteX44" fmla="*/ 119272 w 424072"/>
              <a:gd name="connsiteY44" fmla="*/ 1117600 h 1587500"/>
              <a:gd name="connsiteX45" fmla="*/ 208172 w 424072"/>
              <a:gd name="connsiteY45" fmla="*/ 1104900 h 1587500"/>
              <a:gd name="connsiteX46" fmla="*/ 297072 w 424072"/>
              <a:gd name="connsiteY46" fmla="*/ 1155700 h 1587500"/>
              <a:gd name="connsiteX47" fmla="*/ 309772 w 424072"/>
              <a:gd name="connsiteY47" fmla="*/ 1206500 h 1587500"/>
              <a:gd name="connsiteX48" fmla="*/ 297072 w 424072"/>
              <a:gd name="connsiteY48" fmla="*/ 1282700 h 1587500"/>
              <a:gd name="connsiteX49" fmla="*/ 208172 w 424072"/>
              <a:gd name="connsiteY49" fmla="*/ 1333500 h 1587500"/>
              <a:gd name="connsiteX50" fmla="*/ 119272 w 424072"/>
              <a:gd name="connsiteY50" fmla="*/ 1358900 h 1587500"/>
              <a:gd name="connsiteX51" fmla="*/ 17672 w 424072"/>
              <a:gd name="connsiteY51" fmla="*/ 1346200 h 1587500"/>
              <a:gd name="connsiteX52" fmla="*/ 4972 w 424072"/>
              <a:gd name="connsiteY52" fmla="*/ 1308100 h 1587500"/>
              <a:gd name="connsiteX53" fmla="*/ 43072 w 424072"/>
              <a:gd name="connsiteY53" fmla="*/ 1282700 h 1587500"/>
              <a:gd name="connsiteX54" fmla="*/ 208172 w 424072"/>
              <a:gd name="connsiteY54" fmla="*/ 1295400 h 1587500"/>
              <a:gd name="connsiteX55" fmla="*/ 220872 w 424072"/>
              <a:gd name="connsiteY55" fmla="*/ 1333500 h 1587500"/>
              <a:gd name="connsiteX56" fmla="*/ 208172 w 424072"/>
              <a:gd name="connsiteY56" fmla="*/ 1460500 h 1587500"/>
              <a:gd name="connsiteX57" fmla="*/ 182772 w 424072"/>
              <a:gd name="connsiteY57" fmla="*/ 1498600 h 1587500"/>
              <a:gd name="connsiteX58" fmla="*/ 170072 w 424072"/>
              <a:gd name="connsiteY58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24072" h="1587500">
                <a:moveTo>
                  <a:pt x="233572" y="0"/>
                </a:moveTo>
                <a:cubicBezTo>
                  <a:pt x="246272" y="4233"/>
                  <a:pt x="262206" y="3234"/>
                  <a:pt x="271672" y="12700"/>
                </a:cubicBezTo>
                <a:cubicBezTo>
                  <a:pt x="296454" y="37482"/>
                  <a:pt x="307729" y="72404"/>
                  <a:pt x="284372" y="101600"/>
                </a:cubicBezTo>
                <a:cubicBezTo>
                  <a:pt x="274837" y="113519"/>
                  <a:pt x="259524" y="119427"/>
                  <a:pt x="246272" y="127000"/>
                </a:cubicBezTo>
                <a:cubicBezTo>
                  <a:pt x="229834" y="136393"/>
                  <a:pt x="212873" y="144942"/>
                  <a:pt x="195472" y="152400"/>
                </a:cubicBezTo>
                <a:cubicBezTo>
                  <a:pt x="183167" y="157673"/>
                  <a:pt x="143985" y="165100"/>
                  <a:pt x="157372" y="165100"/>
                </a:cubicBezTo>
                <a:cubicBezTo>
                  <a:pt x="178958" y="165100"/>
                  <a:pt x="199931" y="157635"/>
                  <a:pt x="220872" y="152400"/>
                </a:cubicBezTo>
                <a:cubicBezTo>
                  <a:pt x="233859" y="149153"/>
                  <a:pt x="246272" y="143933"/>
                  <a:pt x="258972" y="139700"/>
                </a:cubicBezTo>
                <a:cubicBezTo>
                  <a:pt x="285748" y="145650"/>
                  <a:pt x="380853" y="152352"/>
                  <a:pt x="411372" y="190500"/>
                </a:cubicBezTo>
                <a:cubicBezTo>
                  <a:pt x="419735" y="200953"/>
                  <a:pt x="419839" y="215900"/>
                  <a:pt x="424072" y="228600"/>
                </a:cubicBezTo>
                <a:cubicBezTo>
                  <a:pt x="419839" y="245533"/>
                  <a:pt x="421517" y="265197"/>
                  <a:pt x="411372" y="279400"/>
                </a:cubicBezTo>
                <a:cubicBezTo>
                  <a:pt x="399069" y="296624"/>
                  <a:pt x="377796" y="305197"/>
                  <a:pt x="360572" y="317500"/>
                </a:cubicBezTo>
                <a:cubicBezTo>
                  <a:pt x="348152" y="326372"/>
                  <a:pt x="336501" y="336887"/>
                  <a:pt x="322472" y="342900"/>
                </a:cubicBezTo>
                <a:cubicBezTo>
                  <a:pt x="306429" y="349776"/>
                  <a:pt x="288455" y="350805"/>
                  <a:pt x="271672" y="355600"/>
                </a:cubicBezTo>
                <a:cubicBezTo>
                  <a:pt x="258800" y="359278"/>
                  <a:pt x="246272" y="364067"/>
                  <a:pt x="233572" y="368300"/>
                </a:cubicBezTo>
                <a:cubicBezTo>
                  <a:pt x="203939" y="364067"/>
                  <a:pt x="169579" y="372204"/>
                  <a:pt x="144672" y="355600"/>
                </a:cubicBezTo>
                <a:cubicBezTo>
                  <a:pt x="130149" y="345918"/>
                  <a:pt x="178018" y="342900"/>
                  <a:pt x="195472" y="342900"/>
                </a:cubicBezTo>
                <a:cubicBezTo>
                  <a:pt x="233806" y="342900"/>
                  <a:pt x="271672" y="351367"/>
                  <a:pt x="309772" y="355600"/>
                </a:cubicBezTo>
                <a:cubicBezTo>
                  <a:pt x="321547" y="402701"/>
                  <a:pt x="338301" y="461058"/>
                  <a:pt x="335172" y="508000"/>
                </a:cubicBezTo>
                <a:cubicBezTo>
                  <a:pt x="333122" y="538751"/>
                  <a:pt x="326106" y="570765"/>
                  <a:pt x="309772" y="596900"/>
                </a:cubicBezTo>
                <a:cubicBezTo>
                  <a:pt x="302677" y="608252"/>
                  <a:pt x="283646" y="603613"/>
                  <a:pt x="271672" y="609600"/>
                </a:cubicBezTo>
                <a:cubicBezTo>
                  <a:pt x="258020" y="616426"/>
                  <a:pt x="246272" y="626533"/>
                  <a:pt x="233572" y="635000"/>
                </a:cubicBezTo>
                <a:cubicBezTo>
                  <a:pt x="212405" y="630767"/>
                  <a:pt x="182046" y="640261"/>
                  <a:pt x="170072" y="622300"/>
                </a:cubicBezTo>
                <a:cubicBezTo>
                  <a:pt x="161605" y="609600"/>
                  <a:pt x="194920" y="604473"/>
                  <a:pt x="208172" y="596900"/>
                </a:cubicBezTo>
                <a:cubicBezTo>
                  <a:pt x="224610" y="587507"/>
                  <a:pt x="242039" y="579967"/>
                  <a:pt x="258972" y="571500"/>
                </a:cubicBezTo>
                <a:cubicBezTo>
                  <a:pt x="275905" y="575733"/>
                  <a:pt x="296363" y="573026"/>
                  <a:pt x="309772" y="584200"/>
                </a:cubicBezTo>
                <a:cubicBezTo>
                  <a:pt x="324316" y="596320"/>
                  <a:pt x="334122" y="616097"/>
                  <a:pt x="335172" y="635000"/>
                </a:cubicBezTo>
                <a:cubicBezTo>
                  <a:pt x="338468" y="694326"/>
                  <a:pt x="329414" y="753789"/>
                  <a:pt x="322472" y="812800"/>
                </a:cubicBezTo>
                <a:cubicBezTo>
                  <a:pt x="320908" y="826095"/>
                  <a:pt x="318135" y="840447"/>
                  <a:pt x="309772" y="850900"/>
                </a:cubicBezTo>
                <a:cubicBezTo>
                  <a:pt x="300237" y="862819"/>
                  <a:pt x="284372" y="867833"/>
                  <a:pt x="271672" y="876300"/>
                </a:cubicBezTo>
                <a:cubicBezTo>
                  <a:pt x="263205" y="889000"/>
                  <a:pt x="257065" y="903607"/>
                  <a:pt x="246272" y="914400"/>
                </a:cubicBezTo>
                <a:cubicBezTo>
                  <a:pt x="221653" y="939019"/>
                  <a:pt x="201060" y="942171"/>
                  <a:pt x="170072" y="952500"/>
                </a:cubicBezTo>
                <a:cubicBezTo>
                  <a:pt x="144672" y="948267"/>
                  <a:pt x="113980" y="955886"/>
                  <a:pt x="93872" y="939800"/>
                </a:cubicBezTo>
                <a:cubicBezTo>
                  <a:pt x="83419" y="931437"/>
                  <a:pt x="96119" y="910063"/>
                  <a:pt x="106572" y="901700"/>
                </a:cubicBezTo>
                <a:cubicBezTo>
                  <a:pt x="120202" y="890796"/>
                  <a:pt x="140589" y="893795"/>
                  <a:pt x="157372" y="889000"/>
                </a:cubicBezTo>
                <a:cubicBezTo>
                  <a:pt x="170244" y="885322"/>
                  <a:pt x="182772" y="880533"/>
                  <a:pt x="195472" y="876300"/>
                </a:cubicBezTo>
                <a:cubicBezTo>
                  <a:pt x="233572" y="880533"/>
                  <a:pt x="277431" y="868419"/>
                  <a:pt x="309772" y="889000"/>
                </a:cubicBezTo>
                <a:cubicBezTo>
                  <a:pt x="332360" y="903374"/>
                  <a:pt x="335172" y="965200"/>
                  <a:pt x="335172" y="965200"/>
                </a:cubicBezTo>
                <a:cubicBezTo>
                  <a:pt x="330939" y="994833"/>
                  <a:pt x="333589" y="1026307"/>
                  <a:pt x="322472" y="1054100"/>
                </a:cubicBezTo>
                <a:cubicBezTo>
                  <a:pt x="315802" y="1070776"/>
                  <a:pt x="296061" y="1078563"/>
                  <a:pt x="284372" y="1092200"/>
                </a:cubicBezTo>
                <a:cubicBezTo>
                  <a:pt x="270597" y="1108271"/>
                  <a:pt x="261239" y="1128033"/>
                  <a:pt x="246272" y="1143000"/>
                </a:cubicBezTo>
                <a:cubicBezTo>
                  <a:pt x="221653" y="1167619"/>
                  <a:pt x="201060" y="1170771"/>
                  <a:pt x="170072" y="1181100"/>
                </a:cubicBezTo>
                <a:cubicBezTo>
                  <a:pt x="144672" y="1176867"/>
                  <a:pt x="116904" y="1179916"/>
                  <a:pt x="93872" y="1168400"/>
                </a:cubicBezTo>
                <a:cubicBezTo>
                  <a:pt x="80220" y="1161574"/>
                  <a:pt x="61646" y="1143952"/>
                  <a:pt x="68472" y="1130300"/>
                </a:cubicBezTo>
                <a:cubicBezTo>
                  <a:pt x="76278" y="1114688"/>
                  <a:pt x="102099" y="1120722"/>
                  <a:pt x="119272" y="1117600"/>
                </a:cubicBezTo>
                <a:cubicBezTo>
                  <a:pt x="148723" y="1112245"/>
                  <a:pt x="178539" y="1109133"/>
                  <a:pt x="208172" y="1104900"/>
                </a:cubicBezTo>
                <a:cubicBezTo>
                  <a:pt x="251886" y="1115828"/>
                  <a:pt x="271851" y="1111563"/>
                  <a:pt x="297072" y="1155700"/>
                </a:cubicBezTo>
                <a:cubicBezTo>
                  <a:pt x="305732" y="1170855"/>
                  <a:pt x="305539" y="1189567"/>
                  <a:pt x="309772" y="1206500"/>
                </a:cubicBezTo>
                <a:cubicBezTo>
                  <a:pt x="305539" y="1231900"/>
                  <a:pt x="307530" y="1259169"/>
                  <a:pt x="297072" y="1282700"/>
                </a:cubicBezTo>
                <a:cubicBezTo>
                  <a:pt x="277453" y="1326843"/>
                  <a:pt x="246442" y="1322566"/>
                  <a:pt x="208172" y="1333500"/>
                </a:cubicBezTo>
                <a:cubicBezTo>
                  <a:pt x="80635" y="1369939"/>
                  <a:pt x="278081" y="1319198"/>
                  <a:pt x="119272" y="1358900"/>
                </a:cubicBezTo>
                <a:cubicBezTo>
                  <a:pt x="85405" y="1354667"/>
                  <a:pt x="48861" y="1360062"/>
                  <a:pt x="17672" y="1346200"/>
                </a:cubicBezTo>
                <a:cubicBezTo>
                  <a:pt x="5439" y="1340763"/>
                  <a:pt x="0" y="1320529"/>
                  <a:pt x="4972" y="1308100"/>
                </a:cubicBezTo>
                <a:cubicBezTo>
                  <a:pt x="10641" y="1293928"/>
                  <a:pt x="30372" y="1291167"/>
                  <a:pt x="43072" y="1282700"/>
                </a:cubicBezTo>
                <a:cubicBezTo>
                  <a:pt x="98105" y="1286933"/>
                  <a:pt x="155100" y="1280237"/>
                  <a:pt x="208172" y="1295400"/>
                </a:cubicBezTo>
                <a:cubicBezTo>
                  <a:pt x="221044" y="1299078"/>
                  <a:pt x="220872" y="1320113"/>
                  <a:pt x="220872" y="1333500"/>
                </a:cubicBezTo>
                <a:cubicBezTo>
                  <a:pt x="220872" y="1376044"/>
                  <a:pt x="217739" y="1419045"/>
                  <a:pt x="208172" y="1460500"/>
                </a:cubicBezTo>
                <a:cubicBezTo>
                  <a:pt x="204740" y="1475373"/>
                  <a:pt x="189598" y="1484948"/>
                  <a:pt x="182772" y="1498600"/>
                </a:cubicBezTo>
                <a:cubicBezTo>
                  <a:pt x="164717" y="1534710"/>
                  <a:pt x="170072" y="1546151"/>
                  <a:pt x="170072" y="1587500"/>
                </a:cubicBezTo>
              </a:path>
            </a:pathLst>
          </a:cu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3886200"/>
            <a:ext cx="2201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Death    Spiral</a:t>
            </a:r>
            <a:endParaRPr lang="en-US" sz="36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52600" y="1371600"/>
            <a:ext cx="5992803" cy="1259775"/>
            <a:chOff x="1580587" y="1371600"/>
            <a:chExt cx="5992803" cy="1259775"/>
          </a:xfrm>
        </p:grpSpPr>
        <p:sp>
          <p:nvSpPr>
            <p:cNvPr id="9" name="TextBox 8"/>
            <p:cNvSpPr txBox="1"/>
            <p:nvPr/>
          </p:nvSpPr>
          <p:spPr>
            <a:xfrm>
              <a:off x="2922461" y="1949881"/>
              <a:ext cx="1116139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en-US" sz="2000" b="1" dirty="0">
                  <a:solidFill>
                    <a:srgbClr val="04418A"/>
                  </a:solidFill>
                  <a:latin typeface="Calibri" panose="020F0502020204030204" pitchFamily="34" charset="0"/>
                </a:rPr>
                <a:t>Scalable </a:t>
              </a:r>
            </a:p>
            <a:p>
              <a:pPr algn="l">
                <a:lnSpc>
                  <a:spcPts val="2000"/>
                </a:lnSpc>
              </a:pPr>
              <a:r>
                <a:rPr lang="en-US" sz="2000" b="1" dirty="0">
                  <a:solidFill>
                    <a:srgbClr val="04418A"/>
                  </a:solidFill>
                  <a:latin typeface="Calibri" panose="020F0502020204030204" pitchFamily="34" charset="0"/>
                </a:rPr>
                <a:t>Startup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86655" y="2066800"/>
              <a:ext cx="1186735" cy="352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en-US" sz="2000" b="1" dirty="0">
                  <a:solidFill>
                    <a:srgbClr val="04418A"/>
                  </a:solidFill>
                  <a:latin typeface="Calibri" panose="020F0502020204030204" pitchFamily="34" charset="0"/>
                </a:rPr>
                <a:t>Company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80587" y="1371600"/>
              <a:ext cx="2176557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4418A"/>
                  </a:solidFill>
                  <a:latin typeface="Calibri" panose="020F0502020204030204" pitchFamily="34" charset="0"/>
                </a:rPr>
                <a:t>Product Market Fit</a:t>
              </a:r>
              <a:endParaRPr lang="en-US" sz="2000" b="1" dirty="0">
                <a:solidFill>
                  <a:srgbClr val="04418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" name="Left-Up Arrow 3"/>
            <p:cNvSpPr/>
            <p:nvPr/>
          </p:nvSpPr>
          <p:spPr bwMode="auto">
            <a:xfrm rot="5400000">
              <a:off x="2274125" y="1828800"/>
              <a:ext cx="533400" cy="533400"/>
            </a:xfrm>
            <a:prstGeom prst="leftUpArrow">
              <a:avLst/>
            </a:prstGeom>
            <a:noFill/>
            <a:ln w="19050">
              <a:solidFill>
                <a:srgbClr val="04418A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ight Arrow Callout 25"/>
            <p:cNvSpPr/>
            <p:nvPr/>
          </p:nvSpPr>
          <p:spPr bwMode="auto">
            <a:xfrm>
              <a:off x="2907912" y="1869375"/>
              <a:ext cx="1651775" cy="762000"/>
            </a:xfrm>
            <a:prstGeom prst="rightArrowCallout">
              <a:avLst>
                <a:gd name="adj1" fmla="val 18766"/>
                <a:gd name="adj2" fmla="val 25000"/>
                <a:gd name="adj3" fmla="val 25000"/>
                <a:gd name="adj4" fmla="val 64977"/>
              </a:avLst>
            </a:prstGeom>
            <a:noFill/>
            <a:ln w="19050">
              <a:solidFill>
                <a:srgbClr val="04418A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ight Arrow Callout 27"/>
            <p:cNvSpPr/>
            <p:nvPr/>
          </p:nvSpPr>
          <p:spPr bwMode="auto">
            <a:xfrm>
              <a:off x="4661893" y="1857500"/>
              <a:ext cx="1651775" cy="762000"/>
            </a:xfrm>
            <a:prstGeom prst="rightArrowCallout">
              <a:avLst>
                <a:gd name="adj1" fmla="val 18766"/>
                <a:gd name="adj2" fmla="val 25000"/>
                <a:gd name="adj3" fmla="val 25000"/>
                <a:gd name="adj4" fmla="val 64977"/>
              </a:avLst>
            </a:prstGeom>
            <a:noFill/>
            <a:ln w="19050">
              <a:solidFill>
                <a:srgbClr val="04418A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ight Arrow Callout 28"/>
            <p:cNvSpPr/>
            <p:nvPr/>
          </p:nvSpPr>
          <p:spPr bwMode="auto">
            <a:xfrm>
              <a:off x="6424550" y="1857500"/>
              <a:ext cx="1142330" cy="762000"/>
            </a:xfrm>
            <a:prstGeom prst="rightArrowCallout">
              <a:avLst>
                <a:gd name="adj1" fmla="val 0"/>
                <a:gd name="adj2" fmla="val 65"/>
                <a:gd name="adj3" fmla="val 0"/>
                <a:gd name="adj4" fmla="val 100000"/>
              </a:avLst>
            </a:prstGeom>
            <a:noFill/>
            <a:ln w="19050">
              <a:solidFill>
                <a:srgbClr val="04418A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11762" y="2050371"/>
              <a:ext cx="1239891" cy="3524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2000"/>
                </a:lnSpc>
              </a:pPr>
              <a:r>
                <a:rPr lang="en-US" sz="2000" b="1" dirty="0" smtClean="0">
                  <a:solidFill>
                    <a:srgbClr val="04418A"/>
                  </a:solidFill>
                  <a:latin typeface="Calibri" panose="020F0502020204030204" pitchFamily="34" charset="0"/>
                </a:rPr>
                <a:t>Transition</a:t>
              </a:r>
              <a:endParaRPr lang="en-US" sz="2000" b="1" dirty="0">
                <a:solidFill>
                  <a:srgbClr val="04418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86200" y="5005626"/>
            <a:ext cx="26340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i="1" dirty="0" smtClean="0">
                <a:solidFill>
                  <a:srgbClr val="FF1E0D"/>
                </a:solidFill>
                <a:latin typeface="Chiller" panose="04020404031007020602" pitchFamily="82" charset="0"/>
              </a:rPr>
              <a:t>Transition Failure </a:t>
            </a:r>
          </a:p>
          <a:p>
            <a:pPr>
              <a:lnSpc>
                <a:spcPts val="3000"/>
              </a:lnSpc>
            </a:pPr>
            <a:r>
              <a:rPr lang="en-US" sz="3600" b="1" i="1" dirty="0" smtClean="0">
                <a:solidFill>
                  <a:srgbClr val="FF1E0D"/>
                </a:solidFill>
                <a:latin typeface="Chiller" panose="04020404031007020602" pitchFamily="82" charset="0"/>
              </a:rPr>
              <a:t>Graveyard </a:t>
            </a:r>
            <a:endParaRPr lang="en-US" sz="3600" b="1" i="1" dirty="0">
              <a:solidFill>
                <a:srgbClr val="FF1E0D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57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/>
        </p:nvSpPr>
        <p:spPr bwMode="auto">
          <a:xfrm>
            <a:off x="1676400" y="2133600"/>
            <a:ext cx="1143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57400" y="0"/>
            <a:ext cx="670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en-US" sz="32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Stages  of a Lean Startup Life Cycle</a:t>
            </a:r>
            <a:endParaRPr lang="en-US" altLang="en-US" sz="3200" b="1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981200"/>
            <a:ext cx="1066800" cy="109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86450" y="1948144"/>
            <a:ext cx="1066800" cy="109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1066800" cy="1095375"/>
          </a:xfrm>
          <a:prstGeom prst="rect">
            <a:avLst/>
          </a:prstGeom>
          <a:noFill/>
          <a:ln w="127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98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Ideation </a:t>
            </a:r>
          </a:p>
          <a:p>
            <a:r>
              <a:rPr lang="en-US" sz="1600" b="1" dirty="0" smtClean="0">
                <a:latin typeface="Calibri" panose="020F0502020204030204" pitchFamily="34" charset="0"/>
              </a:rPr>
              <a:t>+</a:t>
            </a:r>
          </a:p>
          <a:p>
            <a:r>
              <a:rPr lang="en-US" sz="1600" b="1" dirty="0" smtClean="0">
                <a:latin typeface="Calibri" panose="020F0502020204030204" pitchFamily="34" charset="0"/>
              </a:rPr>
              <a:t>Founders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3962400"/>
            <a:ext cx="228600" cy="152400"/>
            <a:chOff x="3352800" y="3581400"/>
            <a:chExt cx="838200" cy="609600"/>
          </a:xfrm>
        </p:grpSpPr>
        <p:sp>
          <p:nvSpPr>
            <p:cNvPr id="12" name="Rectangle 11"/>
            <p:cNvSpPr/>
            <p:nvPr/>
          </p:nvSpPr>
          <p:spPr>
            <a:xfrm>
              <a:off x="3352800" y="3581400"/>
              <a:ext cx="838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352800" y="4038600"/>
              <a:ext cx="838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277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429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658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810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658394" y="4114006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86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05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04800" y="3733800"/>
            <a:ext cx="228600" cy="152400"/>
            <a:chOff x="3352800" y="3581400"/>
            <a:chExt cx="838200" cy="609600"/>
          </a:xfrm>
        </p:grpSpPr>
        <p:sp>
          <p:nvSpPr>
            <p:cNvPr id="22" name="Rectangle 21"/>
            <p:cNvSpPr/>
            <p:nvPr/>
          </p:nvSpPr>
          <p:spPr>
            <a:xfrm>
              <a:off x="3352800" y="3581400"/>
              <a:ext cx="838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352800" y="4038600"/>
              <a:ext cx="838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277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429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658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810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3658394" y="4114006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86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505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" y="3505200"/>
            <a:ext cx="228600" cy="152400"/>
            <a:chOff x="3352800" y="3581400"/>
            <a:chExt cx="838200" cy="609600"/>
          </a:xfrm>
        </p:grpSpPr>
        <p:sp>
          <p:nvSpPr>
            <p:cNvPr id="32" name="Rectangle 31"/>
            <p:cNvSpPr/>
            <p:nvPr/>
          </p:nvSpPr>
          <p:spPr>
            <a:xfrm>
              <a:off x="3352800" y="3581400"/>
              <a:ext cx="838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352800" y="4038600"/>
              <a:ext cx="838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77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3429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658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810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3658394" y="4114006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86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05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09600" y="3962400"/>
            <a:ext cx="228600" cy="152400"/>
            <a:chOff x="3352800" y="3581400"/>
            <a:chExt cx="838200" cy="609600"/>
          </a:xfrm>
        </p:grpSpPr>
        <p:sp>
          <p:nvSpPr>
            <p:cNvPr id="42" name="Rectangle 41"/>
            <p:cNvSpPr/>
            <p:nvPr/>
          </p:nvSpPr>
          <p:spPr>
            <a:xfrm>
              <a:off x="3352800" y="3581400"/>
              <a:ext cx="838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352800" y="4038600"/>
              <a:ext cx="838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3277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429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3658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810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3658394" y="4114006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886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05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09600" y="3733800"/>
            <a:ext cx="228600" cy="152400"/>
            <a:chOff x="3352800" y="3581400"/>
            <a:chExt cx="838200" cy="609600"/>
          </a:xfrm>
        </p:grpSpPr>
        <p:sp>
          <p:nvSpPr>
            <p:cNvPr id="52" name="Rectangle 51"/>
            <p:cNvSpPr/>
            <p:nvPr/>
          </p:nvSpPr>
          <p:spPr>
            <a:xfrm>
              <a:off x="3352800" y="3581400"/>
              <a:ext cx="838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352800" y="4038600"/>
              <a:ext cx="838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277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3429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658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810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658394" y="4114006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886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505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81000" y="3505200"/>
            <a:ext cx="152400" cy="152400"/>
            <a:chOff x="4572000" y="4038600"/>
            <a:chExt cx="152400" cy="152400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H="1">
              <a:off x="4572000" y="4038600"/>
              <a:ext cx="1524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4572000" y="4038600"/>
              <a:ext cx="1524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85800" y="3733800"/>
            <a:ext cx="152400" cy="152400"/>
            <a:chOff x="4572000" y="4038600"/>
            <a:chExt cx="152400" cy="152400"/>
          </a:xfrm>
        </p:grpSpPr>
        <p:cxnSp>
          <p:nvCxnSpPr>
            <p:cNvPr id="65" name="Straight Connector 64"/>
            <p:cNvCxnSpPr/>
            <p:nvPr/>
          </p:nvCxnSpPr>
          <p:spPr>
            <a:xfrm rot="16200000" flipH="1">
              <a:off x="4572000" y="4038600"/>
              <a:ext cx="1524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572000" y="4038600"/>
              <a:ext cx="1524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>
            <a:off x="2895600" y="2481544"/>
            <a:ext cx="2286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3124200" y="2362200"/>
            <a:ext cx="950634" cy="386945"/>
            <a:chOff x="335845" y="2510720"/>
            <a:chExt cx="8499122" cy="2151032"/>
          </a:xfrm>
        </p:grpSpPr>
        <p:sp>
          <p:nvSpPr>
            <p:cNvPr id="69" name="Curved Right Arrow 68"/>
            <p:cNvSpPr/>
            <p:nvPr/>
          </p:nvSpPr>
          <p:spPr>
            <a:xfrm flipV="1">
              <a:off x="335845" y="2560638"/>
              <a:ext cx="685800" cy="1376362"/>
            </a:xfrm>
            <a:prstGeom prst="curved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Curved Left Arrow 69"/>
            <p:cNvSpPr/>
            <p:nvPr/>
          </p:nvSpPr>
          <p:spPr>
            <a:xfrm>
              <a:off x="1114778" y="2560638"/>
              <a:ext cx="705555" cy="1481667"/>
            </a:xfrm>
            <a:prstGeom prst="curvedLef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Curved Right Arrow 70"/>
            <p:cNvSpPr/>
            <p:nvPr/>
          </p:nvSpPr>
          <p:spPr>
            <a:xfrm flipV="1">
              <a:off x="2590800" y="2560638"/>
              <a:ext cx="685800" cy="1376362"/>
            </a:xfrm>
            <a:prstGeom prst="curved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Curved Left Arrow 71"/>
            <p:cNvSpPr/>
            <p:nvPr/>
          </p:nvSpPr>
          <p:spPr>
            <a:xfrm>
              <a:off x="3389489" y="2560638"/>
              <a:ext cx="705555" cy="1481667"/>
            </a:xfrm>
            <a:prstGeom prst="curvedLef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Curved Right Arrow 72"/>
            <p:cNvSpPr/>
            <p:nvPr/>
          </p:nvSpPr>
          <p:spPr>
            <a:xfrm flipV="1">
              <a:off x="4868333" y="2560638"/>
              <a:ext cx="685800" cy="1376362"/>
            </a:xfrm>
            <a:prstGeom prst="curved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Curved Left Arrow 73"/>
            <p:cNvSpPr/>
            <p:nvPr/>
          </p:nvSpPr>
          <p:spPr>
            <a:xfrm>
              <a:off x="5667022" y="2560638"/>
              <a:ext cx="705555" cy="1481667"/>
            </a:xfrm>
            <a:prstGeom prst="curvedLef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Curved Right Arrow 74"/>
            <p:cNvSpPr/>
            <p:nvPr/>
          </p:nvSpPr>
          <p:spPr>
            <a:xfrm flipV="1">
              <a:off x="7203723" y="2510720"/>
              <a:ext cx="685800" cy="1376362"/>
            </a:xfrm>
            <a:prstGeom prst="curved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Curved Left Arrow 75"/>
            <p:cNvSpPr/>
            <p:nvPr/>
          </p:nvSpPr>
          <p:spPr>
            <a:xfrm>
              <a:off x="7981245" y="2560638"/>
              <a:ext cx="705555" cy="1481667"/>
            </a:xfrm>
            <a:prstGeom prst="curvedLef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Hexagon 76"/>
            <p:cNvSpPr/>
            <p:nvPr/>
          </p:nvSpPr>
          <p:spPr>
            <a:xfrm>
              <a:off x="1672166" y="3118556"/>
              <a:ext cx="296334" cy="268111"/>
            </a:xfrm>
            <a:prstGeom prst="hexag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Hexagon 77"/>
            <p:cNvSpPr/>
            <p:nvPr/>
          </p:nvSpPr>
          <p:spPr>
            <a:xfrm>
              <a:off x="8538633" y="3118556"/>
              <a:ext cx="296334" cy="268111"/>
            </a:xfrm>
            <a:prstGeom prst="hexag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224410" y="3118556"/>
              <a:ext cx="296334" cy="268111"/>
            </a:xfrm>
            <a:prstGeom prst="hexag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Hexagon 79"/>
            <p:cNvSpPr/>
            <p:nvPr/>
          </p:nvSpPr>
          <p:spPr>
            <a:xfrm>
              <a:off x="3946877" y="3155245"/>
              <a:ext cx="296334" cy="268111"/>
            </a:xfrm>
            <a:prstGeom prst="hexago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U-Turn Arrow 80"/>
            <p:cNvSpPr/>
            <p:nvPr/>
          </p:nvSpPr>
          <p:spPr>
            <a:xfrm rot="10800000">
              <a:off x="1021645" y="4155194"/>
              <a:ext cx="2367844" cy="506558"/>
            </a:xfrm>
            <a:prstGeom prst="uturnArrow">
              <a:avLst>
                <a:gd name="adj1" fmla="val 8426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4B4B4B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2159000" y="3287889"/>
              <a:ext cx="29633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742289" y="3285067"/>
              <a:ext cx="29633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4411133" y="3268134"/>
              <a:ext cx="29633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8759593"/>
              </p:ext>
            </p:extLst>
          </p:nvPr>
        </p:nvGraphicFramePr>
        <p:xfrm>
          <a:off x="228600" y="1981200"/>
          <a:ext cx="1241753" cy="1118552"/>
        </p:xfrm>
        <a:graphic>
          <a:graphicData uri="http://schemas.openxmlformats.org/drawingml/2006/table">
            <a:tbl>
              <a:tblPr/>
              <a:tblGrid>
                <a:gridCol w="207780"/>
                <a:gridCol w="216750"/>
                <a:gridCol w="156509"/>
                <a:gridCol w="165926"/>
                <a:gridCol w="276543"/>
                <a:gridCol w="218245"/>
              </a:tblGrid>
              <a:tr h="9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Partners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Activities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Value Propositions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Relationships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Customer Segments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24147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Key Resources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Channels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0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Cost Structure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 dirty="0">
                          <a:solidFill>
                            <a:srgbClr val="1F497D"/>
                          </a:solidFill>
                          <a:effectLst/>
                          <a:latin typeface="Helvetica"/>
                        </a:rPr>
                        <a:t>Revenue Streams</a:t>
                      </a:r>
                    </a:p>
                  </a:txBody>
                  <a:tcPr marL="10085" marR="10085" marT="10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50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5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21024" marR="10085" marT="10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10085" marR="10085" marT="1008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6" name="Rectangle 85"/>
          <p:cNvSpPr/>
          <p:nvPr/>
        </p:nvSpPr>
        <p:spPr>
          <a:xfrm>
            <a:off x="4543425" y="1948144"/>
            <a:ext cx="1066800" cy="109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Product / Market Fit</a:t>
            </a:r>
          </a:p>
        </p:txBody>
      </p:sp>
      <p:sp>
        <p:nvSpPr>
          <p:cNvPr id="87" name="Oval 86"/>
          <p:cNvSpPr/>
          <p:nvPr/>
        </p:nvSpPr>
        <p:spPr>
          <a:xfrm>
            <a:off x="7239000" y="1948144"/>
            <a:ext cx="457200" cy="1143000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 rot="16200000" flipH="1">
            <a:off x="6896894" y="2518850"/>
            <a:ext cx="114300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3200400" y="3853144"/>
            <a:ext cx="1066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3689017" y="3319744"/>
            <a:ext cx="609601" cy="307777"/>
            <a:chOff x="4952999" y="4419600"/>
            <a:chExt cx="609601" cy="307777"/>
          </a:xfrm>
        </p:grpSpPr>
        <p:sp>
          <p:nvSpPr>
            <p:cNvPr id="92" name="Rectangle 91"/>
            <p:cNvSpPr/>
            <p:nvPr/>
          </p:nvSpPr>
          <p:spPr>
            <a:xfrm>
              <a:off x="4953000" y="4419600"/>
              <a:ext cx="6096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952999" y="4419600"/>
              <a:ext cx="5966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</a:rPr>
                <a:t>MVP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28600" y="3352800"/>
            <a:ext cx="1295400" cy="1066800"/>
          </a:xfrm>
          <a:prstGeom prst="rect">
            <a:avLst/>
          </a:prstGeom>
          <a:noFill/>
          <a:ln w="127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n>
                <a:solidFill>
                  <a:schemeClr val="accent4"/>
                </a:solidFill>
              </a:ln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304800" y="4191000"/>
            <a:ext cx="228600" cy="152400"/>
            <a:chOff x="3352800" y="3581400"/>
            <a:chExt cx="838200" cy="609600"/>
          </a:xfrm>
        </p:grpSpPr>
        <p:sp>
          <p:nvSpPr>
            <p:cNvPr id="96" name="Rectangle 95"/>
            <p:cNvSpPr/>
            <p:nvPr/>
          </p:nvSpPr>
          <p:spPr>
            <a:xfrm>
              <a:off x="3352800" y="3581400"/>
              <a:ext cx="838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3352800" y="4038600"/>
              <a:ext cx="838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3277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3429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3658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3810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3658394" y="4114006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886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505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09600" y="4191000"/>
            <a:ext cx="228600" cy="152400"/>
            <a:chOff x="3352800" y="3581400"/>
            <a:chExt cx="838200" cy="609600"/>
          </a:xfrm>
        </p:grpSpPr>
        <p:sp>
          <p:nvSpPr>
            <p:cNvPr id="106" name="Rectangle 105"/>
            <p:cNvSpPr/>
            <p:nvPr/>
          </p:nvSpPr>
          <p:spPr>
            <a:xfrm>
              <a:off x="3352800" y="3581400"/>
              <a:ext cx="838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3352800" y="4038600"/>
              <a:ext cx="838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3277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3429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3658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3810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3658394" y="4114006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886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505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1219200" y="3962400"/>
            <a:ext cx="228600" cy="152400"/>
            <a:chOff x="3352800" y="3581400"/>
            <a:chExt cx="838200" cy="609600"/>
          </a:xfrm>
        </p:grpSpPr>
        <p:sp>
          <p:nvSpPr>
            <p:cNvPr id="116" name="Rectangle 115"/>
            <p:cNvSpPr/>
            <p:nvPr/>
          </p:nvSpPr>
          <p:spPr>
            <a:xfrm>
              <a:off x="3352800" y="3581400"/>
              <a:ext cx="838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3352800" y="4038600"/>
              <a:ext cx="838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3277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3429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658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3810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3658394" y="4114006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886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505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914400" y="3962400"/>
            <a:ext cx="228600" cy="152400"/>
            <a:chOff x="3352800" y="3581400"/>
            <a:chExt cx="838200" cy="609600"/>
          </a:xfrm>
        </p:grpSpPr>
        <p:sp>
          <p:nvSpPr>
            <p:cNvPr id="126" name="Rectangle 125"/>
            <p:cNvSpPr/>
            <p:nvPr/>
          </p:nvSpPr>
          <p:spPr>
            <a:xfrm>
              <a:off x="3352800" y="3581400"/>
              <a:ext cx="838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3352800" y="4038600"/>
              <a:ext cx="838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3277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3429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3658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3810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3658394" y="4114006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886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505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990600" y="4191000"/>
            <a:ext cx="152400" cy="152400"/>
            <a:chOff x="4572000" y="4038600"/>
            <a:chExt cx="152400" cy="152400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H="1">
              <a:off x="4572000" y="4038600"/>
              <a:ext cx="1524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 flipH="1" flipV="1">
              <a:off x="4572000" y="4038600"/>
              <a:ext cx="1524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914400" y="4191000"/>
            <a:ext cx="228600" cy="152400"/>
            <a:chOff x="3352800" y="3581400"/>
            <a:chExt cx="838200" cy="609600"/>
          </a:xfrm>
        </p:grpSpPr>
        <p:sp>
          <p:nvSpPr>
            <p:cNvPr id="139" name="Rectangle 138"/>
            <p:cNvSpPr/>
            <p:nvPr/>
          </p:nvSpPr>
          <p:spPr>
            <a:xfrm>
              <a:off x="3352800" y="3581400"/>
              <a:ext cx="838200" cy="609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3352800" y="4038600"/>
              <a:ext cx="838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3277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3429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36583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3810794" y="3809206"/>
              <a:ext cx="4572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3658394" y="4114006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886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505200" y="3810000"/>
              <a:ext cx="152400" cy="158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Connector 147"/>
          <p:cNvCxnSpPr/>
          <p:nvPr/>
        </p:nvCxnSpPr>
        <p:spPr>
          <a:xfrm rot="5400000">
            <a:off x="3201194" y="3471350"/>
            <a:ext cx="762000" cy="15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04800" y="1600200"/>
            <a:ext cx="1167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BM  </a:t>
            </a:r>
            <a:r>
              <a:rPr lang="en-US" sz="1600" b="1" dirty="0">
                <a:latin typeface="Calibri" panose="020F0502020204030204" pitchFamily="34" charset="0"/>
              </a:rPr>
              <a:t>Canvas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246694" y="1628640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Cust - Dev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200400" y="3929344"/>
            <a:ext cx="1057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Agile Prod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Tech - Dev</a:t>
            </a:r>
          </a:p>
        </p:txBody>
      </p:sp>
      <p:cxnSp>
        <p:nvCxnSpPr>
          <p:cNvPr id="152" name="Straight Connector 151"/>
          <p:cNvCxnSpPr/>
          <p:nvPr/>
        </p:nvCxnSpPr>
        <p:spPr>
          <a:xfrm rot="5400000">
            <a:off x="3848894" y="3204650"/>
            <a:ext cx="228600" cy="15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3847305" y="3738050"/>
            <a:ext cx="228600" cy="1588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Arc 153"/>
          <p:cNvSpPr/>
          <p:nvPr/>
        </p:nvSpPr>
        <p:spPr>
          <a:xfrm>
            <a:off x="1295400" y="2971800"/>
            <a:ext cx="533400" cy="990600"/>
          </a:xfrm>
          <a:prstGeom prst="arc">
            <a:avLst>
              <a:gd name="adj1" fmla="val 15740573"/>
              <a:gd name="adj2" fmla="val 5593276"/>
            </a:avLst>
          </a:prstGeom>
          <a:ln>
            <a:solidFill>
              <a:srgbClr val="333333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8" name="Left Brace 157"/>
          <p:cNvSpPr/>
          <p:nvPr/>
        </p:nvSpPr>
        <p:spPr>
          <a:xfrm rot="16200000">
            <a:off x="7048500" y="3129245"/>
            <a:ext cx="609600" cy="2667000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2274466" y="4691344"/>
            <a:ext cx="216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Startup Model  </a:t>
            </a:r>
            <a:r>
              <a:rPr lang="en-US" sz="1600" b="1" dirty="0">
                <a:solidFill>
                  <a:srgbClr val="04418A"/>
                </a:solidFill>
                <a:latin typeface="Calibri" panose="020F0502020204030204" pitchFamily="34" charset="0"/>
              </a:rPr>
              <a:t>Failures</a:t>
            </a:r>
          </a:p>
        </p:txBody>
      </p:sp>
      <p:cxnSp>
        <p:nvCxnSpPr>
          <p:cNvPr id="162" name="Straight Connector 161"/>
          <p:cNvCxnSpPr/>
          <p:nvPr/>
        </p:nvCxnSpPr>
        <p:spPr>
          <a:xfrm>
            <a:off x="4267200" y="2481544"/>
            <a:ext cx="2286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5648325" y="2481544"/>
            <a:ext cx="2286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113506" y="1639094"/>
            <a:ext cx="383382" cy="794"/>
          </a:xfrm>
          <a:prstGeom prst="line">
            <a:avLst/>
          </a:prstGeom>
          <a:ln>
            <a:solidFill>
              <a:srgbClr val="333333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Arc 164"/>
          <p:cNvSpPr/>
          <p:nvPr/>
        </p:nvSpPr>
        <p:spPr>
          <a:xfrm rot="17532736">
            <a:off x="6777142" y="2163826"/>
            <a:ext cx="705609" cy="935155"/>
          </a:xfrm>
          <a:prstGeom prst="arc">
            <a:avLst>
              <a:gd name="adj1" fmla="val 18500712"/>
              <a:gd name="adj2" fmla="val 559501"/>
            </a:avLst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6" name="Straight Connector 165"/>
          <p:cNvCxnSpPr/>
          <p:nvPr/>
        </p:nvCxnSpPr>
        <p:spPr>
          <a:xfrm flipV="1">
            <a:off x="5153025" y="1498325"/>
            <a:ext cx="794" cy="449819"/>
          </a:xfrm>
          <a:prstGeom prst="line">
            <a:avLst/>
          </a:prstGeom>
          <a:ln cmpd="sng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0800000" flipV="1">
            <a:off x="1447801" y="1509992"/>
            <a:ext cx="3724275" cy="14007"/>
          </a:xfrm>
          <a:prstGeom prst="line">
            <a:avLst/>
          </a:prstGeom>
          <a:ln cmpd="sng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447800" y="1524000"/>
            <a:ext cx="0" cy="435250"/>
          </a:xfrm>
          <a:prstGeom prst="line">
            <a:avLst/>
          </a:prstGeom>
          <a:ln cmpd="sng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257800" y="1524000"/>
            <a:ext cx="62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Pivot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046763" y="2176744"/>
            <a:ext cx="696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Early 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Stage 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8001000" y="1948143"/>
            <a:ext cx="990600" cy="109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8110735" y="2176744"/>
            <a:ext cx="878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Growth 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Stage </a:t>
            </a:r>
          </a:p>
        </p:txBody>
      </p:sp>
      <p:sp>
        <p:nvSpPr>
          <p:cNvPr id="173" name="Arc 172"/>
          <p:cNvSpPr/>
          <p:nvPr/>
        </p:nvSpPr>
        <p:spPr>
          <a:xfrm rot="17532736">
            <a:off x="7519115" y="2224985"/>
            <a:ext cx="697072" cy="785362"/>
          </a:xfrm>
          <a:prstGeom prst="arc">
            <a:avLst>
              <a:gd name="adj1" fmla="val 18500712"/>
              <a:gd name="adj2" fmla="val 559501"/>
            </a:avLst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86000" y="1066800"/>
            <a:ext cx="2061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Embryonic Seed Stage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175" name="Picture 2" descr="https://encrypted-tbn3.gstatic.com/images?q=tbn:ANd9GcRnYgRSNwFZdNmQcnXc_KN4_W8FklNkMVqoJFIRowF8Leg_JFynLQ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3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1783" t="10415" r="1248"/>
          <a:stretch/>
        </p:blipFill>
        <p:spPr bwMode="auto">
          <a:xfrm>
            <a:off x="6248400" y="4953000"/>
            <a:ext cx="2438400" cy="914400"/>
          </a:xfrm>
          <a:prstGeom prst="rect">
            <a:avLst/>
          </a:prstGeom>
          <a:noFill/>
          <a:ln w="3175">
            <a:noFill/>
          </a:ln>
        </p:spPr>
      </p:pic>
      <p:grpSp>
        <p:nvGrpSpPr>
          <p:cNvPr id="17416" name="Group 17415"/>
          <p:cNvGrpSpPr/>
          <p:nvPr/>
        </p:nvGrpSpPr>
        <p:grpSpPr>
          <a:xfrm>
            <a:off x="1219200" y="4767544"/>
            <a:ext cx="5029200" cy="619125"/>
            <a:chOff x="1219200" y="4572000"/>
            <a:chExt cx="5029200" cy="619125"/>
          </a:xfrm>
        </p:grpSpPr>
        <p:sp>
          <p:nvSpPr>
            <p:cNvPr id="157" name="Right Brace 156"/>
            <p:cNvSpPr/>
            <p:nvPr/>
          </p:nvSpPr>
          <p:spPr>
            <a:xfrm rot="5400000">
              <a:off x="2819400" y="2971800"/>
              <a:ext cx="609600" cy="3810000"/>
            </a:xfrm>
            <a:prstGeom prst="rightBrace">
              <a:avLst>
                <a:gd name="adj1" fmla="val 0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411" name="Straight Arrow Connector 17410"/>
            <p:cNvCxnSpPr/>
            <p:nvPr/>
          </p:nvCxnSpPr>
          <p:spPr bwMode="auto">
            <a:xfrm flipV="1">
              <a:off x="3124200" y="5190564"/>
              <a:ext cx="3124200" cy="561"/>
            </a:xfrm>
            <a:prstGeom prst="straightConnector1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 cap="flat" cmpd="sng" algn="ctr">
              <a:solidFill>
                <a:srgbClr val="CE1102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415" name="Group 17414"/>
          <p:cNvGrpSpPr/>
          <p:nvPr/>
        </p:nvGrpSpPr>
        <p:grpSpPr>
          <a:xfrm>
            <a:off x="6475083" y="4124190"/>
            <a:ext cx="1731051" cy="752050"/>
            <a:chOff x="6475083" y="3928646"/>
            <a:chExt cx="1731051" cy="752050"/>
          </a:xfrm>
        </p:grpSpPr>
        <p:sp>
          <p:nvSpPr>
            <p:cNvPr id="161" name="TextBox 160"/>
            <p:cNvSpPr txBox="1"/>
            <p:nvPr/>
          </p:nvSpPr>
          <p:spPr>
            <a:xfrm>
              <a:off x="6475083" y="3928646"/>
              <a:ext cx="1731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4418A"/>
                  </a:solidFill>
                  <a:latin typeface="Calibri" panose="020F0502020204030204" pitchFamily="34" charset="0"/>
                </a:rPr>
                <a:t>Transition Failures</a:t>
              </a:r>
            </a:p>
          </p:txBody>
        </p:sp>
        <p:cxnSp>
          <p:nvCxnSpPr>
            <p:cNvPr id="181" name="Straight Arrow Connector 180"/>
            <p:cNvCxnSpPr/>
            <p:nvPr/>
          </p:nvCxnSpPr>
          <p:spPr bwMode="auto">
            <a:xfrm>
              <a:off x="7353300" y="4419600"/>
              <a:ext cx="0" cy="261096"/>
            </a:xfrm>
            <a:prstGeom prst="straightConnector1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 cap="flat" cmpd="sng" algn="ctr">
              <a:solidFill>
                <a:srgbClr val="CE1102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6" name="TextBox 175"/>
          <p:cNvSpPr txBox="1"/>
          <p:nvPr/>
        </p:nvSpPr>
        <p:spPr>
          <a:xfrm>
            <a:off x="5943600" y="12192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kern="0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Search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543800" y="1219200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kern="0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Execution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648200" y="3505200"/>
            <a:ext cx="109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Innovators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791200" y="3505200"/>
            <a:ext cx="1429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Early Adopters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010400" y="31242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Chasm</a:t>
            </a:r>
            <a:endParaRPr lang="en-US" sz="20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758171" y="3505200"/>
            <a:ext cx="1385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Early Majority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1752600" y="2209800"/>
            <a:ext cx="1066799" cy="609600"/>
            <a:chOff x="914394" y="1676397"/>
            <a:chExt cx="7772405" cy="3352803"/>
          </a:xfrm>
        </p:grpSpPr>
        <p:sp>
          <p:nvSpPr>
            <p:cNvPr id="187" name="Oval 186"/>
            <p:cNvSpPr/>
            <p:nvPr/>
          </p:nvSpPr>
          <p:spPr bwMode="auto">
            <a:xfrm>
              <a:off x="5334000" y="1676400"/>
              <a:ext cx="3352799" cy="335280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914400" y="1676400"/>
              <a:ext cx="3581399" cy="320039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9" name="Group 34"/>
            <p:cNvGrpSpPr/>
            <p:nvPr/>
          </p:nvGrpSpPr>
          <p:grpSpPr>
            <a:xfrm>
              <a:off x="6553200" y="2819400"/>
              <a:ext cx="586729" cy="609600"/>
              <a:chOff x="6271271" y="2895600"/>
              <a:chExt cx="586729" cy="609600"/>
            </a:xfrm>
          </p:grpSpPr>
          <p:sp>
            <p:nvSpPr>
              <p:cNvPr id="238" name="Oval 237"/>
              <p:cNvSpPr/>
              <p:nvPr/>
            </p:nvSpPr>
            <p:spPr bwMode="auto">
              <a:xfrm>
                <a:off x="6324600" y="2895600"/>
                <a:ext cx="533400" cy="60960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9" name="Oval 27"/>
              <p:cNvSpPr/>
              <p:nvPr/>
            </p:nvSpPr>
            <p:spPr bwMode="auto">
              <a:xfrm>
                <a:off x="6477000" y="3048000"/>
                <a:ext cx="76200" cy="76200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40" name="Straight Connector 239"/>
              <p:cNvCxnSpPr/>
              <p:nvPr/>
            </p:nvCxnSpPr>
            <p:spPr bwMode="auto">
              <a:xfrm>
                <a:off x="6324600" y="3276600"/>
                <a:ext cx="152400" cy="1588"/>
              </a:xfrm>
              <a:prstGeom prst="line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 w="38100"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1" name="Freeform 240"/>
              <p:cNvSpPr/>
              <p:nvPr/>
            </p:nvSpPr>
            <p:spPr bwMode="auto">
              <a:xfrm>
                <a:off x="6271271" y="3137095"/>
                <a:ext cx="73258" cy="84407"/>
              </a:xfrm>
              <a:custGeom>
                <a:avLst/>
                <a:gdLst>
                  <a:gd name="connsiteX0" fmla="*/ 73258 w 73258"/>
                  <a:gd name="connsiteY0" fmla="*/ 0 h 84407"/>
                  <a:gd name="connsiteX1" fmla="*/ 16987 w 73258"/>
                  <a:gd name="connsiteY1" fmla="*/ 70339 h 84407"/>
                  <a:gd name="connsiteX2" fmla="*/ 59191 w 73258"/>
                  <a:gd name="connsiteY2" fmla="*/ 84407 h 8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258" h="84407">
                    <a:moveTo>
                      <a:pt x="73258" y="0"/>
                    </a:moveTo>
                    <a:cubicBezTo>
                      <a:pt x="60222" y="8691"/>
                      <a:pt x="0" y="36365"/>
                      <a:pt x="16987" y="70339"/>
                    </a:cubicBezTo>
                    <a:cubicBezTo>
                      <a:pt x="23619" y="83602"/>
                      <a:pt x="59191" y="84407"/>
                      <a:pt x="59191" y="84407"/>
                    </a:cubicBezTo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90" name="Elbow Connector 189"/>
            <p:cNvCxnSpPr/>
            <p:nvPr/>
          </p:nvCxnSpPr>
          <p:spPr bwMode="auto">
            <a:xfrm rot="5400000" flipH="1" flipV="1">
              <a:off x="3771900" y="2171700"/>
              <a:ext cx="457200" cy="228600"/>
            </a:xfrm>
            <a:prstGeom prst="bentConnector3">
              <a:avLst>
                <a:gd name="adj1" fmla="val 50000"/>
              </a:avLst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  <a:tailEnd type="arrow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1" name="Group 97"/>
            <p:cNvGrpSpPr/>
            <p:nvPr/>
          </p:nvGrpSpPr>
          <p:grpSpPr>
            <a:xfrm>
              <a:off x="2438399" y="2611869"/>
              <a:ext cx="466175" cy="741720"/>
              <a:chOff x="2438400" y="2611875"/>
              <a:chExt cx="466177" cy="741719"/>
            </a:xfrm>
          </p:grpSpPr>
          <p:sp>
            <p:nvSpPr>
              <p:cNvPr id="231" name="Rectangle 230"/>
              <p:cNvSpPr/>
              <p:nvPr/>
            </p:nvSpPr>
            <p:spPr bwMode="auto">
              <a:xfrm>
                <a:off x="2438400" y="2819400"/>
                <a:ext cx="457200" cy="533400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32" name="Straight Connector 231"/>
              <p:cNvCxnSpPr>
                <a:stCxn id="231" idx="0"/>
                <a:endCxn id="231" idx="2"/>
              </p:cNvCxnSpPr>
              <p:nvPr/>
            </p:nvCxnSpPr>
            <p:spPr bwMode="auto">
              <a:xfrm rot="16200000" flipH="1">
                <a:off x="2400300" y="3086100"/>
                <a:ext cx="533400" cy="1588"/>
              </a:xfrm>
              <a:prstGeom prst="line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3" name="Straight Connector 232"/>
              <p:cNvCxnSpPr/>
              <p:nvPr/>
            </p:nvCxnSpPr>
            <p:spPr bwMode="auto">
              <a:xfrm>
                <a:off x="2438400" y="2971800"/>
                <a:ext cx="457200" cy="1588"/>
              </a:xfrm>
              <a:prstGeom prst="line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 w="19050"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34" name="Group 15"/>
              <p:cNvGrpSpPr/>
              <p:nvPr/>
            </p:nvGrpSpPr>
            <p:grpSpPr>
              <a:xfrm>
                <a:off x="2514600" y="2819400"/>
                <a:ext cx="381000" cy="228600"/>
                <a:chOff x="3429000" y="5867400"/>
                <a:chExt cx="762000" cy="609600"/>
              </a:xfrm>
            </p:grpSpPr>
            <p:sp>
              <p:nvSpPr>
                <p:cNvPr id="236" name="Arc 13"/>
                <p:cNvSpPr/>
                <p:nvPr/>
              </p:nvSpPr>
              <p:spPr bwMode="auto">
                <a:xfrm flipH="1">
                  <a:off x="3429000" y="5867400"/>
                  <a:ext cx="762000" cy="533400"/>
                </a:xfrm>
                <a:prstGeom prst="arc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7" name="Arc 14"/>
                <p:cNvSpPr/>
                <p:nvPr/>
              </p:nvSpPr>
              <p:spPr bwMode="auto">
                <a:xfrm rot="5400000" flipH="1">
                  <a:off x="3505200" y="5943600"/>
                  <a:ext cx="609600" cy="457200"/>
                </a:xfrm>
                <a:prstGeom prst="arc">
                  <a:avLst>
                    <a:gd name="adj1" fmla="val 16157633"/>
                    <a:gd name="adj2" fmla="val 0"/>
                  </a:avLst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35" name="Freeform 16"/>
              <p:cNvSpPr/>
              <p:nvPr/>
            </p:nvSpPr>
            <p:spPr bwMode="auto">
              <a:xfrm>
                <a:off x="2509339" y="2611875"/>
                <a:ext cx="395238" cy="215731"/>
              </a:xfrm>
              <a:custGeom>
                <a:avLst/>
                <a:gdLst>
                  <a:gd name="connsiteX0" fmla="*/ 149455 w 395238"/>
                  <a:gd name="connsiteY0" fmla="*/ 215731 h 215731"/>
                  <a:gd name="connsiteX1" fmla="*/ 8778 w 395238"/>
                  <a:gd name="connsiteY1" fmla="*/ 46919 h 215731"/>
                  <a:gd name="connsiteX2" fmla="*/ 79116 w 395238"/>
                  <a:gd name="connsiteY2" fmla="*/ 4716 h 215731"/>
                  <a:gd name="connsiteX3" fmla="*/ 163523 w 395238"/>
                  <a:gd name="connsiteY3" fmla="*/ 18783 h 215731"/>
                  <a:gd name="connsiteX4" fmla="*/ 191658 w 395238"/>
                  <a:gd name="connsiteY4" fmla="*/ 103190 h 215731"/>
                  <a:gd name="connsiteX5" fmla="*/ 191658 w 395238"/>
                  <a:gd name="connsiteY5" fmla="*/ 187596 h 215731"/>
                  <a:gd name="connsiteX6" fmla="*/ 219793 w 395238"/>
                  <a:gd name="connsiteY6" fmla="*/ 159460 h 215731"/>
                  <a:gd name="connsiteX7" fmla="*/ 261996 w 395238"/>
                  <a:gd name="connsiteY7" fmla="*/ 145393 h 215731"/>
                  <a:gd name="connsiteX8" fmla="*/ 290132 w 395238"/>
                  <a:gd name="connsiteY8" fmla="*/ 117257 h 215731"/>
                  <a:gd name="connsiteX9" fmla="*/ 374538 w 395238"/>
                  <a:gd name="connsiteY9" fmla="*/ 60987 h 215731"/>
                  <a:gd name="connsiteX10" fmla="*/ 388606 w 395238"/>
                  <a:gd name="connsiteY10" fmla="*/ 18783 h 215731"/>
                  <a:gd name="connsiteX11" fmla="*/ 346403 w 395238"/>
                  <a:gd name="connsiteY11" fmla="*/ 4716 h 215731"/>
                  <a:gd name="connsiteX12" fmla="*/ 261996 w 395238"/>
                  <a:gd name="connsiteY12" fmla="*/ 18783 h 215731"/>
                  <a:gd name="connsiteX13" fmla="*/ 233861 w 395238"/>
                  <a:gd name="connsiteY13" fmla="*/ 46919 h 215731"/>
                  <a:gd name="connsiteX14" fmla="*/ 205726 w 395238"/>
                  <a:gd name="connsiteY14" fmla="*/ 89122 h 21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5238" h="215731">
                    <a:moveTo>
                      <a:pt x="149455" y="215731"/>
                    </a:moveTo>
                    <a:cubicBezTo>
                      <a:pt x="60964" y="186233"/>
                      <a:pt x="66915" y="198074"/>
                      <a:pt x="8778" y="46919"/>
                    </a:cubicBezTo>
                    <a:cubicBezTo>
                      <a:pt x="0" y="24096"/>
                      <a:pt x="77323" y="5314"/>
                      <a:pt x="79116" y="4716"/>
                    </a:cubicBezTo>
                    <a:cubicBezTo>
                      <a:pt x="107252" y="9405"/>
                      <a:pt x="142057" y="0"/>
                      <a:pt x="163523" y="18783"/>
                    </a:cubicBezTo>
                    <a:cubicBezTo>
                      <a:pt x="185843" y="38313"/>
                      <a:pt x="191658" y="103190"/>
                      <a:pt x="191658" y="103190"/>
                    </a:cubicBezTo>
                    <a:cubicBezTo>
                      <a:pt x="187907" y="114444"/>
                      <a:pt x="157895" y="176342"/>
                      <a:pt x="191658" y="187596"/>
                    </a:cubicBezTo>
                    <a:cubicBezTo>
                      <a:pt x="204241" y="191790"/>
                      <a:pt x="208420" y="166284"/>
                      <a:pt x="219793" y="159460"/>
                    </a:cubicBezTo>
                    <a:cubicBezTo>
                      <a:pt x="232508" y="151831"/>
                      <a:pt x="247928" y="150082"/>
                      <a:pt x="261996" y="145393"/>
                    </a:cubicBezTo>
                    <a:cubicBezTo>
                      <a:pt x="271375" y="136014"/>
                      <a:pt x="279521" y="125215"/>
                      <a:pt x="290132" y="117257"/>
                    </a:cubicBezTo>
                    <a:cubicBezTo>
                      <a:pt x="317184" y="96968"/>
                      <a:pt x="374538" y="60987"/>
                      <a:pt x="374538" y="60987"/>
                    </a:cubicBezTo>
                    <a:cubicBezTo>
                      <a:pt x="379227" y="46919"/>
                      <a:pt x="395238" y="32046"/>
                      <a:pt x="388606" y="18783"/>
                    </a:cubicBezTo>
                    <a:cubicBezTo>
                      <a:pt x="381975" y="5520"/>
                      <a:pt x="361232" y="4716"/>
                      <a:pt x="346403" y="4716"/>
                    </a:cubicBezTo>
                    <a:cubicBezTo>
                      <a:pt x="317879" y="4716"/>
                      <a:pt x="290132" y="14094"/>
                      <a:pt x="261996" y="18783"/>
                    </a:cubicBezTo>
                    <a:cubicBezTo>
                      <a:pt x="252618" y="28162"/>
                      <a:pt x="242146" y="36562"/>
                      <a:pt x="233861" y="46919"/>
                    </a:cubicBezTo>
                    <a:cubicBezTo>
                      <a:pt x="223299" y="60121"/>
                      <a:pt x="205726" y="89122"/>
                      <a:pt x="205726" y="89122"/>
                    </a:cubicBezTo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92" name="Straight Connector 191"/>
            <p:cNvCxnSpPr/>
            <p:nvPr/>
          </p:nvCxnSpPr>
          <p:spPr bwMode="auto">
            <a:xfrm>
              <a:off x="914398" y="1676397"/>
              <a:ext cx="1524000" cy="1143001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 rot="5400000" flipH="1" flipV="1">
              <a:off x="914394" y="3352800"/>
              <a:ext cx="1524000" cy="15240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Arrow Connector 193"/>
            <p:cNvCxnSpPr/>
            <p:nvPr/>
          </p:nvCxnSpPr>
          <p:spPr bwMode="auto">
            <a:xfrm>
              <a:off x="2895594" y="3124203"/>
              <a:ext cx="1828800" cy="1587"/>
            </a:xfrm>
            <a:prstGeom prst="straightConnector1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  <a:tailEnd type="arrow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Arrow Connector 194"/>
            <p:cNvCxnSpPr/>
            <p:nvPr/>
          </p:nvCxnSpPr>
          <p:spPr bwMode="auto">
            <a:xfrm>
              <a:off x="4876800" y="3124200"/>
              <a:ext cx="1676400" cy="1587"/>
            </a:xfrm>
            <a:prstGeom prst="straightConnector1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28575">
              <a:solidFill>
                <a:srgbClr val="333333"/>
              </a:solidFill>
              <a:headEnd type="arrow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Straight Connector 195"/>
            <p:cNvCxnSpPr/>
            <p:nvPr/>
          </p:nvCxnSpPr>
          <p:spPr bwMode="auto">
            <a:xfrm rot="5400000" flipH="1" flipV="1">
              <a:off x="6934199" y="1981201"/>
              <a:ext cx="914402" cy="762000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196"/>
            <p:cNvCxnSpPr/>
            <p:nvPr/>
          </p:nvCxnSpPr>
          <p:spPr bwMode="auto">
            <a:xfrm rot="16200000" flipH="1">
              <a:off x="6901960" y="3537443"/>
              <a:ext cx="1232271" cy="1015387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8" name="Group 99"/>
            <p:cNvGrpSpPr/>
            <p:nvPr/>
          </p:nvGrpSpPr>
          <p:grpSpPr>
            <a:xfrm>
              <a:off x="7467592" y="3657600"/>
              <a:ext cx="609600" cy="153986"/>
              <a:chOff x="7467600" y="3657600"/>
              <a:chExt cx="609600" cy="153988"/>
            </a:xfrm>
          </p:grpSpPr>
          <p:grpSp>
            <p:nvGrpSpPr>
              <p:cNvPr id="225" name="Group 52"/>
              <p:cNvGrpSpPr/>
              <p:nvPr/>
            </p:nvGrpSpPr>
            <p:grpSpPr>
              <a:xfrm>
                <a:off x="7467600" y="3657600"/>
                <a:ext cx="228600" cy="152400"/>
                <a:chOff x="4876800" y="5105400"/>
                <a:chExt cx="228600" cy="152400"/>
              </a:xfrm>
            </p:grpSpPr>
            <p:cxnSp>
              <p:nvCxnSpPr>
                <p:cNvPr id="229" name="Straight Connector 228"/>
                <p:cNvCxnSpPr/>
                <p:nvPr/>
              </p:nvCxnSpPr>
              <p:spPr bwMode="auto">
                <a:xfrm rot="16200000" flipH="1">
                  <a:off x="4876800" y="5181600"/>
                  <a:ext cx="76200" cy="76200"/>
                </a:xfrm>
                <a:prstGeom prst="line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 w="28575"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 rot="5400000" flipH="1" flipV="1">
                  <a:off x="4953000" y="5105400"/>
                  <a:ext cx="152400" cy="152400"/>
                </a:xfrm>
                <a:prstGeom prst="line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 w="28575"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26" name="Group 51"/>
              <p:cNvGrpSpPr/>
              <p:nvPr/>
            </p:nvGrpSpPr>
            <p:grpSpPr>
              <a:xfrm>
                <a:off x="7467600" y="3657600"/>
                <a:ext cx="609600" cy="153988"/>
                <a:chOff x="4876800" y="5105400"/>
                <a:chExt cx="609600" cy="153988"/>
              </a:xfrm>
            </p:grpSpPr>
            <p:sp>
              <p:nvSpPr>
                <p:cNvPr id="227" name="Rounded Rectangle 226"/>
                <p:cNvSpPr/>
                <p:nvPr/>
              </p:nvSpPr>
              <p:spPr bwMode="auto">
                <a:xfrm>
                  <a:off x="4876800" y="5105400"/>
                  <a:ext cx="152400" cy="152400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228" name="Straight Connector 227"/>
                <p:cNvCxnSpPr/>
                <p:nvPr/>
              </p:nvCxnSpPr>
              <p:spPr bwMode="auto">
                <a:xfrm>
                  <a:off x="5029200" y="5257800"/>
                  <a:ext cx="457200" cy="1588"/>
                </a:xfrm>
                <a:prstGeom prst="line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 w="38100"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99" name="Group 53"/>
            <p:cNvGrpSpPr/>
            <p:nvPr/>
          </p:nvGrpSpPr>
          <p:grpSpPr>
            <a:xfrm>
              <a:off x="7467592" y="3429001"/>
              <a:ext cx="609600" cy="153986"/>
              <a:chOff x="4876800" y="5105400"/>
              <a:chExt cx="609600" cy="153988"/>
            </a:xfrm>
          </p:grpSpPr>
          <p:sp>
            <p:nvSpPr>
              <p:cNvPr id="223" name="Rounded Rectangle 222"/>
              <p:cNvSpPr/>
              <p:nvPr/>
            </p:nvSpPr>
            <p:spPr bwMode="auto">
              <a:xfrm>
                <a:off x="4876800" y="5105400"/>
                <a:ext cx="152400" cy="152400"/>
              </a:xfrm>
              <a:prstGeom prst="roundRect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24" name="Straight Connector 223"/>
              <p:cNvCxnSpPr/>
              <p:nvPr/>
            </p:nvCxnSpPr>
            <p:spPr bwMode="auto">
              <a:xfrm>
                <a:off x="5029200" y="5257800"/>
                <a:ext cx="457200" cy="1588"/>
              </a:xfrm>
              <a:prstGeom prst="line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 w="38100"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0" name="Group 98"/>
            <p:cNvGrpSpPr/>
            <p:nvPr/>
          </p:nvGrpSpPr>
          <p:grpSpPr>
            <a:xfrm>
              <a:off x="7467592" y="3200402"/>
              <a:ext cx="609600" cy="153986"/>
              <a:chOff x="7467600" y="3200400"/>
              <a:chExt cx="609600" cy="153988"/>
            </a:xfrm>
          </p:grpSpPr>
          <p:grpSp>
            <p:nvGrpSpPr>
              <p:cNvPr id="217" name="Group 56"/>
              <p:cNvGrpSpPr/>
              <p:nvPr/>
            </p:nvGrpSpPr>
            <p:grpSpPr>
              <a:xfrm>
                <a:off x="7467600" y="3200400"/>
                <a:ext cx="609600" cy="153988"/>
                <a:chOff x="4876800" y="5105400"/>
                <a:chExt cx="609600" cy="153988"/>
              </a:xfrm>
            </p:grpSpPr>
            <p:sp>
              <p:nvSpPr>
                <p:cNvPr id="221" name="Rounded Rectangle 220"/>
                <p:cNvSpPr/>
                <p:nvPr/>
              </p:nvSpPr>
              <p:spPr bwMode="auto">
                <a:xfrm>
                  <a:off x="4876800" y="5105400"/>
                  <a:ext cx="152400" cy="152400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222" name="Straight Connector 221"/>
                <p:cNvCxnSpPr/>
                <p:nvPr/>
              </p:nvCxnSpPr>
              <p:spPr bwMode="auto">
                <a:xfrm>
                  <a:off x="5029200" y="5257800"/>
                  <a:ext cx="457200" cy="1588"/>
                </a:xfrm>
                <a:prstGeom prst="line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 w="38100"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18" name="Group 59"/>
              <p:cNvGrpSpPr/>
              <p:nvPr/>
            </p:nvGrpSpPr>
            <p:grpSpPr>
              <a:xfrm>
                <a:off x="7467600" y="3200400"/>
                <a:ext cx="228600" cy="152400"/>
                <a:chOff x="4876800" y="5105400"/>
                <a:chExt cx="228600" cy="152400"/>
              </a:xfrm>
            </p:grpSpPr>
            <p:cxnSp>
              <p:nvCxnSpPr>
                <p:cNvPr id="219" name="Straight Connector 218"/>
                <p:cNvCxnSpPr/>
                <p:nvPr/>
              </p:nvCxnSpPr>
              <p:spPr bwMode="auto">
                <a:xfrm rot="16200000" flipH="1">
                  <a:off x="4876800" y="5181600"/>
                  <a:ext cx="76200" cy="76200"/>
                </a:xfrm>
                <a:prstGeom prst="line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 w="28575"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 rot="5400000" flipH="1" flipV="1">
                  <a:off x="4953000" y="5105400"/>
                  <a:ext cx="152400" cy="152400"/>
                </a:xfrm>
                <a:prstGeom prst="line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 w="28575"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201" name="Group 101"/>
            <p:cNvGrpSpPr/>
            <p:nvPr/>
          </p:nvGrpSpPr>
          <p:grpSpPr>
            <a:xfrm>
              <a:off x="6019800" y="3733800"/>
              <a:ext cx="533400" cy="457198"/>
              <a:chOff x="5867398" y="3505200"/>
              <a:chExt cx="609600" cy="533398"/>
            </a:xfrm>
          </p:grpSpPr>
          <p:sp>
            <p:nvSpPr>
              <p:cNvPr id="211" name="Oval 210"/>
              <p:cNvSpPr/>
              <p:nvPr/>
            </p:nvSpPr>
            <p:spPr bwMode="auto">
              <a:xfrm>
                <a:off x="5867398" y="3505200"/>
                <a:ext cx="609600" cy="53339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>
                <a:solidFill>
                  <a:srgbClr val="333333"/>
                </a:solidFill>
                <a:prstDash val="sysDot"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12" name="Group 65"/>
              <p:cNvGrpSpPr/>
              <p:nvPr/>
            </p:nvGrpSpPr>
            <p:grpSpPr>
              <a:xfrm>
                <a:off x="6019794" y="3809999"/>
                <a:ext cx="381000" cy="228599"/>
                <a:chOff x="3429000" y="5867400"/>
                <a:chExt cx="762000" cy="609600"/>
              </a:xfrm>
            </p:grpSpPr>
            <p:sp>
              <p:nvSpPr>
                <p:cNvPr id="215" name="Arc 214"/>
                <p:cNvSpPr/>
                <p:nvPr/>
              </p:nvSpPr>
              <p:spPr bwMode="auto">
                <a:xfrm flipH="1">
                  <a:off x="3429000" y="5867400"/>
                  <a:ext cx="762000" cy="533400"/>
                </a:xfrm>
                <a:prstGeom prst="arc">
                  <a:avLst/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 w="28575"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Arc 215"/>
                <p:cNvSpPr/>
                <p:nvPr/>
              </p:nvSpPr>
              <p:spPr bwMode="auto">
                <a:xfrm rot="5400000" flipH="1">
                  <a:off x="3505200" y="5943600"/>
                  <a:ext cx="609600" cy="457200"/>
                </a:xfrm>
                <a:prstGeom prst="arc">
                  <a:avLst>
                    <a:gd name="adj1" fmla="val 16157633"/>
                    <a:gd name="adj2" fmla="val 0"/>
                  </a:avLst>
                </a:prstGeom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  <a:ln w="28575"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13" name="Oval 212"/>
              <p:cNvSpPr/>
              <p:nvPr/>
            </p:nvSpPr>
            <p:spPr bwMode="auto">
              <a:xfrm>
                <a:off x="6172194" y="3581400"/>
                <a:ext cx="76200" cy="76200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6019794" y="3581400"/>
                <a:ext cx="76200" cy="76200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rgbClr val="333333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2" name="Group 103"/>
            <p:cNvGrpSpPr/>
            <p:nvPr/>
          </p:nvGrpSpPr>
          <p:grpSpPr>
            <a:xfrm>
              <a:off x="5943600" y="2209800"/>
              <a:ext cx="533400" cy="457198"/>
              <a:chOff x="5486400" y="1600200"/>
              <a:chExt cx="609600" cy="533398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5486400" y="1600200"/>
                <a:ext cx="609600" cy="53339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26667"/>
                      <a:invGamma/>
                    </a:schemeClr>
                  </a:gs>
                  <a:gs pos="100000">
                    <a:schemeClr val="bg2">
                      <a:alpha val="14999"/>
                    </a:schemeClr>
                  </a:gs>
                </a:gsLst>
                <a:lin ang="5400000" scaled="1"/>
              </a:gradFill>
              <a:ln>
                <a:solidFill>
                  <a:srgbClr val="333333"/>
                </a:solidFill>
                <a:prstDash val="sysDot"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05" name="Group 102"/>
              <p:cNvGrpSpPr/>
              <p:nvPr/>
            </p:nvGrpSpPr>
            <p:grpSpPr>
              <a:xfrm>
                <a:off x="5638800" y="1676400"/>
                <a:ext cx="381000" cy="304800"/>
                <a:chOff x="5638800" y="1676400"/>
                <a:chExt cx="381000" cy="304800"/>
              </a:xfrm>
            </p:grpSpPr>
            <p:grpSp>
              <p:nvGrpSpPr>
                <p:cNvPr id="206" name="Group 68"/>
                <p:cNvGrpSpPr/>
                <p:nvPr/>
              </p:nvGrpSpPr>
              <p:grpSpPr>
                <a:xfrm flipV="1">
                  <a:off x="5638800" y="1752600"/>
                  <a:ext cx="381000" cy="228600"/>
                  <a:chOff x="3429000" y="5867400"/>
                  <a:chExt cx="762000" cy="609600"/>
                </a:xfrm>
              </p:grpSpPr>
              <p:sp>
                <p:nvSpPr>
                  <p:cNvPr id="209" name="Arc 208"/>
                  <p:cNvSpPr/>
                  <p:nvPr/>
                </p:nvSpPr>
                <p:spPr bwMode="auto">
                  <a:xfrm flipH="1">
                    <a:off x="3429000" y="5867400"/>
                    <a:ext cx="762000" cy="533400"/>
                  </a:xfrm>
                  <a:prstGeom prst="arc">
                    <a:avLst/>
                  </a:prstGeom>
                  <a:gradFill rotWithShape="1">
                    <a:gsLst>
                      <a:gs pos="0">
                        <a:schemeClr val="bg2">
                          <a:gamma/>
                          <a:tint val="26667"/>
                          <a:invGamma/>
                        </a:schemeClr>
                      </a:gs>
                      <a:gs pos="100000">
                        <a:schemeClr val="bg2">
                          <a:alpha val="14999"/>
                        </a:schemeClr>
                      </a:gs>
                    </a:gsLst>
                    <a:lin ang="5400000" scaled="1"/>
                  </a:gradFill>
                  <a:ln w="28575">
                    <a:solidFill>
                      <a:srgbClr val="333333"/>
                    </a:solidFill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Arc 209"/>
                  <p:cNvSpPr/>
                  <p:nvPr/>
                </p:nvSpPr>
                <p:spPr bwMode="auto">
                  <a:xfrm rot="5400000" flipH="1">
                    <a:off x="3505200" y="5943600"/>
                    <a:ext cx="609600" cy="457200"/>
                  </a:xfrm>
                  <a:prstGeom prst="arc">
                    <a:avLst>
                      <a:gd name="adj1" fmla="val 16157633"/>
                      <a:gd name="adj2" fmla="val 0"/>
                    </a:avLst>
                  </a:prstGeom>
                  <a:gradFill rotWithShape="1">
                    <a:gsLst>
                      <a:gs pos="0">
                        <a:schemeClr val="bg2">
                          <a:gamma/>
                          <a:tint val="26667"/>
                          <a:invGamma/>
                        </a:schemeClr>
                      </a:gs>
                      <a:gs pos="100000">
                        <a:schemeClr val="bg2">
                          <a:alpha val="14999"/>
                        </a:schemeClr>
                      </a:gs>
                    </a:gsLst>
                    <a:lin ang="5400000" scaled="1"/>
                  </a:gradFill>
                  <a:ln w="28575">
                    <a:solidFill>
                      <a:srgbClr val="333333"/>
                    </a:solidFill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207" name="Oval 206"/>
                <p:cNvSpPr/>
                <p:nvPr/>
              </p:nvSpPr>
              <p:spPr bwMode="auto">
                <a:xfrm>
                  <a:off x="5791200" y="1676400"/>
                  <a:ext cx="76200" cy="76200"/>
                </a:xfrm>
                <a:prstGeom prst="ellipse">
                  <a:avLst/>
                </a:prstGeom>
                <a:solidFill>
                  <a:schemeClr val="tx1">
                    <a:lumMod val="50000"/>
                  </a:schemeClr>
                </a:solidFill>
                <a:ln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Oval 207"/>
                <p:cNvSpPr/>
                <p:nvPr/>
              </p:nvSpPr>
              <p:spPr bwMode="auto">
                <a:xfrm>
                  <a:off x="5638800" y="1676400"/>
                  <a:ext cx="76200" cy="76200"/>
                </a:xfrm>
                <a:prstGeom prst="ellipse">
                  <a:avLst/>
                </a:prstGeom>
                <a:solidFill>
                  <a:schemeClr val="tx1">
                    <a:lumMod val="50000"/>
                  </a:schemeClr>
                </a:solidFill>
                <a:ln>
                  <a:solidFill>
                    <a:srgbClr val="333333"/>
                  </a:solidFill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03" name="Flowchart: Terminator 202"/>
            <p:cNvSpPr/>
            <p:nvPr/>
          </p:nvSpPr>
          <p:spPr bwMode="auto">
            <a:xfrm>
              <a:off x="3657600" y="3581400"/>
              <a:ext cx="457200" cy="152399"/>
            </a:xfrm>
            <a:prstGeom prst="flowChartTerminator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>
              <a:solidFill>
                <a:srgbClr val="333333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1676400" y="1676400"/>
            <a:ext cx="1103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VP  </a:t>
            </a:r>
            <a:r>
              <a:rPr lang="en-US" sz="1600" b="1" dirty="0">
                <a:latin typeface="Calibri" panose="020F0502020204030204" pitchFamily="34" charset="0"/>
              </a:rPr>
              <a:t>Canvas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1447800" y="2438400"/>
            <a:ext cx="2286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1524000" y="1981200"/>
            <a:ext cx="8347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Value Proposition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209800" y="1981200"/>
            <a:ext cx="7938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6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Customer Segment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514600" y="2362200"/>
            <a:ext cx="52610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Customer Job(s)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2362200" y="2667000"/>
            <a:ext cx="29848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Pains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2362200" y="2209800"/>
            <a:ext cx="30328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Gains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1676400" y="236220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Gain</a:t>
            </a:r>
          </a:p>
          <a:p>
            <a:r>
              <a:rPr lang="en-US" altLang="en-US" sz="4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Creators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1905000" y="2514600"/>
            <a:ext cx="3786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Pain</a:t>
            </a:r>
          </a:p>
          <a:p>
            <a:r>
              <a:rPr lang="en-US" altLang="en-US" sz="4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Relievers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1828800" y="2209800"/>
            <a:ext cx="298480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Pains</a:t>
            </a:r>
          </a:p>
        </p:txBody>
      </p:sp>
    </p:spTree>
    <p:extLst>
      <p:ext uri="{BB962C8B-B14F-4D97-AF65-F5344CB8AC3E}">
        <p14:creationId xmlns:p14="http://schemas.microsoft.com/office/powerpoint/2010/main" xmlns="" val="290654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152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18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ru-RU" altLang="en-US" sz="1800" dirty="0"/>
          </a:p>
        </p:txBody>
      </p:sp>
      <p:pic>
        <p:nvPicPr>
          <p:cNvPr id="5" name="Picture 4" descr="File:Sus scrofa avionica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066800"/>
            <a:ext cx="5486400" cy="351815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28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A</a:t>
            </a:r>
            <a:r>
              <a:rPr lang="en-US" altLang="en-US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 Startup </a:t>
            </a:r>
            <a:r>
              <a:rPr lang="en-US" altLang="en-US" sz="28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that has Crossed the Transition Chasm</a:t>
            </a:r>
            <a:endParaRPr lang="en-US" altLang="en-US" sz="2800" b="1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5000" y="4724400"/>
            <a:ext cx="46577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US" altLang="en-US" sz="28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Entrepreneur Startup Motto:- </a:t>
            </a:r>
          </a:p>
          <a:p>
            <a:pPr algn="ctr">
              <a:lnSpc>
                <a:spcPts val="2800"/>
              </a:lnSpc>
            </a:pPr>
            <a:r>
              <a:rPr lang="en-US" altLang="en-US" sz="28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 “Pigs Can Fly!”</a:t>
            </a:r>
            <a:endParaRPr lang="en-US" altLang="en-US" sz="2800" b="1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61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676400"/>
            <a:ext cx="9829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CA" sz="4000" b="1" kern="0" dirty="0">
                <a:solidFill>
                  <a:srgbClr val="04418A"/>
                </a:solidFill>
                <a:latin typeface="Calibri" panose="020F0502020204030204" pitchFamily="34" charset="0"/>
              </a:rPr>
              <a:t>PD Summit </a:t>
            </a:r>
            <a:r>
              <a:rPr lang="en-CA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Challenge</a:t>
            </a:r>
          </a:p>
          <a:p>
            <a:pPr algn="ctr">
              <a:lnSpc>
                <a:spcPts val="2800"/>
              </a:lnSpc>
            </a:pPr>
            <a:endParaRPr lang="en-CA" sz="4000" b="1" kern="0" dirty="0" smtClean="0">
              <a:solidFill>
                <a:srgbClr val="04418A"/>
              </a:solidFill>
              <a:latin typeface="Calibri" panose="020F05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CA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 </a:t>
            </a:r>
            <a:r>
              <a:rPr lang="en-CA" sz="4000" b="1" kern="0" dirty="0">
                <a:solidFill>
                  <a:srgbClr val="04418A"/>
                </a:solidFill>
                <a:latin typeface="Calibri" panose="020F0502020204030204" pitchFamily="34" charset="0"/>
              </a:rPr>
              <a:t/>
            </a:r>
            <a:br>
              <a:rPr lang="en-CA" sz="4000" b="1" kern="0" dirty="0">
                <a:solidFill>
                  <a:srgbClr val="04418A"/>
                </a:solidFill>
                <a:latin typeface="Calibri" panose="020F0502020204030204" pitchFamily="34" charset="0"/>
              </a:rPr>
            </a:br>
            <a:r>
              <a:rPr lang="en-CA" sz="4000" b="1" kern="0" dirty="0">
                <a:solidFill>
                  <a:srgbClr val="04418A"/>
                </a:solidFill>
                <a:latin typeface="Calibri" panose="020F0502020204030204" pitchFamily="34" charset="0"/>
              </a:rPr>
              <a:t>Create A Startup </a:t>
            </a:r>
            <a:r>
              <a:rPr lang="en-CA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– “Best Business Model”</a:t>
            </a:r>
            <a:endParaRPr lang="en-US" altLang="en-US" sz="4000" b="1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71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524000"/>
            <a:ext cx="6781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Clr>
                <a:srgbClr val="04418A"/>
              </a:buClr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</a:rPr>
              <a:t>Select a small team with different skill sets:-</a:t>
            </a:r>
          </a:p>
          <a:p>
            <a:pPr lvl="2" indent="-457200" algn="l">
              <a:buClr>
                <a:srgbClr val="04418A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Business </a:t>
            </a:r>
            <a:r>
              <a:rPr lang="en-US" sz="2000" dirty="0">
                <a:latin typeface="Calibri" panose="020F0502020204030204" pitchFamily="34" charset="0"/>
              </a:rPr>
              <a:t>Systems Analysts- </a:t>
            </a:r>
            <a:r>
              <a:rPr lang="en-US" sz="2000" dirty="0" smtClean="0">
                <a:latin typeface="Calibri" panose="020F0502020204030204" pitchFamily="34" charset="0"/>
              </a:rPr>
              <a:t>Customer Problem </a:t>
            </a:r>
            <a:r>
              <a:rPr lang="en-US" sz="2000" dirty="0">
                <a:latin typeface="Calibri" panose="020F0502020204030204" pitchFamily="34" charset="0"/>
              </a:rPr>
              <a:t>Definition </a:t>
            </a:r>
            <a:r>
              <a:rPr lang="en-US" sz="2000" dirty="0" smtClean="0">
                <a:latin typeface="Calibri" panose="020F0502020204030204" pitchFamily="34" charset="0"/>
              </a:rPr>
              <a:t>- Need  -  Product </a:t>
            </a:r>
            <a:r>
              <a:rPr lang="en-US" sz="2000" dirty="0">
                <a:latin typeface="Calibri" panose="020F0502020204030204" pitchFamily="34" charset="0"/>
              </a:rPr>
              <a:t>/ Market Fit </a:t>
            </a:r>
          </a:p>
          <a:p>
            <a:pPr lvl="2" indent="-457200" algn="l">
              <a:buClr>
                <a:srgbClr val="04418A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Infrastructure </a:t>
            </a:r>
            <a:r>
              <a:rPr lang="en-US" sz="2000" dirty="0">
                <a:latin typeface="Calibri" panose="020F0502020204030204" pitchFamily="34" charset="0"/>
              </a:rPr>
              <a:t>/ Communication Analysts – Agile Dev</a:t>
            </a:r>
          </a:p>
          <a:p>
            <a:pPr lvl="2" indent="-457200" algn="l">
              <a:buClr>
                <a:srgbClr val="04418A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Application </a:t>
            </a:r>
            <a:r>
              <a:rPr lang="en-US" sz="2000" dirty="0">
                <a:latin typeface="Calibri" panose="020F0502020204030204" pitchFamily="34" charset="0"/>
              </a:rPr>
              <a:t>Development- Testing ( System / Mobile) – Agile Dev</a:t>
            </a:r>
          </a:p>
          <a:p>
            <a:pPr lvl="2" indent="-457200" algn="l">
              <a:buClr>
                <a:srgbClr val="04418A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Marketing </a:t>
            </a:r>
            <a:r>
              <a:rPr lang="en-US" sz="2000" dirty="0">
                <a:latin typeface="Calibri" panose="020F0502020204030204" pitchFamily="34" charset="0"/>
              </a:rPr>
              <a:t>Sales Analysts – Customer Development</a:t>
            </a:r>
          </a:p>
          <a:p>
            <a:pPr lvl="2" indent="-457200" algn="l">
              <a:buClr>
                <a:srgbClr val="04418A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Financial </a:t>
            </a:r>
            <a:r>
              <a:rPr lang="en-US" sz="2000" dirty="0">
                <a:latin typeface="Calibri" panose="020F0502020204030204" pitchFamily="34" charset="0"/>
              </a:rPr>
              <a:t>/ Cost Accountant – Financial </a:t>
            </a:r>
            <a:r>
              <a:rPr lang="en-US" sz="2000" dirty="0" smtClean="0">
                <a:latin typeface="Calibri" panose="020F0502020204030204" pitchFamily="34" charset="0"/>
              </a:rPr>
              <a:t>Assumptions &amp; Cash </a:t>
            </a:r>
            <a:r>
              <a:rPr lang="en-US" sz="2000" dirty="0">
                <a:latin typeface="Calibri" panose="020F0502020204030204" pitchFamily="34" charset="0"/>
              </a:rPr>
              <a:t>Control </a:t>
            </a:r>
          </a:p>
          <a:p>
            <a:pPr lvl="2" indent="-457200" algn="l">
              <a:buClr>
                <a:srgbClr val="04418A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Project </a:t>
            </a:r>
            <a:r>
              <a:rPr lang="en-US" sz="2000" dirty="0">
                <a:latin typeface="Calibri" panose="020F0502020204030204" pitchFamily="34" charset="0"/>
              </a:rPr>
              <a:t>Manager – Activity scheduling – Business Model </a:t>
            </a:r>
            <a:r>
              <a:rPr lang="en-US" sz="2000" dirty="0" smtClean="0">
                <a:latin typeface="Calibri" panose="020F0502020204030204" pitchFamily="34" charset="0"/>
              </a:rPr>
              <a:t>Canvas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98" name="Rectangle 2"/>
          <p:cNvSpPr txBox="1">
            <a:spLocks noChangeArrowheads="1"/>
          </p:cNvSpPr>
          <p:nvPr/>
        </p:nvSpPr>
        <p:spPr bwMode="auto">
          <a:xfrm>
            <a:off x="2438401" y="68580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CA" sz="4000" b="1" kern="0" dirty="0">
                <a:solidFill>
                  <a:srgbClr val="04418A"/>
                </a:solidFill>
                <a:latin typeface="Calibri" panose="020F0502020204030204" pitchFamily="34" charset="0"/>
              </a:rPr>
              <a:t>PD Summit </a:t>
            </a:r>
            <a:r>
              <a:rPr lang="en-CA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Challenge</a:t>
            </a:r>
            <a:r>
              <a:rPr lang="en-CA" sz="4000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*</a:t>
            </a:r>
            <a:r>
              <a:rPr lang="en-CA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 </a:t>
            </a:r>
            <a:r>
              <a:rPr lang="en-CA" sz="4000" b="1" kern="0" dirty="0">
                <a:solidFill>
                  <a:srgbClr val="04418A"/>
                </a:solidFill>
                <a:latin typeface="Calibri" panose="020F0502020204030204" pitchFamily="34" charset="0"/>
              </a:rPr>
              <a:t/>
            </a:r>
            <a:br>
              <a:rPr lang="en-CA" sz="4000" b="1" kern="0" dirty="0">
                <a:solidFill>
                  <a:srgbClr val="04418A"/>
                </a:solidFill>
                <a:latin typeface="Calibri" panose="020F0502020204030204" pitchFamily="34" charset="0"/>
              </a:rPr>
            </a:br>
            <a:r>
              <a:rPr lang="en-CA" sz="2400" b="1" kern="0" dirty="0">
                <a:solidFill>
                  <a:srgbClr val="04418A"/>
                </a:solidFill>
                <a:latin typeface="Calibri" panose="020F0502020204030204" pitchFamily="34" charset="0"/>
              </a:rPr>
              <a:t>Create A Startup </a:t>
            </a:r>
            <a:r>
              <a:rPr lang="en-CA" sz="24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– “Best Business Model”</a:t>
            </a:r>
            <a:endParaRPr lang="en-US" altLang="en-US" sz="2400" b="1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68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295400"/>
            <a:ext cx="723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Clr>
                <a:srgbClr val="04418A"/>
              </a:buClr>
              <a:buFont typeface="+mj-lt"/>
              <a:buAutoNum type="arabicPeriod" startAt="2"/>
            </a:pPr>
            <a:r>
              <a:rPr lang="en-US" sz="2000" dirty="0" smtClean="0">
                <a:latin typeface="Calibri" panose="020F0502020204030204" pitchFamily="34" charset="0"/>
              </a:rPr>
              <a:t>Create </a:t>
            </a:r>
            <a:r>
              <a:rPr lang="en-US" sz="2000" dirty="0">
                <a:latin typeface="Calibri" panose="020F0502020204030204" pitchFamily="34" charset="0"/>
              </a:rPr>
              <a:t>a Founders Document to capture your ownership model</a:t>
            </a:r>
          </a:p>
          <a:p>
            <a:pPr marL="457200" indent="-457200" algn="l">
              <a:buClr>
                <a:srgbClr val="04418A"/>
              </a:buClr>
              <a:buFont typeface="+mj-lt"/>
              <a:buAutoNum type="arabicPeriod" startAt="2"/>
            </a:pPr>
            <a:r>
              <a:rPr lang="en-US" sz="2000" dirty="0">
                <a:latin typeface="Calibri" panose="020F0502020204030204" pitchFamily="34" charset="0"/>
              </a:rPr>
              <a:t>By May 30 / 14 </a:t>
            </a:r>
            <a:r>
              <a:rPr lang="en-US" sz="2000" dirty="0" smtClean="0">
                <a:latin typeface="Calibri" panose="020F0502020204030204" pitchFamily="34" charset="0"/>
              </a:rPr>
              <a:t>e-mail 1 pg Summary to me - Confirmation</a:t>
            </a:r>
          </a:p>
          <a:p>
            <a:pPr marL="457200" indent="-457200" algn="l">
              <a:buClr>
                <a:srgbClr val="04418A"/>
              </a:buClr>
              <a:buFont typeface="+mj-lt"/>
              <a:buAutoNum type="arabicPeriod" startAt="2"/>
            </a:pPr>
            <a:r>
              <a:rPr lang="en-US" sz="2000" dirty="0" smtClean="0">
                <a:latin typeface="Calibri" panose="020F0502020204030204" pitchFamily="34" charset="0"/>
              </a:rPr>
              <a:t>C-Level Execs will </a:t>
            </a:r>
            <a:r>
              <a:rPr lang="en-US" sz="2000" dirty="0">
                <a:latin typeface="Calibri" panose="020F0502020204030204" pitchFamily="34" charset="0"/>
              </a:rPr>
              <a:t>assign a mentor to support your </a:t>
            </a:r>
            <a:r>
              <a:rPr lang="en-US" sz="2000" dirty="0" smtClean="0">
                <a:latin typeface="Calibri" panose="020F0502020204030204" pitchFamily="34" charset="0"/>
              </a:rPr>
              <a:t>initiative    </a:t>
            </a:r>
            <a:r>
              <a:rPr lang="en-US" sz="2000" b="1" u="sng" dirty="0" smtClean="0">
                <a:latin typeface="Calibri" panose="020F0502020204030204" pitchFamily="34" charset="0"/>
              </a:rPr>
              <a:t>(20 hours of personal coaching for each team)</a:t>
            </a:r>
          </a:p>
          <a:p>
            <a:pPr marL="514350" indent="-514350" algn="l">
              <a:buClr>
                <a:srgbClr val="04418A"/>
              </a:buClr>
              <a:buFont typeface="+mj-lt"/>
              <a:buAutoNum type="arabicPeriod" startAt="2"/>
            </a:pPr>
            <a:r>
              <a:rPr lang="en-US" sz="2000" dirty="0" smtClean="0">
                <a:latin typeface="Calibri" panose="020F0502020204030204" pitchFamily="34" charset="0"/>
              </a:rPr>
              <a:t>Teams </a:t>
            </a:r>
            <a:r>
              <a:rPr lang="en-US" sz="2000" dirty="0">
                <a:latin typeface="Calibri" panose="020F0502020204030204" pitchFamily="34" charset="0"/>
              </a:rPr>
              <a:t>research Lean Startup model concepts and Start building your </a:t>
            </a:r>
            <a:r>
              <a:rPr lang="en-US" sz="2000" dirty="0" smtClean="0">
                <a:latin typeface="Calibri" panose="020F0502020204030204" pitchFamily="34" charset="0"/>
              </a:rPr>
              <a:t>Business Model Startup </a:t>
            </a:r>
            <a:endParaRPr lang="en-US" sz="2000" dirty="0">
              <a:latin typeface="Calibri" panose="020F0502020204030204" pitchFamily="34" charset="0"/>
            </a:endParaRPr>
          </a:p>
          <a:p>
            <a:pPr marL="514350" indent="-514350" algn="l">
              <a:buClr>
                <a:srgbClr val="04418A"/>
              </a:buClr>
              <a:buFont typeface="+mj-lt"/>
              <a:buAutoNum type="arabicPeriod" startAt="2"/>
            </a:pPr>
            <a:r>
              <a:rPr lang="en-US" sz="2000" dirty="0" smtClean="0">
                <a:latin typeface="Calibri" panose="020F0502020204030204" pitchFamily="34" charset="0"/>
              </a:rPr>
              <a:t>C-Level </a:t>
            </a:r>
            <a:r>
              <a:rPr lang="en-US" sz="2000" dirty="0">
                <a:latin typeface="Calibri" panose="020F0502020204030204" pitchFamily="34" charset="0"/>
              </a:rPr>
              <a:t>Execs in Partnership with </a:t>
            </a:r>
            <a:r>
              <a:rPr lang="en-US" sz="2000" dirty="0" smtClean="0">
                <a:latin typeface="Calibri" panose="020F0502020204030204" pitchFamily="34" charset="0"/>
              </a:rPr>
              <a:t>other participants in marketplace will </a:t>
            </a:r>
            <a:r>
              <a:rPr lang="en-US" sz="2000" dirty="0">
                <a:latin typeface="Calibri" panose="020F0502020204030204" pitchFamily="34" charset="0"/>
              </a:rPr>
              <a:t>organize </a:t>
            </a:r>
            <a:r>
              <a:rPr lang="en-US" sz="2000" dirty="0" smtClean="0">
                <a:latin typeface="Calibri" panose="020F0502020204030204" pitchFamily="34" charset="0"/>
              </a:rPr>
              <a:t>a </a:t>
            </a:r>
            <a:r>
              <a:rPr lang="en-US" sz="2000" dirty="0">
                <a:latin typeface="Calibri" panose="020F0502020204030204" pitchFamily="34" charset="0"/>
              </a:rPr>
              <a:t>Startup Showcase to be held </a:t>
            </a:r>
            <a:r>
              <a:rPr lang="en-US" sz="2000" dirty="0" smtClean="0">
                <a:latin typeface="Calibri" panose="020F0502020204030204" pitchFamily="34" charset="0"/>
              </a:rPr>
              <a:t>on  Sat Sept 6, 2014 ( Location TBD) </a:t>
            </a:r>
            <a:endParaRPr lang="en-US" sz="2000" dirty="0">
              <a:latin typeface="Calibri" panose="020F0502020204030204" pitchFamily="34" charset="0"/>
            </a:endParaRPr>
          </a:p>
          <a:p>
            <a:pPr marL="514350" indent="-514350" algn="l">
              <a:buClr>
                <a:srgbClr val="04418A"/>
              </a:buClr>
              <a:buFont typeface="+mj-lt"/>
              <a:buAutoNum type="arabicPeriod" startAt="2"/>
            </a:pPr>
            <a:r>
              <a:rPr lang="en-US" sz="2000" dirty="0" smtClean="0">
                <a:latin typeface="Calibri" panose="020F0502020204030204" pitchFamily="34" charset="0"/>
              </a:rPr>
              <a:t>20 Minute Presentation + Closed Door feedback will be provided by panel of judges to each team - Top 3 selected </a:t>
            </a:r>
          </a:p>
          <a:p>
            <a:pPr marL="514350" indent="-514350" algn="l">
              <a:buClr>
                <a:srgbClr val="04418A"/>
              </a:buClr>
              <a:buFont typeface="+mj-lt"/>
              <a:buAutoNum type="arabicPeriod" startAt="2"/>
            </a:pPr>
            <a:r>
              <a:rPr lang="en-US" sz="2000" dirty="0" smtClean="0">
                <a:latin typeface="Calibri" panose="020F0502020204030204" pitchFamily="34" charset="0"/>
              </a:rPr>
              <a:t>This </a:t>
            </a:r>
            <a:r>
              <a:rPr lang="en-US" sz="2000" dirty="0">
                <a:latin typeface="Calibri" panose="020F0502020204030204" pitchFamily="34" charset="0"/>
              </a:rPr>
              <a:t>will be a feeder event to increase participation in the </a:t>
            </a:r>
            <a:r>
              <a:rPr lang="en-US" sz="2000" dirty="0" smtClean="0">
                <a:latin typeface="Calibri" panose="020F0502020204030204" pitchFamily="34" charset="0"/>
              </a:rPr>
              <a:t>Innovacorp </a:t>
            </a:r>
            <a:r>
              <a:rPr lang="en-US" sz="2000" dirty="0">
                <a:latin typeface="Calibri" panose="020F0502020204030204" pitchFamily="34" charset="0"/>
              </a:rPr>
              <a:t>I-3 Startup </a:t>
            </a:r>
            <a:r>
              <a:rPr lang="en-US" sz="2000" dirty="0" smtClean="0">
                <a:latin typeface="Calibri" panose="020F0502020204030204" pitchFamily="34" charset="0"/>
              </a:rPr>
              <a:t>Competition starting in Sept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62200" y="22860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CA" sz="4000" b="1" kern="0" dirty="0">
                <a:solidFill>
                  <a:srgbClr val="04418A"/>
                </a:solidFill>
                <a:latin typeface="Calibri" panose="020F0502020204030204" pitchFamily="34" charset="0"/>
              </a:rPr>
              <a:t>PD Summit </a:t>
            </a:r>
            <a:r>
              <a:rPr lang="en-CA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Challenge</a:t>
            </a:r>
            <a:r>
              <a:rPr lang="en-CA" sz="4000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*</a:t>
            </a:r>
            <a:r>
              <a:rPr lang="en-CA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 </a:t>
            </a:r>
            <a:r>
              <a:rPr lang="en-CA" sz="4000" b="1" kern="0" dirty="0">
                <a:solidFill>
                  <a:srgbClr val="04418A"/>
                </a:solidFill>
                <a:latin typeface="Calibri" panose="020F0502020204030204" pitchFamily="34" charset="0"/>
              </a:rPr>
              <a:t/>
            </a:r>
            <a:br>
              <a:rPr lang="en-CA" sz="4000" b="1" kern="0" dirty="0">
                <a:solidFill>
                  <a:srgbClr val="04418A"/>
                </a:solidFill>
                <a:latin typeface="Calibri" panose="020F0502020204030204" pitchFamily="34" charset="0"/>
              </a:rPr>
            </a:br>
            <a:r>
              <a:rPr lang="en-CA" sz="2400" b="1" kern="0" dirty="0">
                <a:solidFill>
                  <a:srgbClr val="04418A"/>
                </a:solidFill>
                <a:latin typeface="Calibri" panose="020F0502020204030204" pitchFamily="34" charset="0"/>
              </a:rPr>
              <a:t>Create A Startup </a:t>
            </a:r>
            <a:r>
              <a:rPr lang="en-CA" sz="24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- “Best Business Model”</a:t>
            </a:r>
            <a:endParaRPr lang="en-US" altLang="en-US" sz="2400" b="1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54864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04418A"/>
              </a:buClr>
            </a:pPr>
            <a:r>
              <a:rPr lang="en-US" sz="1600" b="1" i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*In order to create a critical mass, a minimum of 10 teams will be required to participate in the showcase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13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295400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4418A"/>
                </a:solidFill>
                <a:latin typeface="Calibri" panose="020F0502020204030204" pitchFamily="34" charset="0"/>
              </a:rPr>
              <a:t>Cluster of ICT Companies 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4418A"/>
                </a:solidFill>
                <a:latin typeface="Calibri" panose="020F0502020204030204" pitchFamily="34" charset="0"/>
              </a:rPr>
              <a:t>Gov’t  Seed Investors - $$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4418A"/>
                </a:solidFill>
                <a:latin typeface="Calibri" panose="020F0502020204030204" pitchFamily="34" charset="0"/>
              </a:rPr>
              <a:t>Venture Capital - $$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4418A"/>
                </a:solidFill>
                <a:latin typeface="Calibri" panose="020F0502020204030204" pitchFamily="34" charset="0"/>
              </a:rPr>
              <a:t>Educational Institutions - Educating + Partnering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4418A"/>
                </a:solidFill>
                <a:latin typeface="Calibri" panose="020F0502020204030204" pitchFamily="34" charset="0"/>
              </a:rPr>
              <a:t>Successful Entrepreneurs re-investing 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4418A"/>
                </a:solidFill>
                <a:latin typeface="Calibri" panose="020F0502020204030204" pitchFamily="34" charset="0"/>
              </a:rPr>
              <a:t>Mentors / Coaches – C-LES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4418A"/>
                </a:solidFill>
                <a:latin typeface="Calibri" panose="020F0502020204030204" pitchFamily="34" charset="0"/>
              </a:rPr>
              <a:t>Business Leadership  (JR- GP) 4Front 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endParaRPr lang="en-US" dirty="0" smtClean="0">
              <a:solidFill>
                <a:srgbClr val="04418A"/>
              </a:solidFill>
              <a:latin typeface="Calibri" panose="020F0502020204030204" pitchFamily="34" charset="0"/>
            </a:endParaRP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4418A"/>
                </a:solidFill>
                <a:latin typeface="Calibri" panose="020F0502020204030204" pitchFamily="34" charset="0"/>
              </a:rPr>
              <a:t>YOU !!  The Entrepreneurs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endParaRPr lang="en-US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198" name="Rectangle 2"/>
          <p:cNvSpPr txBox="1">
            <a:spLocks noChangeArrowheads="1"/>
          </p:cNvSpPr>
          <p:nvPr/>
        </p:nvSpPr>
        <p:spPr bwMode="auto">
          <a:xfrm>
            <a:off x="2590800" y="228600"/>
            <a:ext cx="5257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4000" b="1" kern="0" dirty="0" smtClean="0">
                <a:solidFill>
                  <a:srgbClr val="04418A"/>
                </a:solidFill>
                <a:latin typeface="Calibri" panose="020F0502020204030204" pitchFamily="34" charset="0"/>
              </a:rPr>
              <a:t>Startup Success Factors</a:t>
            </a:r>
            <a:endParaRPr lang="en-US" altLang="en-US" sz="4000" b="1" kern="0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78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0"/>
            <a:ext cx="8382000" cy="9144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-15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opperplate Gothic Bold" panose="020E0705020206020404" pitchFamily="34" charset="0"/>
                <a:ea typeface="+mj-ea"/>
                <a:cs typeface="Helvetica" pitchFamily="34" charset="0"/>
              </a:rPr>
              <a:t>“Introduction to C-Level Execs ”</a:t>
            </a:r>
            <a:endParaRPr kumimoji="0" lang="en-US" sz="4400" b="0" i="0" u="none" strike="noStrike" kern="0" cap="none" spc="-15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opperplate Gothic Bold" panose="020E0705020206020404" pitchFamily="34" charset="0"/>
              <a:ea typeface="+mj-ea"/>
              <a:cs typeface="Helvetica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04800" y="914400"/>
            <a:ext cx="8534400" cy="52578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Startup  less than 1 yr old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Group of 30 individuals – Executive positions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Mission – 1) To assist existing SMB to compete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in a global marketplace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2) </a:t>
            </a:r>
            <a:r>
              <a:rPr lang="en-US" altLang="en-US" sz="3200" kern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Support Creation of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  new entrants to SMB - </a:t>
            </a:r>
            <a:r>
              <a:rPr lang="en-US" altLang="en-US" sz="3200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“ Startups”  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200" b="1" u="sng" dirty="0" smtClean="0">
              <a:solidFill>
                <a:srgbClr val="04418A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Research – SMB market is under </a:t>
            </a:r>
            <a:r>
              <a:rPr kumimoji="0" lang="en-US" alt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Duress</a:t>
            </a:r>
          </a:p>
          <a:p>
            <a:pPr marL="400050" lvl="1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NS lost 25% of Manufacturing Jobs in last 7 yrs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ru-RU" altLang="en-US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1340768"/>
            <a:ext cx="6048672" cy="1440160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</a:rPr>
              <a:t>We look forward to working 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with Innovacorp</a:t>
            </a:r>
            <a:endParaRPr lang="en-US" sz="3200" b="0" dirty="0">
              <a:solidFill>
                <a:schemeClr val="bg1"/>
              </a:solidFill>
            </a:endParaRPr>
          </a:p>
        </p:txBody>
      </p:sp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74" b="4074"/>
          <a:stretch>
            <a:fillRect/>
          </a:stretch>
        </p:blipFill>
        <p:spPr>
          <a:xfrm>
            <a:off x="-2628800" y="13568"/>
            <a:ext cx="12999848" cy="68444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7944" y="1340768"/>
            <a:ext cx="5589240" cy="4680520"/>
          </a:xfrm>
        </p:spPr>
        <p:txBody>
          <a:bodyPr>
            <a:normAutofit lnSpcReduction="10000"/>
          </a:bodyPr>
          <a:lstStyle/>
          <a:p>
            <a:endParaRPr lang="en-US" sz="1100" dirty="0" smtClean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endParaRPr lang="en-US" sz="2200" dirty="0" smtClean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endParaRPr lang="en-US" sz="2200" dirty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pPr algn="ctr">
              <a:lnSpc>
                <a:spcPct val="70000"/>
              </a:lnSpc>
            </a:pPr>
            <a:endParaRPr lang="en-US" sz="2200" dirty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endParaRPr lang="en-US" sz="2200" dirty="0" smtClean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4800" dirty="0" smtClean="0">
                <a:solidFill>
                  <a:schemeClr val="bg1"/>
                </a:solidFill>
              </a:rPr>
              <a:t>      Questions ??</a:t>
            </a:r>
            <a:endParaRPr lang="en-US" sz="4800" dirty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endParaRPr lang="en-US" sz="2200" dirty="0" smtClean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endParaRPr lang="en-US" sz="2200" dirty="0" smtClean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endParaRPr lang="en-US" sz="2200" dirty="0" smtClean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endParaRPr lang="en-US" sz="2200" dirty="0" smtClean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Daniel.Dolan</a:t>
            </a:r>
            <a:r>
              <a:rPr lang="en-CA" sz="2200" dirty="0" smtClean="0">
                <a:solidFill>
                  <a:schemeClr val="bg1"/>
                </a:solidFill>
              </a:rPr>
              <a:t>@C-</a:t>
            </a:r>
            <a:r>
              <a:rPr lang="en-CA" sz="2200" dirty="0" err="1" smtClean="0">
                <a:solidFill>
                  <a:schemeClr val="bg1"/>
                </a:solidFill>
              </a:rPr>
              <a:t>LevelExecs.com</a:t>
            </a:r>
            <a:endParaRPr lang="en-CA" sz="2200" dirty="0" smtClean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endParaRPr lang="en-CA" sz="2200" dirty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CA" sz="2200" dirty="0" smtClean="0">
                <a:solidFill>
                  <a:schemeClr val="bg1"/>
                </a:solidFill>
              </a:rPr>
              <a:t>CIO Practice Partner</a:t>
            </a:r>
          </a:p>
          <a:p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1143000"/>
            <a:ext cx="7010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90800" y="152400"/>
            <a:ext cx="5029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4418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Lean Startup - Prizes </a:t>
            </a:r>
            <a:endParaRPr kumimoji="0" lang="en-US" altLang="en-US" sz="4400" b="1" i="0" u="sng" strike="noStrike" kern="0" cap="none" spc="0" normalizeH="0" baseline="0" noProof="0" dirty="0">
              <a:ln>
                <a:noFill/>
              </a:ln>
              <a:solidFill>
                <a:srgbClr val="04418A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81200" y="1143000"/>
            <a:ext cx="7010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Business Cards:- Names + e-Mail to get a copy of this Presentation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Business Model Generation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:-      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By Alexander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Osterwalder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&amp; Yves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Pigneur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The Startup Owners Manual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;-              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By Steve Blank &amp; Bob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Dorf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The Lean Startup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:- </a:t>
            </a:r>
            <a:r>
              <a:rPr lang="en-US" kern="0" dirty="0" smtClean="0">
                <a:latin typeface="Calibri" panose="020F0502020204030204" pitchFamily="34" charset="0"/>
              </a:rPr>
              <a:t>  By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Eric Reis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57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11430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Canada- Nation of Entrepreneurs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5000" y="914400"/>
            <a:ext cx="7239000" cy="5105400"/>
          </a:xfrm>
        </p:spPr>
        <p:txBody>
          <a:bodyPr/>
          <a:lstStyle/>
          <a:p>
            <a:r>
              <a:rPr lang="en-US" sz="2800" dirty="0" smtClean="0"/>
              <a:t>GEM – Global Entrepreneurship Monitor 2013</a:t>
            </a:r>
          </a:p>
          <a:p>
            <a:r>
              <a:rPr lang="en-US" sz="2800" dirty="0" smtClean="0"/>
              <a:t>28 countries in Innovation Driven Economies</a:t>
            </a:r>
          </a:p>
          <a:p>
            <a:r>
              <a:rPr lang="en-US" sz="2800" dirty="0" smtClean="0"/>
              <a:t>Canada ranked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at 12.2 % </a:t>
            </a:r>
            <a:r>
              <a:rPr lang="en-US" sz="2000" dirty="0" smtClean="0"/>
              <a:t>( US #1 at 12.7%)</a:t>
            </a:r>
          </a:p>
          <a:p>
            <a:pPr>
              <a:buNone/>
            </a:pPr>
            <a:r>
              <a:rPr lang="en-US" sz="2800" dirty="0" smtClean="0"/>
              <a:t>     </a:t>
            </a:r>
            <a:r>
              <a:rPr lang="en-US" sz="2400" dirty="0" smtClean="0"/>
              <a:t>(Working age people in companies &lt; 3.5 yrs)</a:t>
            </a:r>
          </a:p>
          <a:p>
            <a:r>
              <a:rPr lang="en-US" sz="2800" dirty="0" smtClean="0"/>
              <a:t>50 % of people believe they have the knowledge and skills to be entrepreneurs</a:t>
            </a:r>
          </a:p>
          <a:p>
            <a:r>
              <a:rPr lang="en-US" sz="2800" dirty="0" smtClean="0"/>
              <a:t>37% are afraid of Failure 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altLang="en-US" sz="2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689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7391400" cy="4800600"/>
          </a:xfrm>
        </p:spPr>
        <p:txBody>
          <a:bodyPr/>
          <a:lstStyle/>
          <a:p>
            <a:pPr>
              <a:buClr>
                <a:srgbClr val="04418A"/>
              </a:buClr>
            </a:pPr>
            <a:r>
              <a:rPr lang="en-US" sz="2800" dirty="0">
                <a:latin typeface="Calibri" panose="020F0502020204030204" pitchFamily="34" charset="0"/>
              </a:rPr>
              <a:t>The ICT sector accounted for </a:t>
            </a:r>
            <a:r>
              <a:rPr lang="en-US" sz="28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1.5 B</a:t>
            </a:r>
            <a:r>
              <a:rPr lang="en-US" sz="2800" dirty="0" smtClean="0">
                <a:latin typeface="Calibri" panose="020F0502020204030204" pitchFamily="34" charset="0"/>
              </a:rPr>
              <a:t> OF NS GDP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buClr>
                <a:srgbClr val="04418A"/>
              </a:buClr>
            </a:pPr>
            <a:r>
              <a:rPr lang="en-US" sz="2800" dirty="0">
                <a:latin typeface="Calibri" panose="020F0502020204030204" pitchFamily="34" charset="0"/>
              </a:rPr>
              <a:t>The industry is </a:t>
            </a:r>
            <a:r>
              <a:rPr lang="en-US" sz="2800" b="1" dirty="0">
                <a:solidFill>
                  <a:srgbClr val="04418A"/>
                </a:solidFill>
                <a:latin typeface="Calibri" panose="020F0502020204030204" pitchFamily="34" charset="0"/>
              </a:rPr>
              <a:t>growing faster than any </a:t>
            </a:r>
            <a:r>
              <a:rPr lang="en-US" sz="28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other sector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in the province </a:t>
            </a:r>
          </a:p>
          <a:p>
            <a:pPr>
              <a:buClr>
                <a:srgbClr val="04418A"/>
              </a:buClr>
            </a:pPr>
            <a:r>
              <a:rPr lang="en-US" sz="28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50%</a:t>
            </a:r>
            <a:r>
              <a:rPr lang="en-US" sz="2800" dirty="0" smtClean="0">
                <a:latin typeface="Calibri" panose="020F0502020204030204" pitchFamily="34" charset="0"/>
              </a:rPr>
              <a:t> larger than (</a:t>
            </a:r>
            <a:r>
              <a:rPr lang="en-US" sz="2800" dirty="0" err="1" smtClean="0">
                <a:latin typeface="Calibri" panose="020F0502020204030204" pitchFamily="34" charset="0"/>
              </a:rPr>
              <a:t>Agriculture+Forestry+Fishing</a:t>
            </a:r>
            <a:r>
              <a:rPr lang="en-US" sz="2800" dirty="0" smtClean="0">
                <a:latin typeface="Calibri" panose="020F0502020204030204" pitchFamily="34" charset="0"/>
              </a:rPr>
              <a:t>) </a:t>
            </a:r>
          </a:p>
          <a:p>
            <a:pPr>
              <a:buClr>
                <a:srgbClr val="04418A"/>
              </a:buClr>
            </a:pPr>
            <a:r>
              <a:rPr lang="en-US" sz="2800" dirty="0" smtClean="0">
                <a:latin typeface="Calibri" panose="020F0502020204030204" pitchFamily="34" charset="0"/>
              </a:rPr>
              <a:t>The </a:t>
            </a:r>
            <a:r>
              <a:rPr lang="en-US" sz="2800" dirty="0">
                <a:latin typeface="Calibri" panose="020F0502020204030204" pitchFamily="34" charset="0"/>
              </a:rPr>
              <a:t>province graduates </a:t>
            </a:r>
            <a:r>
              <a:rPr lang="en-US" sz="2800" b="1" dirty="0">
                <a:solidFill>
                  <a:srgbClr val="04418A"/>
                </a:solidFill>
                <a:latin typeface="Calibri" panose="020F0502020204030204" pitchFamily="34" charset="0"/>
              </a:rPr>
              <a:t>16% more ICT students </a:t>
            </a:r>
            <a:r>
              <a:rPr lang="en-US" sz="28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per </a:t>
            </a:r>
            <a:r>
              <a:rPr lang="en-US" sz="2800" b="1" dirty="0">
                <a:solidFill>
                  <a:srgbClr val="04418A"/>
                </a:solidFill>
                <a:latin typeface="Calibri" panose="020F0502020204030204" pitchFamily="34" charset="0"/>
              </a:rPr>
              <a:t>capita</a:t>
            </a:r>
            <a:r>
              <a:rPr lang="en-US" sz="2800" dirty="0">
                <a:solidFill>
                  <a:srgbClr val="04418A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than the national average.</a:t>
            </a:r>
          </a:p>
          <a:p>
            <a:pPr>
              <a:buClr>
                <a:srgbClr val="04418A"/>
              </a:buClr>
            </a:pPr>
            <a:r>
              <a:rPr lang="en-US" sz="2800" dirty="0">
                <a:latin typeface="Calibri" panose="020F0502020204030204" pitchFamily="34" charset="0"/>
              </a:rPr>
              <a:t>The ICT sector </a:t>
            </a:r>
            <a:r>
              <a:rPr lang="en-US" sz="2800" b="1" dirty="0">
                <a:solidFill>
                  <a:srgbClr val="04418A"/>
                </a:solidFill>
                <a:latin typeface="Calibri" panose="020F0502020204030204" pitchFamily="34" charset="0"/>
              </a:rPr>
              <a:t>employs about 15,000 </a:t>
            </a:r>
            <a:r>
              <a:rPr lang="en-US" sz="28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people </a:t>
            </a:r>
            <a:r>
              <a:rPr lang="en-US" sz="2800" dirty="0">
                <a:latin typeface="Calibri" panose="020F0502020204030204" pitchFamily="34" charset="0"/>
              </a:rPr>
              <a:t>with </a:t>
            </a:r>
            <a:r>
              <a:rPr lang="en-US" sz="2800" b="1" dirty="0">
                <a:solidFill>
                  <a:srgbClr val="04418A"/>
                </a:solidFill>
                <a:latin typeface="Calibri" panose="020F0502020204030204" pitchFamily="34" charset="0"/>
              </a:rPr>
              <a:t>70% </a:t>
            </a:r>
            <a:r>
              <a:rPr lang="en-US" sz="2800" dirty="0">
                <a:latin typeface="Calibri" panose="020F0502020204030204" pitchFamily="34" charset="0"/>
              </a:rPr>
              <a:t>located in Halifax.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477000" cy="10668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The ICT Sector</a:t>
            </a:r>
            <a:b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</a:br>
            <a:r>
              <a:rPr lang="en-US" altLang="en-US" sz="24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In Nova Scotia</a:t>
            </a:r>
            <a:endParaRPr lang="en-US" altLang="en-US" sz="24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64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1"/>
            <a:ext cx="7467600" cy="6096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“Challenge to the ICT Members”</a:t>
            </a:r>
            <a:endParaRPr lang="en-US" altLang="en-US" sz="40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7391400" cy="4267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Are you an Entrepreneur?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Do you have an idea or concept that is unique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Are you prepared to learn the Tools  / Techniques of creating a startup business model?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Do you have the strength of character to learn by failing ? “ Validated Learning”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rgbClr val="04418A"/>
              </a:buClr>
            </a:pP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7162800" cy="4648200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Entrepreneur;</a:t>
            </a:r>
            <a:r>
              <a:rPr lang="en-US" sz="28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-  </a:t>
            </a:r>
            <a:r>
              <a:rPr lang="en-US" sz="2800" dirty="0" smtClean="0">
                <a:latin typeface="Calibri" panose="020F0502020204030204" pitchFamily="34" charset="0"/>
              </a:rPr>
              <a:t>A person who organizes and manages any enterprise usually with considerable initiative and risk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Entrepreneurship:</a:t>
            </a:r>
            <a:r>
              <a:rPr lang="en-US" sz="28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- </a:t>
            </a:r>
            <a:r>
              <a:rPr lang="en-US" sz="2800" dirty="0" smtClean="0">
                <a:latin typeface="Calibri" panose="020F0502020204030204" pitchFamily="34" charset="0"/>
              </a:rPr>
              <a:t> Is </a:t>
            </a:r>
            <a:r>
              <a:rPr lang="en-US" sz="2800" dirty="0">
                <a:latin typeface="Calibri" panose="020F0502020204030204" pitchFamily="34" charset="0"/>
              </a:rPr>
              <a:t>business management </a:t>
            </a:r>
            <a:r>
              <a:rPr lang="en-US" sz="2800" dirty="0" smtClean="0">
                <a:latin typeface="Calibri" panose="020F0502020204030204" pitchFamily="34" charset="0"/>
              </a:rPr>
              <a:t>skills under extreme conditions </a:t>
            </a:r>
            <a:r>
              <a:rPr lang="en-US" sz="2800" dirty="0">
                <a:latin typeface="Calibri" panose="020F0502020204030204" pitchFamily="34" charset="0"/>
              </a:rPr>
              <a:t>of </a:t>
            </a:r>
            <a:r>
              <a:rPr lang="en-US" sz="2800" dirty="0" smtClean="0">
                <a:latin typeface="Calibri" panose="020F0502020204030204" pitchFamily="34" charset="0"/>
              </a:rPr>
              <a:t>uncertainty, </a:t>
            </a:r>
            <a:r>
              <a:rPr lang="en-US" sz="2800" dirty="0">
                <a:latin typeface="Calibri" panose="020F0502020204030204" pitchFamily="34" charset="0"/>
              </a:rPr>
              <a:t>with no customers, no product, and </a:t>
            </a:r>
            <a:r>
              <a:rPr lang="en-US" sz="2800" dirty="0" smtClean="0">
                <a:latin typeface="Calibri" panose="020F0502020204030204" pitchFamily="34" charset="0"/>
              </a:rPr>
              <a:t>not knowing </a:t>
            </a:r>
            <a:r>
              <a:rPr lang="en-US" sz="2800" dirty="0">
                <a:latin typeface="Calibri" panose="020F0502020204030204" pitchFamily="34" charset="0"/>
              </a:rPr>
              <a:t>if it will work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lvl="0" defTabSz="457200" fontAlgn="auto">
              <a:spcAft>
                <a:spcPts val="600"/>
              </a:spcAft>
              <a:buNone/>
              <a:defRPr/>
            </a:pPr>
            <a:endParaRPr lang="en-US" sz="2200" dirty="0">
              <a:solidFill>
                <a:srgbClr val="555555"/>
              </a:solidFill>
              <a:latin typeface="Calibri" panose="020F0502020204030204" pitchFamily="34" charset="0"/>
              <a:cs typeface="Helvetica"/>
            </a:endParaRPr>
          </a:p>
          <a:p>
            <a:pPr defTabSz="457200" fontAlgn="auto">
              <a:spcAft>
                <a:spcPts val="0"/>
              </a:spcAft>
              <a:buNone/>
              <a:defRPr/>
            </a:pPr>
            <a:r>
              <a:rPr 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Economic Engine </a:t>
            </a:r>
          </a:p>
          <a:p>
            <a:pPr defTabSz="457200" fontAlgn="auto">
              <a:spcAft>
                <a:spcPts val="0"/>
              </a:spcAft>
              <a:buNone/>
              <a:defRPr/>
            </a:pPr>
            <a:r>
              <a:rPr 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for Growth</a:t>
            </a:r>
            <a:endParaRPr lang="en-US" sz="2800" b="1" u="sng" dirty="0">
              <a:solidFill>
                <a:srgbClr val="04418A"/>
              </a:solidFill>
              <a:latin typeface="Calibri" panose="020F0502020204030204" pitchFamily="34" charset="0"/>
            </a:endParaRPr>
          </a:p>
          <a:p>
            <a:pPr lvl="0" defTabSz="457200" fontAlgn="auto">
              <a:spcAft>
                <a:spcPts val="0"/>
              </a:spcAft>
              <a:buNone/>
              <a:defRPr/>
            </a:pPr>
            <a:endParaRPr lang="en-US" sz="2000" kern="1200" dirty="0">
              <a:solidFill>
                <a:srgbClr val="555555"/>
              </a:solidFill>
              <a:latin typeface="Helvetica"/>
              <a:cs typeface="Helvetica"/>
            </a:endParaRPr>
          </a:p>
          <a:p>
            <a:pPr>
              <a:buFontTx/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None/>
            </a:pPr>
            <a:endParaRPr lang="en-US" sz="2000" b="1" i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7086600" cy="8382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en-US" sz="40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Who or What is an Entrepreneur </a:t>
            </a:r>
            <a:endParaRPr lang="en-US" altLang="en-US" sz="2400" b="1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48400" y="1828799"/>
            <a:ext cx="8229600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2400" kern="0" dirty="0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 flipH="1" flipV="1">
            <a:off x="5295900" y="2857500"/>
            <a:ext cx="381000" cy="30480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334000" y="3048000"/>
            <a:ext cx="3200400" cy="158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2" descr="File:Enterprise Engine 0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648200"/>
            <a:ext cx="3505200" cy="2059249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 bwMode="auto">
          <a:xfrm>
            <a:off x="2057400" y="3505200"/>
            <a:ext cx="685800" cy="1588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solidFill>
              <a:schemeClr val="tx1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23332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colorTemperature colorTemp="6375"/>
                    </a14:imgEffect>
                    <a14:imgEffect>
                      <a14:saturation sat="5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           </a:t>
            </a:r>
            <a:r>
              <a:rPr lang="en-US" altLang="en-US" sz="3600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Entrepreneurship</a:t>
            </a:r>
            <a:br>
              <a:rPr lang="en-US" altLang="en-US" sz="3600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</a:br>
            <a:r>
              <a:rPr lang="en-US" altLang="en-US" sz="3600" b="1" u="sng" dirty="0" smtClean="0">
                <a:solidFill>
                  <a:srgbClr val="04418A"/>
                </a:solidFill>
                <a:latin typeface="Calibri" panose="020F0502020204030204" pitchFamily="34" charset="0"/>
              </a:rPr>
              <a:t>A Learned Behavior-Can it be Taught</a:t>
            </a:r>
            <a:endParaRPr lang="en-US" altLang="en-US" sz="3600" b="1" u="sng" dirty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1143000"/>
            <a:ext cx="7010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6322" name="Picture 2" descr="http://www.clipartbest.com/cliparts/Kin/Xjq/KinXjqziq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" y="-136525"/>
            <a:ext cx="60055125" cy="38766750"/>
          </a:xfrm>
          <a:prstGeom prst="rect">
            <a:avLst/>
          </a:prstGeom>
          <a:noFill/>
        </p:spPr>
      </p:pic>
      <p:pic>
        <p:nvPicPr>
          <p:cNvPr id="8" name="Picture 2" descr="http://www.clipartbest.com/cliparts/Kin/Xjq/KinXjqziq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219200"/>
            <a:ext cx="2438400" cy="157486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81200" y="335280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Back Wheel :-</a:t>
            </a:r>
          </a:p>
          <a:p>
            <a:pPr algn="l"/>
            <a:r>
              <a:rPr lang="en-US" altLang="en-US" sz="2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Tools and Techniques</a:t>
            </a:r>
            <a:endParaRPr lang="en-US" altLang="en-US" sz="2800" b="1" dirty="0">
              <a:solidFill>
                <a:srgbClr val="04418A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342900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Front Wheel :-</a:t>
            </a:r>
          </a:p>
          <a:p>
            <a:pPr algn="l"/>
            <a:r>
              <a:rPr lang="en-US" altLang="en-US" sz="2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Personal Attributes</a:t>
            </a:r>
            <a:endParaRPr lang="en-US" altLang="en-US" sz="2800" b="1" dirty="0">
              <a:solidFill>
                <a:srgbClr val="04418A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16002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YES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81800" y="16002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b="1" u="sng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NO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0" y="4343400"/>
            <a:ext cx="32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Integrity – Trust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Passion - Commitment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Energy- Work Ethic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Perseverance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Focus on the Objective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Innovation – Creativity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Teamwork  - Positive People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457200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Lean Startup Model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28194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b="1" dirty="0" smtClean="0">
                <a:solidFill>
                  <a:srgbClr val="04418A"/>
                </a:solidFill>
                <a:latin typeface="Calibri" panose="020F0502020204030204" pitchFamily="34" charset="0"/>
                <a:ea typeface="+mj-ea"/>
                <a:cs typeface="+mj-cs"/>
              </a:rPr>
              <a:t>Validated Learning</a:t>
            </a:r>
            <a:endParaRPr lang="en-US" altLang="en-US" sz="2800" b="1" dirty="0">
              <a:solidFill>
                <a:srgbClr val="04418A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5029200"/>
            <a:ext cx="167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Clr>
                <a:srgbClr val="04418A"/>
              </a:buClr>
            </a:pPr>
            <a:r>
              <a:rPr lang="en-US" sz="16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Artists</a:t>
            </a:r>
          </a:p>
          <a:p>
            <a:pPr marL="514350" indent="-514350" algn="l">
              <a:buClr>
                <a:srgbClr val="04418A"/>
              </a:buClr>
            </a:pPr>
            <a:r>
              <a:rPr lang="en-US" sz="16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Musicians</a:t>
            </a:r>
          </a:p>
          <a:p>
            <a:pPr marL="514350" indent="-514350" algn="l">
              <a:buClr>
                <a:srgbClr val="04418A"/>
              </a:buClr>
            </a:pPr>
            <a:r>
              <a:rPr lang="en-US" sz="16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Athletes</a:t>
            </a:r>
          </a:p>
          <a:p>
            <a:pPr marL="514350" indent="-514350" algn="l">
              <a:buClr>
                <a:srgbClr val="04418A"/>
              </a:buClr>
            </a:pPr>
            <a:r>
              <a:rPr lang="en-US" sz="1600" b="1" dirty="0" smtClean="0">
                <a:solidFill>
                  <a:srgbClr val="04418A"/>
                </a:solidFill>
                <a:latin typeface="Calibri" panose="020F0502020204030204" pitchFamily="34" charset="0"/>
              </a:rPr>
              <a:t>Project Managers</a:t>
            </a:r>
          </a:p>
          <a:p>
            <a:pPr marL="514350" indent="-514350" algn="l">
              <a:buClr>
                <a:srgbClr val="04418A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rgbClr val="04418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21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8C8C8C"/>
      </a:lt2>
      <a:accent1>
        <a:srgbClr val="A7A7A7"/>
      </a:accent1>
      <a:accent2>
        <a:srgbClr val="B6B6B6"/>
      </a:accent2>
      <a:accent3>
        <a:srgbClr val="FFFFFF"/>
      </a:accent3>
      <a:accent4>
        <a:srgbClr val="404040"/>
      </a:accent4>
      <a:accent5>
        <a:srgbClr val="D0D0D0"/>
      </a:accent5>
      <a:accent6>
        <a:srgbClr val="A5A5A5"/>
      </a:accent6>
      <a:hlink>
        <a:srgbClr val="2180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4003</TotalTime>
  <Words>2167</Words>
  <Application>Microsoft Macintosh PowerPoint</Application>
  <PresentationFormat>On-screen Show (4:3)</PresentationFormat>
  <Paragraphs>1085</Paragraphs>
  <Slides>41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powerpoint-template</vt:lpstr>
      <vt:lpstr>Worksheet</vt:lpstr>
      <vt:lpstr>“Who Wants To be a Millionaire ? ”</vt:lpstr>
      <vt:lpstr>Lean Startup - Prizes </vt:lpstr>
      <vt:lpstr>Slide 3</vt:lpstr>
      <vt:lpstr>Slide 4</vt:lpstr>
      <vt:lpstr>Canada- Nation of Entrepreneurs</vt:lpstr>
      <vt:lpstr>The ICT Sector In Nova Scotia</vt:lpstr>
      <vt:lpstr>“Challenge to the ICT Members”</vt:lpstr>
      <vt:lpstr>Who or What is an Entrepreneur </vt:lpstr>
      <vt:lpstr>           Entrepreneurship A Learned Behavior-Can it be Taught</vt:lpstr>
      <vt:lpstr>Slide 10</vt:lpstr>
      <vt:lpstr>Where did this Lean Startup Model Concept Come From??</vt:lpstr>
      <vt:lpstr>Components  of a Lean Startup Model</vt:lpstr>
      <vt:lpstr>Ideation</vt:lpstr>
      <vt:lpstr>Business Model Canvas Explained</vt:lpstr>
      <vt:lpstr>Business Model Canvas</vt:lpstr>
      <vt:lpstr>Business Model Optimization </vt:lpstr>
      <vt:lpstr>Slide 17</vt:lpstr>
      <vt:lpstr>Slide 18</vt:lpstr>
      <vt:lpstr>Scalable Startup - Customer Development</vt:lpstr>
      <vt:lpstr>Slide 20</vt:lpstr>
      <vt:lpstr>Scalable Startup</vt:lpstr>
      <vt:lpstr>Pivot</vt:lpstr>
      <vt:lpstr>Slide 23</vt:lpstr>
      <vt:lpstr>Slide 24</vt:lpstr>
      <vt:lpstr>Slide 25</vt:lpstr>
      <vt:lpstr>Start-up Environment in Atlantic Canada</vt:lpstr>
      <vt:lpstr>Stages of a Business Lifecycle</vt:lpstr>
      <vt:lpstr>Innovacorp’s I-3 Technology Startup Competition Growth</vt:lpstr>
      <vt:lpstr>Traditional Product Investment Lifecycle</vt:lpstr>
      <vt:lpstr>Slide 30</vt:lpstr>
      <vt:lpstr>Startup – A Dual Challenge</vt:lpstr>
      <vt:lpstr>Why Business Models Fail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We look forward to working  with Innovacorp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Colin</dc:creator>
  <cp:lastModifiedBy>Dan</cp:lastModifiedBy>
  <cp:revision>309</cp:revision>
  <dcterms:created xsi:type="dcterms:W3CDTF">2014-04-19T21:18:20Z</dcterms:created>
  <dcterms:modified xsi:type="dcterms:W3CDTF">2014-04-28T19:04:58Z</dcterms:modified>
</cp:coreProperties>
</file>