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2" r:id="rId3"/>
    <p:sldId id="260" r:id="rId4"/>
    <p:sldId id="288" r:id="rId5"/>
    <p:sldId id="290" r:id="rId6"/>
    <p:sldId id="289" r:id="rId7"/>
    <p:sldId id="291"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94" r:id="rId29"/>
    <p:sldId id="283" r:id="rId30"/>
    <p:sldId id="284" r:id="rId31"/>
    <p:sldId id="285" r:id="rId32"/>
    <p:sldId id="286" r:id="rId33"/>
    <p:sldId id="293" r:id="rId3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165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534" autoAdjust="0"/>
  </p:normalViewPr>
  <p:slideViewPr>
    <p:cSldViewPr snapToGrid="0" snapToObjects="1">
      <p:cViewPr varScale="1">
        <p:scale>
          <a:sx n="68" d="100"/>
          <a:sy n="68" d="100"/>
        </p:scale>
        <p:origin x="-664" y="-11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011EB-BE85-C845-B79E-6FB190355FE1}" type="datetimeFigureOut">
              <a:rPr lang="en-US" smtClean="0"/>
              <a:t>4/30/14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A1F35-7FD5-6D46-971D-C0E5854542B9}" type="slidenum">
              <a:rPr lang="en-US" smtClean="0"/>
              <a:t>‹#›</a:t>
            </a:fld>
            <a:endParaRPr lang="en-US"/>
          </a:p>
        </p:txBody>
      </p:sp>
    </p:spTree>
    <p:extLst>
      <p:ext uri="{BB962C8B-B14F-4D97-AF65-F5344CB8AC3E}">
        <p14:creationId xmlns:p14="http://schemas.microsoft.com/office/powerpoint/2010/main" val="113284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start by asking</a:t>
            </a:r>
            <a:r>
              <a:rPr lang="en-US" baseline="0" dirty="0" smtClean="0"/>
              <a:t> you to put yourself in the shoes of a non-expert reader.</a:t>
            </a:r>
          </a:p>
          <a:p>
            <a:endParaRPr lang="en-US" baseline="0" dirty="0" smtClean="0"/>
          </a:p>
          <a:p>
            <a:r>
              <a:rPr lang="en-US" baseline="0" dirty="0" smtClean="0"/>
              <a:t>Here is a page from a document written in Hebrew. Does anyone here read Hebrew? (If so, “Great, you can help us out in a minute.”)</a:t>
            </a:r>
          </a:p>
          <a:p>
            <a:endParaRPr lang="en-US" baseline="0" dirty="0" smtClean="0"/>
          </a:p>
          <a:p>
            <a:r>
              <a:rPr lang="en-US" baseline="0" dirty="0" smtClean="0"/>
              <a:t>For those of you who don’t read Hebrew, I want you to pretend that I’m giving you a Hebrew-English dictionary. How would you start working your way through the page?</a:t>
            </a:r>
          </a:p>
          <a:p>
            <a:endParaRPr lang="en-US" baseline="0" dirty="0" smtClean="0"/>
          </a:p>
          <a:p>
            <a:r>
              <a:rPr lang="en-US" baseline="0" dirty="0" smtClean="0"/>
              <a:t>Point out that Hebrew writing doesn’t work left to right—it works right to left. A convention…</a:t>
            </a:r>
          </a:p>
          <a:p>
            <a:endParaRPr lang="en-US" baseline="0" dirty="0" smtClean="0"/>
          </a:p>
          <a:p>
            <a:r>
              <a:rPr lang="en-US" baseline="0" dirty="0" smtClean="0"/>
              <a:t>Could you interpret the picture without the aid of the text?</a:t>
            </a:r>
          </a:p>
          <a:p>
            <a:endParaRPr lang="en-US" baseline="0" dirty="0" smtClean="0"/>
          </a:p>
          <a:p>
            <a:r>
              <a:rPr lang="en-US" baseline="0" dirty="0" smtClean="0"/>
              <a:t>Would just knowing the vocabulary enable you to make sense of the document?</a:t>
            </a:r>
          </a:p>
          <a:p>
            <a:endParaRPr lang="en-US" baseline="0" dirty="0" smtClean="0"/>
          </a:p>
          <a:p>
            <a:r>
              <a:rPr lang="en-US" baseline="0" dirty="0" smtClean="0"/>
              <a:t>Non-expert readers lack vocabulary and overall context, which means that they have trouble interpreting pictures (charts and diagrams), paragraphs, and even bulleted lists. In other words, they have trouble seeing a document the way an expert reader sees it.</a:t>
            </a:r>
          </a:p>
          <a:p>
            <a:endParaRPr lang="en-US" baseline="0" dirty="0" smtClean="0"/>
          </a:p>
          <a:p>
            <a:r>
              <a:rPr lang="en-US" baseline="0" dirty="0" smtClean="0"/>
              <a:t>So here’s the big question you have to be able to answer in order to write user-friendly requirements documents….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F5A1F35-7FD5-6D46-971D-C0E5854542B9}" type="slidenum">
              <a:rPr lang="en-US" smtClean="0"/>
              <a:t>2</a:t>
            </a:fld>
            <a:endParaRPr lang="en-US"/>
          </a:p>
        </p:txBody>
      </p:sp>
    </p:spTree>
    <p:extLst>
      <p:ext uri="{BB962C8B-B14F-4D97-AF65-F5344CB8AC3E}">
        <p14:creationId xmlns:p14="http://schemas.microsoft.com/office/powerpoint/2010/main" val="317418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But</a:t>
            </a:r>
            <a:r>
              <a:rPr lang="en-US" baseline="0" dirty="0" smtClean="0"/>
              <a:t> non-experts tend to have very different priorities. T</a:t>
            </a:r>
            <a:r>
              <a:rPr lang="en-US" dirty="0" smtClean="0"/>
              <a:t>he number one concern for non-expert readers tends to be readability. That’s because non-experts tend to view technology in panoramic mode—that is, in</a:t>
            </a:r>
            <a:r>
              <a:rPr lang="en-US" baseline="0" dirty="0" smtClean="0"/>
              <a:t> high-level terms.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11</a:t>
            </a:fld>
            <a:endParaRPr lang="en-US"/>
          </a:p>
        </p:txBody>
      </p:sp>
    </p:spTree>
    <p:extLst>
      <p:ext uri="{BB962C8B-B14F-4D97-AF65-F5344CB8AC3E}">
        <p14:creationId xmlns:p14="http://schemas.microsoft.com/office/powerpoint/2010/main" val="211609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a:t>
            </a:r>
            <a:r>
              <a:rPr lang="en-US" baseline="0" dirty="0" smtClean="0"/>
              <a:t> of course, is that effective requirements need to meet all four criteria, and they need to satisfy the needs of both experts and non-experts. As a requirements writer, you need to operate simultaneously in panoramic and zoom modes--and you need to make it clear when you’re shifting from one mode to another (because that’s part of helping your readers understand how the conventions of requirement writing work).</a:t>
            </a:r>
          </a:p>
          <a:p>
            <a:endParaRPr lang="en-US" baseline="0" dirty="0" smtClean="0"/>
          </a:p>
          <a:p>
            <a:r>
              <a:rPr lang="en-US" baseline="0" dirty="0" smtClean="0"/>
              <a:t>Each of the four techniques we’re going to examine will help you achieve this challenging feat of providing a dual perspective. </a:t>
            </a:r>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12</a:t>
            </a:fld>
            <a:endParaRPr lang="en-US"/>
          </a:p>
        </p:txBody>
      </p:sp>
    </p:spTree>
    <p:extLst>
      <p:ext uri="{BB962C8B-B14F-4D97-AF65-F5344CB8AC3E}">
        <p14:creationId xmlns:p14="http://schemas.microsoft.com/office/powerpoint/2010/main" val="211609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a:t>
            </a:r>
            <a:r>
              <a:rPr lang="en-US" baseline="0" dirty="0" smtClean="0"/>
              <a:t> first technique which is to frame technical details by providing business goals and benefits, the practical context. </a:t>
            </a:r>
          </a:p>
          <a:p>
            <a:endParaRPr lang="en-US" baseline="0" dirty="0" smtClean="0"/>
          </a:p>
          <a:p>
            <a:r>
              <a:rPr lang="en-US" dirty="0" smtClean="0"/>
              <a:t>For non-experts, technical content makes sense </a:t>
            </a:r>
            <a:r>
              <a:rPr lang="en-US" u="sng" dirty="0" smtClean="0"/>
              <a:t>only</a:t>
            </a:r>
            <a:r>
              <a:rPr lang="en-US" dirty="0" smtClean="0"/>
              <a:t> when it’s framed in the context they understand. Most people recognize this when it comes to proposal writing; they realize how essential</a:t>
            </a:r>
            <a:r>
              <a:rPr lang="en-US" baseline="0" dirty="0" smtClean="0"/>
              <a:t> it is to articulate a clear business case aligned with an organization’s goals—and the language it uses to express those goals. </a:t>
            </a:r>
          </a:p>
          <a:p>
            <a:endParaRPr lang="en-US" baseline="0" dirty="0" smtClean="0"/>
          </a:p>
          <a:p>
            <a:r>
              <a:rPr lang="en-US" baseline="0" dirty="0" smtClean="0"/>
              <a:t>Even though requirements documents play a different role from proposals, their success with the reader also depends on the clarity of the business case. Though we may think of requirements as informative documents, they must also be persuasive, on at least two levels. First, you need to engage readers and persuade them to give your document their attention. Second, you want to convince your readers to sign off on the technical vision you’re presenting. </a:t>
            </a:r>
          </a:p>
          <a:p>
            <a:endParaRPr lang="en-US" b="1" baseline="0" dirty="0" smtClean="0"/>
          </a:p>
          <a:p>
            <a:r>
              <a:rPr lang="en-US" b="1" baseline="0" dirty="0" smtClean="0"/>
              <a:t>Exercise 1: </a:t>
            </a:r>
            <a:r>
              <a:rPr lang="en-US" b="0" baseline="0" dirty="0" smtClean="0"/>
              <a:t>Compare purpose statements.</a:t>
            </a:r>
          </a:p>
          <a:p>
            <a:endParaRPr lang="en-US" b="0" baseline="0" dirty="0" smtClean="0"/>
          </a:p>
          <a:p>
            <a:r>
              <a:rPr lang="en-US" b="1" baseline="0" dirty="0" smtClean="0"/>
              <a:t>Exercise 2:</a:t>
            </a:r>
            <a:r>
              <a:rPr lang="en-US" b="0" baseline="0" dirty="0" smtClean="0"/>
              <a:t> Making context statements precise and jargon-free</a:t>
            </a: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13</a:t>
            </a:fld>
            <a:endParaRPr lang="en-US"/>
          </a:p>
        </p:txBody>
      </p:sp>
    </p:spTree>
    <p:extLst>
      <p:ext uri="{BB962C8B-B14F-4D97-AF65-F5344CB8AC3E}">
        <p14:creationId xmlns:p14="http://schemas.microsoft.com/office/powerpoint/2010/main" val="149513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not enough just to provide the business context at the beginning of your document. Doing that will help your non-expert readers focus—once they understand the frame, they can zoom in on the details you need them to examine. However, readers who lack technical knowledge can easily lose their way when trying to navigate dense technical information. To keep them on track, it’s important to give them some reading aids, some supports or signposts to help them stay on the path. </a:t>
            </a:r>
          </a:p>
          <a:p>
            <a:endParaRPr lang="en-US" baseline="0" dirty="0" smtClean="0"/>
          </a:p>
          <a:p>
            <a:r>
              <a:rPr lang="en-US" baseline="0" dirty="0" smtClean="0"/>
              <a:t>So let’s turn to our second technique…</a:t>
            </a:r>
          </a:p>
          <a:p>
            <a:endParaRPr lang="en-US" baseline="0" dirty="0" smtClean="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14</a:t>
            </a:fld>
            <a:endParaRPr lang="en-US"/>
          </a:p>
        </p:txBody>
      </p:sp>
    </p:spTree>
    <p:extLst>
      <p:ext uri="{BB962C8B-B14F-4D97-AF65-F5344CB8AC3E}">
        <p14:creationId xmlns:p14="http://schemas.microsoft.com/office/powerpoint/2010/main" val="1489501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Headings alone may not provide a clear enough path for your non-expert readers, who often need help connecting the dots—seeing the relevance of various bits of technical information to the application or system as a whole and to their big-picture preoccupations (their business concerns).</a:t>
            </a:r>
          </a:p>
          <a:p>
            <a:endParaRPr lang="en-US" baseline="0" dirty="0" smtClean="0"/>
          </a:p>
          <a:p>
            <a:r>
              <a:rPr lang="en-US" baseline="0" dirty="0" smtClean="0"/>
              <a:t>For those readers, summary statements play a key role. </a:t>
            </a:r>
            <a:r>
              <a:rPr lang="en-CA" baseline="0" dirty="0" smtClean="0"/>
              <a:t>Here’s an example….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15</a:t>
            </a:fld>
            <a:endParaRPr lang="en-US"/>
          </a:p>
        </p:txBody>
      </p:sp>
    </p:spTree>
    <p:extLst>
      <p:ext uri="{BB962C8B-B14F-4D97-AF65-F5344CB8AC3E}">
        <p14:creationId xmlns:p14="http://schemas.microsoft.com/office/powerpoint/2010/main" val="291285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 summary statements</a:t>
            </a:r>
            <a:r>
              <a:rPr lang="en-US" baseline="0" dirty="0" smtClean="0"/>
              <a:t> effectively, try thinking about how you might present the information to a live audience. When we deliver oral presentations, we tend to be aware that we need to build in extra supports for our listeners to help them stay on track. For most of us, for instance, it’s second nature to provide an agenda at the beginning of a presentation. </a:t>
            </a:r>
          </a:p>
          <a:p>
            <a:endParaRPr lang="en-US" baseline="0" dirty="0" smtClean="0"/>
          </a:p>
          <a:p>
            <a:r>
              <a:rPr lang="en-US" baseline="0" dirty="0" smtClean="0"/>
              <a:t>Just as listeners are disadvantaged by not having the text of your presentation in front of them, non-expert readers are disadvantaged by lacking familiarity not just with the technology you’re describing but also with your descriptive methods, with the way you package your requirements into document form. So they appreciate these very basic helps, these simple reminders that don’t add a lot of text to your document but go a long ways toward making them user-friendly.</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16</a:t>
            </a:fld>
            <a:endParaRPr lang="en-US"/>
          </a:p>
        </p:txBody>
      </p:sp>
    </p:spTree>
    <p:extLst>
      <p:ext uri="{BB962C8B-B14F-4D97-AF65-F5344CB8AC3E}">
        <p14:creationId xmlns:p14="http://schemas.microsoft.com/office/powerpoint/2010/main" val="175068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issues with “repair history”—item is out of order</a:t>
            </a:r>
            <a:r>
              <a:rPr lang="en-US" baseline="0" dirty="0" smtClean="0"/>
              <a:t>, and language changes. Seems a very basic error here, but it’s one that crops up all the time in technical documents. What’s easy to see in a single screen of text is not so easy to see when you’re dealing with a 50-page document.</a:t>
            </a:r>
          </a:p>
          <a:p>
            <a:endParaRPr lang="en-US" baseline="0" dirty="0" smtClean="0"/>
          </a:p>
          <a:p>
            <a:r>
              <a:rPr lang="en-US" baseline="0" dirty="0" smtClean="0"/>
              <a:t>Consistency is important not just for reader comprehension but also for building credibility. Each time you provide an overview statement (as under “System use case list”), you create an expectation as to what will follow. You’re making a kind of promise to the reader, in other words. So the more consistent you are in your organization, the more trustworthy you appear to the reader—and trust, we know, is a key element in persuading someone to approve your document.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Exercise 3: Aligning summary statements</a:t>
            </a:r>
            <a:endParaRPr lang="en-CA" b="1"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17</a:t>
            </a:fld>
            <a:endParaRPr lang="en-US"/>
          </a:p>
        </p:txBody>
      </p:sp>
    </p:spTree>
    <p:extLst>
      <p:ext uri="{BB962C8B-B14F-4D97-AF65-F5344CB8AC3E}">
        <p14:creationId xmlns:p14="http://schemas.microsoft.com/office/powerpoint/2010/main" val="175068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is also key when</a:t>
            </a:r>
            <a:r>
              <a:rPr lang="en-US" baseline="0" dirty="0" smtClean="0"/>
              <a:t> you’re presenting information in bulleted or numbered lists.</a:t>
            </a:r>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18</a:t>
            </a:fld>
            <a:endParaRPr lang="en-US"/>
          </a:p>
        </p:txBody>
      </p:sp>
    </p:spTree>
    <p:extLst>
      <p:ext uri="{BB962C8B-B14F-4D97-AF65-F5344CB8AC3E}">
        <p14:creationId xmlns:p14="http://schemas.microsoft.com/office/powerpoint/2010/main" val="306537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point: use parallelism.</a:t>
            </a:r>
          </a:p>
          <a:p>
            <a:endParaRPr lang="en-US" dirty="0" smtClean="0"/>
          </a:p>
          <a:p>
            <a:r>
              <a:rPr lang="en-US" dirty="0" smtClean="0"/>
              <a:t>Parallel</a:t>
            </a:r>
            <a:r>
              <a:rPr lang="en-US" baseline="0" dirty="0" smtClean="0"/>
              <a:t> structure is a grammatical requirement of clear writing. When writing displays parallelism, each item in a list follows the same grammatical structure. When there is a lack of parallelism, one or more of the items in the list appears “out of sync,” or out of step, with the others. What is the issue with this list?</a:t>
            </a:r>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19</a:t>
            </a:fld>
            <a:endParaRPr lang="en-US"/>
          </a:p>
        </p:txBody>
      </p:sp>
    </p:spTree>
    <p:extLst>
      <p:ext uri="{BB962C8B-B14F-4D97-AF65-F5344CB8AC3E}">
        <p14:creationId xmlns:p14="http://schemas.microsoft.com/office/powerpoint/2010/main" val="238027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20</a:t>
            </a:fld>
            <a:endParaRPr lang="en-US"/>
          </a:p>
        </p:txBody>
      </p:sp>
    </p:spTree>
    <p:extLst>
      <p:ext uri="{BB962C8B-B14F-4D97-AF65-F5344CB8AC3E}">
        <p14:creationId xmlns:p14="http://schemas.microsoft.com/office/powerpoint/2010/main" val="32330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you hope they see and what they actually see may be two different things. </a:t>
            </a:r>
          </a:p>
          <a:p>
            <a:endParaRPr lang="en-US" baseline="0" dirty="0" smtClean="0"/>
          </a:p>
          <a:p>
            <a:r>
              <a:rPr lang="en-US" baseline="0" dirty="0" smtClean="0"/>
              <a:t>Ask for show of hands:</a:t>
            </a:r>
          </a:p>
          <a:p>
            <a:endParaRPr lang="en-US" baseline="0" dirty="0" smtClean="0"/>
          </a:p>
          <a:p>
            <a:pPr marL="171450" indent="-171450">
              <a:buFont typeface="Arial"/>
              <a:buChar char="•"/>
            </a:pPr>
            <a:r>
              <a:rPr lang="en-US" baseline="0" dirty="0" smtClean="0"/>
              <a:t>How many people have created a detailed requirements doc but then have had to hold an extended Q&amp;A session with the client, reviewing details clearly spelled out in the doc?</a:t>
            </a:r>
          </a:p>
          <a:p>
            <a:pPr marL="171450" indent="-171450">
              <a:buFont typeface="Arial"/>
              <a:buChar char="•"/>
            </a:pPr>
            <a:r>
              <a:rPr lang="en-US" baseline="0" dirty="0" smtClean="0"/>
              <a:t>How many people have had to walk non-experts through a simple use case diagram step by step?</a:t>
            </a:r>
          </a:p>
          <a:p>
            <a:pPr marL="171450" indent="-171450">
              <a:buFont typeface="Arial"/>
              <a:buChar char="•"/>
            </a:pPr>
            <a:r>
              <a:rPr lang="en-US" baseline="0" dirty="0" smtClean="0"/>
              <a:t>How many people have had a client sign off on a requirements doc without actually understanding the details?</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3</a:t>
            </a:fld>
            <a:endParaRPr lang="en-US"/>
          </a:p>
        </p:txBody>
      </p:sp>
    </p:spTree>
    <p:extLst>
      <p:ext uri="{BB962C8B-B14F-4D97-AF65-F5344CB8AC3E}">
        <p14:creationId xmlns:p14="http://schemas.microsoft.com/office/powerpoint/2010/main" val="393665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point: subdivide long lists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Exercise 4: </a:t>
            </a:r>
            <a:r>
              <a:rPr lang="en-US" baseline="0" dirty="0" smtClean="0"/>
              <a:t>Grocery list</a:t>
            </a:r>
          </a:p>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23</a:t>
            </a:fld>
            <a:endParaRPr lang="en-US"/>
          </a:p>
        </p:txBody>
      </p:sp>
    </p:spTree>
    <p:extLst>
      <p:ext uri="{BB962C8B-B14F-4D97-AF65-F5344CB8AC3E}">
        <p14:creationId xmlns:p14="http://schemas.microsoft.com/office/powerpoint/2010/main" val="344867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ways can you think of to subdivide</a:t>
            </a:r>
            <a:r>
              <a:rPr lang="en-US" baseline="0" dirty="0" smtClean="0"/>
              <a:t> a list?</a:t>
            </a:r>
          </a:p>
          <a:p>
            <a:endParaRPr lang="en-US" baseline="0" dirty="0" smtClean="0"/>
          </a:p>
          <a:p>
            <a:r>
              <a:rPr lang="en-US" baseline="0" dirty="0" smtClean="0"/>
              <a:t>Which of these methods do you use now?</a:t>
            </a:r>
          </a:p>
          <a:p>
            <a:endParaRPr lang="en-US" baseline="0" dirty="0" smtClean="0"/>
          </a:p>
          <a:p>
            <a:endParaRPr lang="en-US" baseline="0" dirty="0" smtClean="0"/>
          </a:p>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24</a:t>
            </a:fld>
            <a:endParaRPr lang="en-US"/>
          </a:p>
        </p:txBody>
      </p:sp>
    </p:spTree>
    <p:extLst>
      <p:ext uri="{BB962C8B-B14F-4D97-AF65-F5344CB8AC3E}">
        <p14:creationId xmlns:p14="http://schemas.microsoft.com/office/powerpoint/2010/main" val="153053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25</a:t>
            </a:fld>
            <a:endParaRPr lang="en-US"/>
          </a:p>
        </p:txBody>
      </p:sp>
    </p:spTree>
    <p:extLst>
      <p:ext uri="{BB962C8B-B14F-4D97-AF65-F5344CB8AC3E}">
        <p14:creationId xmlns:p14="http://schemas.microsoft.com/office/powerpoint/2010/main" val="304272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Third point: Respect the limitations of</a:t>
            </a:r>
            <a:r>
              <a:rPr lang="en-US" baseline="0" dirty="0" smtClean="0"/>
              <a:t> bulleted lists. </a:t>
            </a:r>
          </a:p>
          <a:p>
            <a:endParaRPr lang="en-US" baseline="0" dirty="0" smtClean="0"/>
          </a:p>
          <a:p>
            <a:r>
              <a:rPr lang="en-US" baseline="0" dirty="0" smtClean="0"/>
              <a:t>Point out issue with the way bullets are used on this slide; a paragraph would be more appropriate to develop the idea.</a:t>
            </a:r>
            <a:endParaRPr lang="en-US" dirty="0"/>
          </a:p>
        </p:txBody>
      </p:sp>
      <p:sp>
        <p:nvSpPr>
          <p:cNvPr id="4" name="Slide Number Placeholder 3"/>
          <p:cNvSpPr>
            <a:spLocks noGrp="1"/>
          </p:cNvSpPr>
          <p:nvPr>
            <p:ph type="sldNum" sz="quarter" idx="10"/>
          </p:nvPr>
        </p:nvSpPr>
        <p:spPr/>
        <p:txBody>
          <a:bodyPr/>
          <a:lstStyle/>
          <a:p>
            <a:fld id="{80FBEE9E-911C-9742-806B-A5CBEAF44320}"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bullets for examples, lists of features.</a:t>
            </a:r>
            <a:r>
              <a:rPr lang="en-US" baseline="0" dirty="0" smtClean="0"/>
              <a:t> Bullets provide visual emphasis.</a:t>
            </a:r>
            <a:endParaRPr lang="en-US" dirty="0"/>
          </a:p>
        </p:txBody>
      </p:sp>
      <p:sp>
        <p:nvSpPr>
          <p:cNvPr id="4" name="Slide Number Placeholder 3"/>
          <p:cNvSpPr>
            <a:spLocks noGrp="1"/>
          </p:cNvSpPr>
          <p:nvPr>
            <p:ph type="sldNum" sz="quarter" idx="10"/>
          </p:nvPr>
        </p:nvSpPr>
        <p:spPr/>
        <p:txBody>
          <a:bodyPr/>
          <a:lstStyle/>
          <a:p>
            <a:fld id="{80FBEE9E-911C-9742-806B-A5CBEAF44320}"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28</a:t>
            </a:fld>
            <a:endParaRPr lang="en-US"/>
          </a:p>
        </p:txBody>
      </p:sp>
    </p:spTree>
    <p:extLst>
      <p:ext uri="{BB962C8B-B14F-4D97-AF65-F5344CB8AC3E}">
        <p14:creationId xmlns:p14="http://schemas.microsoft.com/office/powerpoint/2010/main" val="81169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novice readers, a “how to use</a:t>
            </a:r>
            <a:r>
              <a:rPr lang="en-US" baseline="0" dirty="0" smtClean="0"/>
              <a:t> this document” section at the beginning might be helpful if there are a lot of diagrams.</a:t>
            </a:r>
          </a:p>
          <a:p>
            <a:endParaRPr lang="en-US" baseline="0" dirty="0" smtClean="0"/>
          </a:p>
          <a:p>
            <a:r>
              <a:rPr lang="en-US" b="1" baseline="0" dirty="0" smtClean="0"/>
              <a:t>Exercise 5: Integrating diagram</a:t>
            </a:r>
            <a:endParaRPr lang="en-CA" b="1"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29</a:t>
            </a:fld>
            <a:endParaRPr lang="en-US"/>
          </a:p>
        </p:txBody>
      </p:sp>
    </p:spTree>
    <p:extLst>
      <p:ext uri="{BB962C8B-B14F-4D97-AF65-F5344CB8AC3E}">
        <p14:creationId xmlns:p14="http://schemas.microsoft.com/office/powerpoint/2010/main" val="4059047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Non-expert readers need training to interpret a diagram-rich document. The</a:t>
            </a:r>
            <a:r>
              <a:rPr lang="en-US" baseline="0" dirty="0" smtClean="0"/>
              <a:t> training will work best if you work with their native assumptions.</a:t>
            </a:r>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30</a:t>
            </a:fld>
            <a:endParaRPr lang="en-US"/>
          </a:p>
        </p:txBody>
      </p:sp>
    </p:spTree>
    <p:extLst>
      <p:ext uri="{BB962C8B-B14F-4D97-AF65-F5344CB8AC3E}">
        <p14:creationId xmlns:p14="http://schemas.microsoft.com/office/powerpoint/2010/main" val="1775628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31</a:t>
            </a:fld>
            <a:endParaRPr lang="en-US"/>
          </a:p>
        </p:txBody>
      </p:sp>
    </p:spTree>
    <p:extLst>
      <p:ext uri="{BB962C8B-B14F-4D97-AF65-F5344CB8AC3E}">
        <p14:creationId xmlns:p14="http://schemas.microsoft.com/office/powerpoint/2010/main" val="2610428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stand</a:t>
            </a:r>
            <a:r>
              <a:rPr lang="en-US" baseline="0" dirty="0" smtClean="0"/>
              <a:t> beside non-expert readers and guide them as they work their way through your detailed requirements documents. But by using the </a:t>
            </a:r>
            <a:r>
              <a:rPr lang="en-US" baseline="0" smtClean="0"/>
              <a:t>four techniques </a:t>
            </a:r>
            <a:r>
              <a:rPr lang="en-US" baseline="0" dirty="0" smtClean="0"/>
              <a:t>we’ve touched upon today, you’ll create self-guiding documents that teach non-experts the conventions of requirements documents and thus make your documents user-friendly. That means fewer headaches for them and a quicker, smoother sign-off process for you. When you take the time to put yourself in your readers’ shoes, adapt to their priorities, and ad, everybody wins.</a:t>
            </a:r>
          </a:p>
          <a:p>
            <a:endParaRPr lang="en-US" baseline="0" dirty="0" smtClean="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32</a:t>
            </a:fld>
            <a:endParaRPr lang="en-US"/>
          </a:p>
        </p:txBody>
      </p:sp>
    </p:spTree>
    <p:extLst>
      <p:ext uri="{BB962C8B-B14F-4D97-AF65-F5344CB8AC3E}">
        <p14:creationId xmlns:p14="http://schemas.microsoft.com/office/powerpoint/2010/main" val="66352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important aspect of “understanding” a technical document is actually knowing how to follow its conventions. (Note conventions on slide, such as boldface, </a:t>
            </a:r>
            <a:r>
              <a:rPr lang="en-US" baseline="0" dirty="0" err="1" smtClean="0"/>
              <a:t>ital</a:t>
            </a:r>
            <a:r>
              <a:rPr lang="en-US" baseline="0" dirty="0" smtClean="0"/>
              <a:t>, kicker, title in different font, watermark).</a:t>
            </a:r>
          </a:p>
          <a:p>
            <a:endParaRPr lang="en-US" baseline="0" dirty="0" smtClean="0"/>
          </a:p>
          <a:p>
            <a:r>
              <a:rPr lang="en-US" baseline="0" dirty="0" smtClean="0"/>
              <a:t>Conventions are essentially the customs of a professional community (community of practice). So, like the customs of an ethnic or regional culture, they may be formally expressed, or they may be informally understood.</a:t>
            </a:r>
          </a:p>
          <a:p>
            <a:endParaRPr lang="en-US" dirty="0"/>
          </a:p>
        </p:txBody>
      </p:sp>
      <p:sp>
        <p:nvSpPr>
          <p:cNvPr id="4" name="Slide Number Placeholder 3"/>
          <p:cNvSpPr>
            <a:spLocks noGrp="1"/>
          </p:cNvSpPr>
          <p:nvPr>
            <p:ph type="sldNum" sz="quarter" idx="10"/>
          </p:nvPr>
        </p:nvSpPr>
        <p:spPr/>
        <p:txBody>
          <a:bodyPr/>
          <a:lstStyle/>
          <a:p>
            <a:fld id="{8F5A1F35-7FD5-6D46-971D-C0E5854542B9}" type="slidenum">
              <a:rPr lang="en-US" smtClean="0"/>
              <a:t>4</a:t>
            </a:fld>
            <a:endParaRPr lang="en-US"/>
          </a:p>
        </p:txBody>
      </p:sp>
    </p:spTree>
    <p:extLst>
      <p:ext uri="{BB962C8B-B14F-4D97-AF65-F5344CB8AC3E}">
        <p14:creationId xmlns:p14="http://schemas.microsoft.com/office/powerpoint/2010/main" val="175605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conventions you work with when you produce requirements documents</a:t>
            </a:r>
            <a:r>
              <a:rPr lang="en-US" baseline="0" dirty="0" smtClean="0"/>
              <a:t> could be captured in an organizational style guide. (Does anyone here work with one of those?) Other conventions might be unspoken “rules” or the habits that you and your colleagues have developed in response to personal quirks of your boss. (Example on slide could come from style guide or personal quirk.)</a:t>
            </a:r>
          </a:p>
          <a:p>
            <a:endParaRPr lang="en-US" baseline="0" dirty="0" smtClean="0"/>
          </a:p>
          <a:p>
            <a:r>
              <a:rPr lang="en-US" baseline="0" dirty="0" smtClean="0"/>
              <a:t>Wherever the conventions come from, it’s important to remember that non-expert readers are often totally unaware of how certain basic conventions of requirements documents work.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5A1F35-7FD5-6D46-971D-C0E5854542B9}" type="slidenum">
              <a:rPr lang="en-US" smtClean="0"/>
              <a:t>5</a:t>
            </a:fld>
            <a:endParaRPr lang="en-US"/>
          </a:p>
        </p:txBody>
      </p:sp>
    </p:spTree>
    <p:extLst>
      <p:ext uri="{BB962C8B-B14F-4D97-AF65-F5344CB8AC3E}">
        <p14:creationId xmlns:p14="http://schemas.microsoft.com/office/powerpoint/2010/main" val="335132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Consider, for instance, use case diagrams. Even the simple diagram you see here relies on several different conventions that are well-known within the software development community of practice but largely unknown outside it.</a:t>
            </a:r>
          </a:p>
          <a:p>
            <a:endParaRPr lang="en-US" baseline="0" dirty="0" smtClean="0"/>
          </a:p>
          <a:p>
            <a:r>
              <a:rPr lang="en-US" baseline="0" dirty="0" smtClean="0"/>
              <a:t>How many different conventions do you see operating in this simple use case diagram showing how a restaurant works?</a:t>
            </a:r>
          </a:p>
          <a:p>
            <a:endParaRPr lang="en-US" dirty="0"/>
          </a:p>
        </p:txBody>
      </p:sp>
      <p:sp>
        <p:nvSpPr>
          <p:cNvPr id="4" name="Slide Number Placeholder 3"/>
          <p:cNvSpPr>
            <a:spLocks noGrp="1"/>
          </p:cNvSpPr>
          <p:nvPr>
            <p:ph type="sldNum" sz="quarter" idx="10"/>
          </p:nvPr>
        </p:nvSpPr>
        <p:spPr/>
        <p:txBody>
          <a:bodyPr/>
          <a:lstStyle/>
          <a:p>
            <a:fld id="{8F5A1F35-7FD5-6D46-971D-C0E5854542B9}" type="slidenum">
              <a:rPr lang="en-US" smtClean="0"/>
              <a:t>6</a:t>
            </a:fld>
            <a:endParaRPr lang="en-US"/>
          </a:p>
        </p:txBody>
      </p:sp>
    </p:spTree>
    <p:extLst>
      <p:ext uri="{BB962C8B-B14F-4D97-AF65-F5344CB8AC3E}">
        <p14:creationId xmlns:p14="http://schemas.microsoft.com/office/powerpoint/2010/main" val="175605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produce user-friendly</a:t>
            </a:r>
            <a:r>
              <a:rPr lang="en-US" baseline="0" dirty="0" smtClean="0"/>
              <a:t> requirements documents, then, you need to teach non-experts how to follow the conventions you’re using. </a:t>
            </a:r>
            <a:endParaRPr lang="en-US" dirty="0"/>
          </a:p>
        </p:txBody>
      </p:sp>
      <p:sp>
        <p:nvSpPr>
          <p:cNvPr id="4" name="Slide Number Placeholder 3"/>
          <p:cNvSpPr>
            <a:spLocks noGrp="1"/>
          </p:cNvSpPr>
          <p:nvPr>
            <p:ph type="sldNum" sz="quarter" idx="10"/>
          </p:nvPr>
        </p:nvSpPr>
        <p:spPr/>
        <p:txBody>
          <a:bodyPr/>
          <a:lstStyle/>
          <a:p>
            <a:fld id="{8F5A1F35-7FD5-6D46-971D-C0E5854542B9}" type="slidenum">
              <a:rPr lang="en-US" smtClean="0"/>
              <a:t>7</a:t>
            </a:fld>
            <a:endParaRPr lang="en-US"/>
          </a:p>
        </p:txBody>
      </p:sp>
    </p:spTree>
    <p:extLst>
      <p:ext uri="{BB962C8B-B14F-4D97-AF65-F5344CB8AC3E}">
        <p14:creationId xmlns:p14="http://schemas.microsoft.com/office/powerpoint/2010/main" val="135179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We’re going to examine</a:t>
            </a:r>
            <a:r>
              <a:rPr lang="en-CA" baseline="0" dirty="0" smtClean="0"/>
              <a:t> four practical techniques that you can use to help non-expert readers easily interpret the conventions of requirements documents and access the technical details you need them to understand. </a:t>
            </a:r>
          </a:p>
          <a:p>
            <a:endParaRPr lang="en-CA" baseline="0" dirty="0" smtClean="0"/>
          </a:p>
          <a:p>
            <a:r>
              <a:rPr lang="en-CA" baseline="0" dirty="0" smtClean="0"/>
              <a:t>As we explore each of the four techniques, we’ll be completing some exercises on your handout. Does everyone have a pen or pencil?</a:t>
            </a:r>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8</a:t>
            </a:fld>
            <a:endParaRPr lang="en-US"/>
          </a:p>
        </p:txBody>
      </p:sp>
    </p:spTree>
    <p:extLst>
      <p:ext uri="{BB962C8B-B14F-4D97-AF65-F5344CB8AC3E}">
        <p14:creationId xmlns:p14="http://schemas.microsoft.com/office/powerpoint/2010/main" val="393665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To set the ground for the four techniques, let’s start by</a:t>
            </a:r>
            <a:r>
              <a:rPr lang="en-US" baseline="0" dirty="0" smtClean="0"/>
              <a:t> thinking about what non-expert readers are really looking for in requirements documents. Let’s imagine we’re circulating this brief questionnaire. </a:t>
            </a:r>
          </a:p>
          <a:p>
            <a:endParaRPr lang="en-US" baseline="0" dirty="0" smtClean="0"/>
          </a:p>
          <a:p>
            <a:r>
              <a:rPr lang="en-US" baseline="0" dirty="0" smtClean="0"/>
              <a:t>Left half of room = yourselves (experts)</a:t>
            </a:r>
          </a:p>
          <a:p>
            <a:r>
              <a:rPr lang="en-US" baseline="0" dirty="0" smtClean="0"/>
              <a:t>Right half of room = non-experts</a:t>
            </a:r>
          </a:p>
          <a:p>
            <a:endParaRPr lang="en-US" baseline="0" dirty="0" smtClean="0"/>
          </a:p>
          <a:p>
            <a:r>
              <a:rPr lang="en-US" baseline="0" dirty="0" smtClean="0"/>
              <a:t>Ask participants to identify their number 1 priority. Then go through questionnaire and ask for show of hands for each item. How do two groups compare?</a:t>
            </a:r>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9</a:t>
            </a:fld>
            <a:endParaRPr lang="en-US"/>
          </a:p>
        </p:txBody>
      </p:sp>
    </p:spTree>
    <p:extLst>
      <p:ext uri="{BB962C8B-B14F-4D97-AF65-F5344CB8AC3E}">
        <p14:creationId xmlns:p14="http://schemas.microsoft.com/office/powerpoint/2010/main" val="393665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technical experts would choose clarity, comprehensiveness, and accuracy because they tend to operate in zoom mode—they zero in on the technical details of the technology they’re describing. </a:t>
            </a:r>
            <a:endParaRPr lang="en-CA" dirty="0"/>
          </a:p>
        </p:txBody>
      </p:sp>
      <p:sp>
        <p:nvSpPr>
          <p:cNvPr id="4" name="Slide Number Placeholder 3"/>
          <p:cNvSpPr>
            <a:spLocks noGrp="1"/>
          </p:cNvSpPr>
          <p:nvPr>
            <p:ph type="sldNum" sz="quarter" idx="10"/>
          </p:nvPr>
        </p:nvSpPr>
        <p:spPr/>
        <p:txBody>
          <a:bodyPr/>
          <a:lstStyle/>
          <a:p>
            <a:pPr>
              <a:defRPr/>
            </a:pPr>
            <a:fld id="{7AAE2B49-BD63-4115-84A5-4A15FF714A72}" type="slidenum">
              <a:rPr lang="en-US" smtClean="0"/>
              <a:pPr>
                <a:defRPr/>
              </a:pPr>
              <a:t>10</a:t>
            </a:fld>
            <a:endParaRPr lang="en-US"/>
          </a:p>
        </p:txBody>
      </p:sp>
    </p:spTree>
    <p:extLst>
      <p:ext uri="{BB962C8B-B14F-4D97-AF65-F5344CB8AC3E}">
        <p14:creationId xmlns:p14="http://schemas.microsoft.com/office/powerpoint/2010/main" val="335500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pt_sta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342266" y="4086339"/>
            <a:ext cx="5018952" cy="1225021"/>
          </a:xfrm>
        </p:spPr>
        <p:txBody>
          <a:bodyPr>
            <a:normAutofit/>
          </a:bodyPr>
          <a:lstStyle>
            <a:lvl1pPr algn="l">
              <a:defRPr sz="3200" b="0" i="0">
                <a:solidFill>
                  <a:schemeClr val="bg1"/>
                </a:solidFill>
                <a:latin typeface="HelveticaNeueLT Std Hvy Cn"/>
                <a:cs typeface="HelveticaNeueLT Std Hvy Cn"/>
              </a:defRPr>
            </a:lvl1pPr>
          </a:lstStyle>
          <a:p>
            <a:r>
              <a:rPr lang="en-US" dirty="0" smtClean="0"/>
              <a:t>Building knowledge and</a:t>
            </a:r>
            <a:br>
              <a:rPr lang="en-US" dirty="0" smtClean="0"/>
            </a:br>
            <a:r>
              <a:rPr lang="en-US" dirty="0" smtClean="0"/>
              <a:t>skills through e-learning</a:t>
            </a:r>
            <a:endParaRPr lang="es-ES_tradnl" dirty="0"/>
          </a:p>
        </p:txBody>
      </p:sp>
    </p:spTree>
    <p:extLst>
      <p:ext uri="{BB962C8B-B14F-4D97-AF65-F5344CB8AC3E}">
        <p14:creationId xmlns:p14="http://schemas.microsoft.com/office/powerpoint/2010/main" val="396976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e Layout">
    <p:spTree>
      <p:nvGrpSpPr>
        <p:cNvPr id="1" name=""/>
        <p:cNvGrpSpPr/>
        <p:nvPr/>
      </p:nvGrpSpPr>
      <p:grpSpPr>
        <a:xfrm>
          <a:off x="0" y="0"/>
          <a:ext cx="0" cy="0"/>
          <a:chOff x="0" y="0"/>
          <a:chExt cx="0" cy="0"/>
        </a:xfrm>
      </p:grpSpPr>
      <p:pic>
        <p:nvPicPr>
          <p:cNvPr id="7" name="Picture 6" descr="ppt_end_allTe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64050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8" name="Date Placeholder 4"/>
          <p:cNvSpPr>
            <a:spLocks noGrp="1"/>
          </p:cNvSpPr>
          <p:nvPr>
            <p:ph type="dt" sz="half" idx="10"/>
          </p:nvPr>
        </p:nvSpPr>
        <p:spPr>
          <a:xfrm>
            <a:off x="457202" y="5192859"/>
            <a:ext cx="1198011" cy="304271"/>
          </a:xfrm>
          <a:prstGeom prst="rect">
            <a:avLst/>
          </a:prstGeom>
        </p:spPr>
        <p:txBody>
          <a:bodyPr/>
          <a:lstStyle/>
          <a:p>
            <a:fld id="{5705D323-761D-6841-B766-7F02F77177D5}" type="datetimeFigureOut">
              <a:rPr lang="en-US" smtClean="0"/>
              <a:t>4/30/14</a:t>
            </a:fld>
            <a:endParaRPr lang="es-ES_tradnl" dirty="0"/>
          </a:p>
        </p:txBody>
      </p:sp>
      <p:sp>
        <p:nvSpPr>
          <p:cNvPr id="9" name="Footer Placeholder 5"/>
          <p:cNvSpPr>
            <a:spLocks noGrp="1"/>
          </p:cNvSpPr>
          <p:nvPr>
            <p:ph type="ftr" sz="quarter" idx="11"/>
          </p:nvPr>
        </p:nvSpPr>
        <p:spPr>
          <a:xfrm>
            <a:off x="1884236" y="5192859"/>
            <a:ext cx="4135566" cy="304271"/>
          </a:xfrm>
          <a:prstGeom prst="rect">
            <a:avLst/>
          </a:prstGeom>
        </p:spPr>
        <p:txBody>
          <a:bodyPr/>
          <a:lstStyle/>
          <a:p>
            <a:endParaRPr lang="es-ES_tradnl" dirty="0"/>
          </a:p>
        </p:txBody>
      </p:sp>
      <p:sp>
        <p:nvSpPr>
          <p:cNvPr id="10" name="Slide Number Placeholder 6"/>
          <p:cNvSpPr>
            <a:spLocks noGrp="1"/>
          </p:cNvSpPr>
          <p:nvPr>
            <p:ph type="sldNum" sz="quarter" idx="12"/>
          </p:nvPr>
        </p:nvSpPr>
        <p:spPr>
          <a:xfrm>
            <a:off x="6553202" y="5192859"/>
            <a:ext cx="1962288" cy="304271"/>
          </a:xfrm>
          <a:prstGeom prst="rect">
            <a:avLst/>
          </a:prstGeom>
        </p:spPr>
        <p:txBody>
          <a:bodyPr/>
          <a:lstStyle/>
          <a:p>
            <a:fld id="{A290814F-94E6-3C41-A33F-77F8F82FAA13}" type="slidenum">
              <a:rPr lang="es-ES_tradnl" smtClean="0"/>
              <a:t>‹#›</a:t>
            </a:fld>
            <a:endParaRPr lang="es-ES_tradnl" dirty="0"/>
          </a:p>
        </p:txBody>
      </p:sp>
    </p:spTree>
    <p:extLst>
      <p:ext uri="{BB962C8B-B14F-4D97-AF65-F5344CB8AC3E}">
        <p14:creationId xmlns:p14="http://schemas.microsoft.com/office/powerpoint/2010/main" val="392325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4"/>
          <p:cNvSpPr>
            <a:spLocks noGrp="1"/>
          </p:cNvSpPr>
          <p:nvPr>
            <p:ph type="dt" sz="half" idx="10"/>
          </p:nvPr>
        </p:nvSpPr>
        <p:spPr>
          <a:xfrm>
            <a:off x="457202" y="5192859"/>
            <a:ext cx="1198011" cy="304271"/>
          </a:xfrm>
          <a:prstGeom prst="rect">
            <a:avLst/>
          </a:prstGeom>
        </p:spPr>
        <p:txBody>
          <a:bodyPr/>
          <a:lstStyle/>
          <a:p>
            <a:fld id="{5705D323-761D-6841-B766-7F02F77177D5}" type="datetimeFigureOut">
              <a:rPr lang="en-US" smtClean="0"/>
              <a:t>4/30/14</a:t>
            </a:fld>
            <a:endParaRPr lang="es-ES_tradnl" dirty="0"/>
          </a:p>
        </p:txBody>
      </p:sp>
      <p:sp>
        <p:nvSpPr>
          <p:cNvPr id="8" name="Footer Placeholder 5"/>
          <p:cNvSpPr>
            <a:spLocks noGrp="1"/>
          </p:cNvSpPr>
          <p:nvPr>
            <p:ph type="ftr" sz="quarter" idx="11"/>
          </p:nvPr>
        </p:nvSpPr>
        <p:spPr>
          <a:xfrm>
            <a:off x="1884236" y="5192859"/>
            <a:ext cx="4135566" cy="304271"/>
          </a:xfrm>
          <a:prstGeom prst="rect">
            <a:avLst/>
          </a:prstGeom>
        </p:spPr>
        <p:txBody>
          <a:bodyPr/>
          <a:lstStyle/>
          <a:p>
            <a:endParaRPr lang="es-ES_tradnl" dirty="0"/>
          </a:p>
        </p:txBody>
      </p:sp>
      <p:sp>
        <p:nvSpPr>
          <p:cNvPr id="9" name="Slide Number Placeholder 6"/>
          <p:cNvSpPr>
            <a:spLocks noGrp="1"/>
          </p:cNvSpPr>
          <p:nvPr>
            <p:ph type="sldNum" sz="quarter" idx="12"/>
          </p:nvPr>
        </p:nvSpPr>
        <p:spPr>
          <a:xfrm>
            <a:off x="6553202" y="5192859"/>
            <a:ext cx="1962288" cy="304271"/>
          </a:xfrm>
          <a:prstGeom prst="rect">
            <a:avLst/>
          </a:prstGeom>
        </p:spPr>
        <p:txBody>
          <a:bodyPr/>
          <a:lstStyle/>
          <a:p>
            <a:fld id="{A290814F-94E6-3C41-A33F-77F8F82FAA13}" type="slidenum">
              <a:rPr lang="es-ES_tradnl" smtClean="0"/>
              <a:t>‹#›</a:t>
            </a:fld>
            <a:endParaRPr lang="es-ES_tradnl" dirty="0"/>
          </a:p>
        </p:txBody>
      </p:sp>
    </p:spTree>
    <p:extLst>
      <p:ext uri="{BB962C8B-B14F-4D97-AF65-F5344CB8AC3E}">
        <p14:creationId xmlns:p14="http://schemas.microsoft.com/office/powerpoint/2010/main" val="25634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333501"/>
            <a:ext cx="4038600" cy="36528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333501"/>
            <a:ext cx="4038600" cy="36528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9" name="Date Placeholder 4"/>
          <p:cNvSpPr>
            <a:spLocks noGrp="1"/>
          </p:cNvSpPr>
          <p:nvPr>
            <p:ph type="dt" sz="half" idx="10"/>
          </p:nvPr>
        </p:nvSpPr>
        <p:spPr>
          <a:xfrm>
            <a:off x="457202" y="5192859"/>
            <a:ext cx="1198011" cy="304271"/>
          </a:xfrm>
          <a:prstGeom prst="rect">
            <a:avLst/>
          </a:prstGeom>
        </p:spPr>
        <p:txBody>
          <a:bodyPr/>
          <a:lstStyle/>
          <a:p>
            <a:fld id="{5705D323-761D-6841-B766-7F02F77177D5}" type="datetimeFigureOut">
              <a:rPr lang="en-US" smtClean="0"/>
              <a:t>4/30/14</a:t>
            </a:fld>
            <a:endParaRPr lang="es-ES_tradnl" dirty="0"/>
          </a:p>
        </p:txBody>
      </p:sp>
      <p:sp>
        <p:nvSpPr>
          <p:cNvPr id="10" name="Footer Placeholder 5"/>
          <p:cNvSpPr>
            <a:spLocks noGrp="1"/>
          </p:cNvSpPr>
          <p:nvPr>
            <p:ph type="ftr" sz="quarter" idx="11"/>
          </p:nvPr>
        </p:nvSpPr>
        <p:spPr>
          <a:xfrm>
            <a:off x="1884236" y="5192859"/>
            <a:ext cx="4135566" cy="304271"/>
          </a:xfrm>
          <a:prstGeom prst="rect">
            <a:avLst/>
          </a:prstGeom>
        </p:spPr>
        <p:txBody>
          <a:bodyPr/>
          <a:lstStyle/>
          <a:p>
            <a:endParaRPr lang="es-ES_tradnl" dirty="0"/>
          </a:p>
        </p:txBody>
      </p:sp>
      <p:sp>
        <p:nvSpPr>
          <p:cNvPr id="11" name="Slide Number Placeholder 6"/>
          <p:cNvSpPr>
            <a:spLocks noGrp="1"/>
          </p:cNvSpPr>
          <p:nvPr>
            <p:ph type="sldNum" sz="quarter" idx="12"/>
          </p:nvPr>
        </p:nvSpPr>
        <p:spPr>
          <a:xfrm>
            <a:off x="6553202" y="5192859"/>
            <a:ext cx="1962288" cy="304271"/>
          </a:xfrm>
          <a:prstGeom prst="rect">
            <a:avLst/>
          </a:prstGeom>
        </p:spPr>
        <p:txBody>
          <a:bodyPr/>
          <a:lstStyle/>
          <a:p>
            <a:fld id="{A290814F-94E6-3C41-A33F-77F8F82FAA13}" type="slidenum">
              <a:rPr lang="es-ES_tradnl" smtClean="0"/>
              <a:t>‹#›</a:t>
            </a:fld>
            <a:endParaRPr lang="es-ES_tradnl" dirty="0"/>
          </a:p>
        </p:txBody>
      </p:sp>
    </p:spTree>
    <p:extLst>
      <p:ext uri="{BB962C8B-B14F-4D97-AF65-F5344CB8AC3E}">
        <p14:creationId xmlns:p14="http://schemas.microsoft.com/office/powerpoint/2010/main" val="325365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1739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1739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11" name="Date Placeholder 4"/>
          <p:cNvSpPr>
            <a:spLocks noGrp="1"/>
          </p:cNvSpPr>
          <p:nvPr>
            <p:ph type="dt" sz="half" idx="10"/>
          </p:nvPr>
        </p:nvSpPr>
        <p:spPr>
          <a:xfrm>
            <a:off x="457202" y="5192859"/>
            <a:ext cx="1198011" cy="304271"/>
          </a:xfrm>
          <a:prstGeom prst="rect">
            <a:avLst/>
          </a:prstGeom>
        </p:spPr>
        <p:txBody>
          <a:bodyPr/>
          <a:lstStyle/>
          <a:p>
            <a:fld id="{5705D323-761D-6841-B766-7F02F77177D5}" type="datetimeFigureOut">
              <a:rPr lang="en-US" smtClean="0"/>
              <a:t>4/30/14</a:t>
            </a:fld>
            <a:endParaRPr lang="es-ES_tradnl" dirty="0"/>
          </a:p>
        </p:txBody>
      </p:sp>
      <p:sp>
        <p:nvSpPr>
          <p:cNvPr id="12" name="Footer Placeholder 5"/>
          <p:cNvSpPr>
            <a:spLocks noGrp="1"/>
          </p:cNvSpPr>
          <p:nvPr>
            <p:ph type="ftr" sz="quarter" idx="11"/>
          </p:nvPr>
        </p:nvSpPr>
        <p:spPr>
          <a:xfrm>
            <a:off x="1884236" y="5192859"/>
            <a:ext cx="4135566" cy="304271"/>
          </a:xfrm>
          <a:prstGeom prst="rect">
            <a:avLst/>
          </a:prstGeom>
        </p:spPr>
        <p:txBody>
          <a:bodyPr/>
          <a:lstStyle/>
          <a:p>
            <a:endParaRPr lang="es-ES_tradnl" dirty="0"/>
          </a:p>
        </p:txBody>
      </p:sp>
      <p:sp>
        <p:nvSpPr>
          <p:cNvPr id="13" name="Slide Number Placeholder 6"/>
          <p:cNvSpPr>
            <a:spLocks noGrp="1"/>
          </p:cNvSpPr>
          <p:nvPr>
            <p:ph type="sldNum" sz="quarter" idx="12"/>
          </p:nvPr>
        </p:nvSpPr>
        <p:spPr>
          <a:xfrm>
            <a:off x="6553202" y="5192859"/>
            <a:ext cx="1962288" cy="304271"/>
          </a:xfrm>
          <a:prstGeom prst="rect">
            <a:avLst/>
          </a:prstGeom>
        </p:spPr>
        <p:txBody>
          <a:bodyPr/>
          <a:lstStyle/>
          <a:p>
            <a:fld id="{A290814F-94E6-3C41-A33F-77F8F82FAA13}" type="slidenum">
              <a:rPr lang="es-ES_tradnl" smtClean="0"/>
              <a:t>‹#›</a:t>
            </a:fld>
            <a:endParaRPr lang="es-ES_tradnl" dirty="0"/>
          </a:p>
        </p:txBody>
      </p:sp>
    </p:spTree>
    <p:extLst>
      <p:ext uri="{BB962C8B-B14F-4D97-AF65-F5344CB8AC3E}">
        <p14:creationId xmlns:p14="http://schemas.microsoft.com/office/powerpoint/2010/main" val="4202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6" name="Date Placeholder 4"/>
          <p:cNvSpPr>
            <a:spLocks noGrp="1"/>
          </p:cNvSpPr>
          <p:nvPr>
            <p:ph type="dt" sz="half" idx="10"/>
          </p:nvPr>
        </p:nvSpPr>
        <p:spPr>
          <a:xfrm>
            <a:off x="457202" y="5192859"/>
            <a:ext cx="1198011" cy="304271"/>
          </a:xfrm>
          <a:prstGeom prst="rect">
            <a:avLst/>
          </a:prstGeom>
        </p:spPr>
        <p:txBody>
          <a:bodyPr/>
          <a:lstStyle/>
          <a:p>
            <a:fld id="{5705D323-761D-6841-B766-7F02F77177D5}" type="datetimeFigureOut">
              <a:rPr lang="en-US" smtClean="0"/>
              <a:t>4/30/14</a:t>
            </a:fld>
            <a:endParaRPr lang="es-ES_tradnl" dirty="0"/>
          </a:p>
        </p:txBody>
      </p:sp>
      <p:sp>
        <p:nvSpPr>
          <p:cNvPr id="7" name="Footer Placeholder 5"/>
          <p:cNvSpPr>
            <a:spLocks noGrp="1"/>
          </p:cNvSpPr>
          <p:nvPr>
            <p:ph type="ftr" sz="quarter" idx="11"/>
          </p:nvPr>
        </p:nvSpPr>
        <p:spPr>
          <a:xfrm>
            <a:off x="1884236" y="5192859"/>
            <a:ext cx="4135566" cy="304271"/>
          </a:xfrm>
          <a:prstGeom prst="rect">
            <a:avLst/>
          </a:prstGeom>
        </p:spPr>
        <p:txBody>
          <a:bodyPr/>
          <a:lstStyle/>
          <a:p>
            <a:endParaRPr lang="es-ES_tradnl" dirty="0"/>
          </a:p>
        </p:txBody>
      </p:sp>
      <p:sp>
        <p:nvSpPr>
          <p:cNvPr id="8" name="Slide Number Placeholder 6"/>
          <p:cNvSpPr>
            <a:spLocks noGrp="1"/>
          </p:cNvSpPr>
          <p:nvPr>
            <p:ph type="sldNum" sz="quarter" idx="12"/>
          </p:nvPr>
        </p:nvSpPr>
        <p:spPr>
          <a:xfrm>
            <a:off x="6553202" y="5192859"/>
            <a:ext cx="1962288" cy="304271"/>
          </a:xfrm>
          <a:prstGeom prst="rect">
            <a:avLst/>
          </a:prstGeom>
        </p:spPr>
        <p:txBody>
          <a:bodyPr/>
          <a:lstStyle/>
          <a:p>
            <a:fld id="{A290814F-94E6-3C41-A33F-77F8F82FAA13}" type="slidenum">
              <a:rPr lang="es-ES_tradnl" smtClean="0"/>
              <a:t>‹#›</a:t>
            </a:fld>
            <a:endParaRPr lang="es-ES_tradnl" dirty="0"/>
          </a:p>
        </p:txBody>
      </p:sp>
    </p:spTree>
    <p:extLst>
      <p:ext uri="{BB962C8B-B14F-4D97-AF65-F5344CB8AC3E}">
        <p14:creationId xmlns:p14="http://schemas.microsoft.com/office/powerpoint/2010/main" val="208867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457202" y="5192859"/>
            <a:ext cx="1198011" cy="304271"/>
          </a:xfrm>
          <a:prstGeom prst="rect">
            <a:avLst/>
          </a:prstGeom>
        </p:spPr>
        <p:txBody>
          <a:bodyPr/>
          <a:lstStyle/>
          <a:p>
            <a:fld id="{5705D323-761D-6841-B766-7F02F77177D5}" type="datetimeFigureOut">
              <a:rPr lang="en-US" smtClean="0"/>
              <a:t>4/30/14</a:t>
            </a:fld>
            <a:endParaRPr lang="es-ES_tradnl" dirty="0"/>
          </a:p>
        </p:txBody>
      </p:sp>
      <p:sp>
        <p:nvSpPr>
          <p:cNvPr id="7" name="Footer Placeholder 5"/>
          <p:cNvSpPr>
            <a:spLocks noGrp="1"/>
          </p:cNvSpPr>
          <p:nvPr>
            <p:ph type="ftr" sz="quarter" idx="11"/>
          </p:nvPr>
        </p:nvSpPr>
        <p:spPr>
          <a:xfrm>
            <a:off x="1884236" y="5192859"/>
            <a:ext cx="4135566" cy="304271"/>
          </a:xfrm>
          <a:prstGeom prst="rect">
            <a:avLst/>
          </a:prstGeom>
        </p:spPr>
        <p:txBody>
          <a:bodyPr/>
          <a:lstStyle/>
          <a:p>
            <a:endParaRPr lang="es-ES_tradnl" dirty="0"/>
          </a:p>
        </p:txBody>
      </p:sp>
      <p:sp>
        <p:nvSpPr>
          <p:cNvPr id="8" name="Slide Number Placeholder 6"/>
          <p:cNvSpPr>
            <a:spLocks noGrp="1"/>
          </p:cNvSpPr>
          <p:nvPr>
            <p:ph type="sldNum" sz="quarter" idx="12"/>
          </p:nvPr>
        </p:nvSpPr>
        <p:spPr>
          <a:xfrm>
            <a:off x="6553202" y="5192859"/>
            <a:ext cx="1962288" cy="304271"/>
          </a:xfrm>
          <a:prstGeom prst="rect">
            <a:avLst/>
          </a:prstGeom>
        </p:spPr>
        <p:txBody>
          <a:bodyPr/>
          <a:lstStyle/>
          <a:p>
            <a:fld id="{A290814F-94E6-3C41-A33F-77F8F82FAA13}" type="slidenum">
              <a:rPr lang="es-ES_tradnl" smtClean="0"/>
              <a:t>‹#›</a:t>
            </a:fld>
            <a:endParaRPr lang="es-ES_tradnl" dirty="0"/>
          </a:p>
        </p:txBody>
      </p:sp>
    </p:spTree>
    <p:extLst>
      <p:ext uri="{BB962C8B-B14F-4D97-AF65-F5344CB8AC3E}">
        <p14:creationId xmlns:p14="http://schemas.microsoft.com/office/powerpoint/2010/main" val="242575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27543"/>
            <a:ext cx="5111750" cy="47379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Text Placeholder 3"/>
          <p:cNvSpPr>
            <a:spLocks noGrp="1"/>
          </p:cNvSpPr>
          <p:nvPr>
            <p:ph type="body" sz="half" idx="2"/>
          </p:nvPr>
        </p:nvSpPr>
        <p:spPr>
          <a:xfrm>
            <a:off x="457202" y="1195919"/>
            <a:ext cx="3008313" cy="37695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2" y="5192859"/>
            <a:ext cx="1198011" cy="304271"/>
          </a:xfrm>
          <a:prstGeom prst="rect">
            <a:avLst/>
          </a:prstGeom>
        </p:spPr>
        <p:txBody>
          <a:bodyPr/>
          <a:lstStyle/>
          <a:p>
            <a:fld id="{5705D323-761D-6841-B766-7F02F77177D5}" type="datetimeFigureOut">
              <a:rPr lang="en-US" smtClean="0"/>
              <a:t>4/30/14</a:t>
            </a:fld>
            <a:endParaRPr lang="es-ES_tradnl" dirty="0"/>
          </a:p>
        </p:txBody>
      </p:sp>
      <p:sp>
        <p:nvSpPr>
          <p:cNvPr id="6" name="Footer Placeholder 5"/>
          <p:cNvSpPr>
            <a:spLocks noGrp="1"/>
          </p:cNvSpPr>
          <p:nvPr>
            <p:ph type="ftr" sz="quarter" idx="11"/>
          </p:nvPr>
        </p:nvSpPr>
        <p:spPr>
          <a:xfrm>
            <a:off x="1884236" y="5192859"/>
            <a:ext cx="4135566" cy="304271"/>
          </a:xfrm>
          <a:prstGeom prst="rect">
            <a:avLst/>
          </a:prstGeom>
        </p:spPr>
        <p:txBody>
          <a:bodyPr/>
          <a:lstStyle/>
          <a:p>
            <a:endParaRPr lang="es-ES_tradnl" dirty="0"/>
          </a:p>
        </p:txBody>
      </p:sp>
      <p:sp>
        <p:nvSpPr>
          <p:cNvPr id="7" name="Slide Number Placeholder 6"/>
          <p:cNvSpPr>
            <a:spLocks noGrp="1"/>
          </p:cNvSpPr>
          <p:nvPr>
            <p:ph type="sldNum" sz="quarter" idx="12"/>
          </p:nvPr>
        </p:nvSpPr>
        <p:spPr>
          <a:xfrm>
            <a:off x="6553202" y="5192859"/>
            <a:ext cx="1962288" cy="304271"/>
          </a:xfrm>
          <a:prstGeom prst="rect">
            <a:avLst/>
          </a:prstGeom>
        </p:spPr>
        <p:txBody>
          <a:bodyPr/>
          <a:lstStyle/>
          <a:p>
            <a:fld id="{A290814F-94E6-3C41-A33F-77F8F82FAA13}" type="slidenum">
              <a:rPr lang="es-ES_tradnl" smtClean="0"/>
              <a:t>‹#›</a:t>
            </a:fld>
            <a:endParaRPr lang="es-ES_tradnl" dirty="0"/>
          </a:p>
        </p:txBody>
      </p:sp>
    </p:spTree>
    <p:extLst>
      <p:ext uri="{BB962C8B-B14F-4D97-AF65-F5344CB8AC3E}">
        <p14:creationId xmlns:p14="http://schemas.microsoft.com/office/powerpoint/2010/main" val="397127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ppt_end_only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792288" y="4121685"/>
            <a:ext cx="5486400" cy="354832"/>
          </a:xfrm>
        </p:spPr>
        <p:txBody>
          <a:bodyPr anchor="b">
            <a:normAutofit/>
          </a:bodyPr>
          <a:lstStyle>
            <a:lvl1pPr algn="l">
              <a:defRPr sz="1800" b="1">
                <a:solidFill>
                  <a:schemeClr val="bg1"/>
                </a:solidFill>
              </a:defRPr>
            </a:lvl1pPr>
          </a:lstStyle>
          <a:p>
            <a:r>
              <a:rPr lang="en-US" smtClean="0"/>
              <a:t>Click to edit Master title style</a:t>
            </a:r>
            <a:endParaRPr lang="es-ES_tradnl" dirty="0"/>
          </a:p>
        </p:txBody>
      </p:sp>
      <p:sp>
        <p:nvSpPr>
          <p:cNvPr id="3" name="Picture Placeholder 2"/>
          <p:cNvSpPr>
            <a:spLocks noGrp="1"/>
          </p:cNvSpPr>
          <p:nvPr>
            <p:ph type="pic" idx="1"/>
          </p:nvPr>
        </p:nvSpPr>
        <p:spPr>
          <a:xfrm>
            <a:off x="1792288" y="339196"/>
            <a:ext cx="5486400" cy="37719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s-ES_tradnl"/>
          </a:p>
        </p:txBody>
      </p:sp>
      <p:sp>
        <p:nvSpPr>
          <p:cNvPr id="4" name="Text Placeholder 3"/>
          <p:cNvSpPr>
            <a:spLocks noGrp="1"/>
          </p:cNvSpPr>
          <p:nvPr>
            <p:ph type="body" sz="half" idx="2"/>
          </p:nvPr>
        </p:nvSpPr>
        <p:spPr>
          <a:xfrm>
            <a:off x="1792288" y="4512117"/>
            <a:ext cx="5486400" cy="57829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5705D323-761D-6841-B766-7F02F77177D5}" type="datetimeFigureOut">
              <a:rPr lang="en-US" smtClean="0"/>
              <a:t>4/30/14</a:t>
            </a:fld>
            <a:endParaRPr lang="es-ES_tradnl"/>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s-ES_tradnl" dirty="0"/>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A290814F-94E6-3C41-A33F-77F8F82FAA13}" type="slidenum">
              <a:rPr lang="es-ES_tradnl" smtClean="0"/>
              <a:t>‹#›</a:t>
            </a:fld>
            <a:endParaRPr lang="es-ES_tradnl"/>
          </a:p>
        </p:txBody>
      </p:sp>
    </p:spTree>
    <p:extLst>
      <p:ext uri="{BB962C8B-B14F-4D97-AF65-F5344CB8AC3E}">
        <p14:creationId xmlns:p14="http://schemas.microsoft.com/office/powerpoint/2010/main" val="4111742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page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20" y="0"/>
            <a:ext cx="9144000" cy="5715000"/>
          </a:xfrm>
          <a:prstGeom prst="rect">
            <a:avLst/>
          </a:prstGeom>
        </p:spPr>
      </p:pic>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s-ES_tradnl" dirty="0"/>
          </a:p>
        </p:txBody>
      </p:sp>
      <p:sp>
        <p:nvSpPr>
          <p:cNvPr id="3" name="Text Placeholder 2"/>
          <p:cNvSpPr>
            <a:spLocks noGrp="1"/>
          </p:cNvSpPr>
          <p:nvPr>
            <p:ph type="body" idx="1"/>
          </p:nvPr>
        </p:nvSpPr>
        <p:spPr>
          <a:xfrm>
            <a:off x="457200" y="1333501"/>
            <a:ext cx="8229600" cy="36632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_tradnl" dirty="0"/>
          </a:p>
        </p:txBody>
      </p:sp>
      <p:sp>
        <p:nvSpPr>
          <p:cNvPr id="11" name="Date Placeholder 4"/>
          <p:cNvSpPr>
            <a:spLocks noGrp="1"/>
          </p:cNvSpPr>
          <p:nvPr>
            <p:ph type="dt" sz="half" idx="2"/>
          </p:nvPr>
        </p:nvSpPr>
        <p:spPr>
          <a:xfrm>
            <a:off x="457202" y="5192859"/>
            <a:ext cx="1198011" cy="304271"/>
          </a:xfrm>
          <a:prstGeom prst="rect">
            <a:avLst/>
          </a:prstGeom>
        </p:spPr>
        <p:txBody>
          <a:bodyPr/>
          <a:lstStyle>
            <a:lvl1pPr>
              <a:defRPr sz="1200" b="0" i="0">
                <a:solidFill>
                  <a:schemeClr val="bg1">
                    <a:lumMod val="50000"/>
                  </a:schemeClr>
                </a:solidFill>
                <a:latin typeface="HelveticaNeueLT Std Med Cn"/>
                <a:cs typeface="HelveticaNeueLT Std Med Cn"/>
              </a:defRPr>
            </a:lvl1pPr>
          </a:lstStyle>
          <a:p>
            <a:fld id="{5705D323-761D-6841-B766-7F02F77177D5}" type="datetimeFigureOut">
              <a:rPr lang="en-US" smtClean="0"/>
              <a:pPr/>
              <a:t>4/30/14</a:t>
            </a:fld>
            <a:endParaRPr lang="es-ES_tradnl" dirty="0"/>
          </a:p>
        </p:txBody>
      </p:sp>
      <p:sp>
        <p:nvSpPr>
          <p:cNvPr id="12" name="Footer Placeholder 5"/>
          <p:cNvSpPr>
            <a:spLocks noGrp="1"/>
          </p:cNvSpPr>
          <p:nvPr>
            <p:ph type="ftr" sz="quarter" idx="3"/>
          </p:nvPr>
        </p:nvSpPr>
        <p:spPr>
          <a:xfrm>
            <a:off x="1884236" y="5192859"/>
            <a:ext cx="4570046" cy="304271"/>
          </a:xfrm>
          <a:prstGeom prst="rect">
            <a:avLst/>
          </a:prstGeom>
        </p:spPr>
        <p:txBody>
          <a:bodyPr/>
          <a:lstStyle>
            <a:lvl1pPr>
              <a:defRPr sz="1200" b="0" i="0">
                <a:solidFill>
                  <a:schemeClr val="bg1">
                    <a:lumMod val="50000"/>
                  </a:schemeClr>
                </a:solidFill>
                <a:latin typeface="HelveticaNeueLT Std Med Cn"/>
                <a:cs typeface="HelveticaNeueLT Std Med Cn"/>
              </a:defRPr>
            </a:lvl1pPr>
          </a:lstStyle>
          <a:p>
            <a:endParaRPr lang="es-ES_tradnl" dirty="0"/>
          </a:p>
        </p:txBody>
      </p:sp>
      <p:sp>
        <p:nvSpPr>
          <p:cNvPr id="13" name="Slide Number Placeholder 6"/>
          <p:cNvSpPr>
            <a:spLocks noGrp="1"/>
          </p:cNvSpPr>
          <p:nvPr>
            <p:ph type="sldNum" sz="quarter" idx="4"/>
          </p:nvPr>
        </p:nvSpPr>
        <p:spPr>
          <a:xfrm>
            <a:off x="6818636" y="5192859"/>
            <a:ext cx="1696853" cy="304271"/>
          </a:xfrm>
          <a:prstGeom prst="rect">
            <a:avLst/>
          </a:prstGeom>
        </p:spPr>
        <p:txBody>
          <a:bodyPr/>
          <a:lstStyle>
            <a:lvl1pPr algn="r">
              <a:defRPr sz="1200" b="0" i="0">
                <a:solidFill>
                  <a:schemeClr val="bg1">
                    <a:lumMod val="50000"/>
                  </a:schemeClr>
                </a:solidFill>
                <a:latin typeface="HelveticaNeueLT Std Med Cn"/>
                <a:cs typeface="HelveticaNeueLT Std Med Cn"/>
              </a:defRPr>
            </a:lvl1pPr>
          </a:lstStyle>
          <a:p>
            <a:fld id="{A290814F-94E6-3C41-A33F-77F8F82FAA13}" type="slidenum">
              <a:rPr lang="es-ES_tradnl" smtClean="0"/>
              <a:pPr/>
              <a:t>‹#›</a:t>
            </a:fld>
            <a:endParaRPr lang="es-ES_tradnl" dirty="0"/>
          </a:p>
        </p:txBody>
      </p:sp>
    </p:spTree>
    <p:extLst>
      <p:ext uri="{BB962C8B-B14F-4D97-AF65-F5344CB8AC3E}">
        <p14:creationId xmlns:p14="http://schemas.microsoft.com/office/powerpoint/2010/main" val="229872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xStyles>
    <p:titleStyle>
      <a:lvl1pPr algn="ctr" defTabSz="457200" rtl="0" eaLnBrk="1" latinLnBrk="0" hangingPunct="1">
        <a:spcBef>
          <a:spcPct val="0"/>
        </a:spcBef>
        <a:buNone/>
        <a:defRPr sz="2800" kern="1200">
          <a:solidFill>
            <a:srgbClr val="F16522"/>
          </a:solidFill>
          <a:latin typeface="HelveticaNeueLT Std Cn"/>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NeueLT Std Cn"/>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HelveticaNeueLT Std C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NeueLT Std C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NeueLT Std C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NeueLT Std C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wn@smartfirm.com" TargetMode="Externa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265" y="4086339"/>
            <a:ext cx="7262115" cy="1391492"/>
          </a:xfrm>
        </p:spPr>
        <p:txBody>
          <a:bodyPr>
            <a:noAutofit/>
          </a:bodyPr>
          <a:lstStyle/>
          <a:p>
            <a:r>
              <a:rPr lang="es-ES_tradnl" sz="4400" dirty="0" err="1" smtClean="0"/>
              <a:t>Writing</a:t>
            </a:r>
            <a:r>
              <a:rPr lang="es-ES_tradnl" sz="4400" dirty="0" smtClean="0"/>
              <a:t> </a:t>
            </a:r>
            <a:r>
              <a:rPr lang="es-ES_tradnl" sz="4400" dirty="0" err="1" smtClean="0"/>
              <a:t>user-friendly</a:t>
            </a:r>
            <a:r>
              <a:rPr lang="es-ES_tradnl" sz="4400" dirty="0" smtClean="0"/>
              <a:t> </a:t>
            </a:r>
            <a:r>
              <a:rPr lang="es-ES_tradnl" sz="4400" dirty="0" err="1" smtClean="0"/>
              <a:t>requirements</a:t>
            </a:r>
            <a:endParaRPr lang="es-ES_tradnl" sz="4400" dirty="0"/>
          </a:p>
        </p:txBody>
      </p:sp>
    </p:spTree>
    <p:extLst>
      <p:ext uri="{BB962C8B-B14F-4D97-AF65-F5344CB8AC3E}">
        <p14:creationId xmlns:p14="http://schemas.microsoft.com/office/powerpoint/2010/main" val="23380624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90999" y="923771"/>
            <a:ext cx="3606733" cy="2766417"/>
          </a:xfrm>
        </p:spPr>
        <p:txBody>
          <a:bodyPr>
            <a:normAutofit/>
          </a:bodyPr>
          <a:lstStyle/>
          <a:p>
            <a:r>
              <a:rPr lang="en-US" dirty="0" smtClean="0"/>
              <a:t>Experts tend to operate in zoom mode</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749808" cy="5715000"/>
          </a:xfrm>
        </p:spPr>
      </p:pic>
    </p:spTree>
    <p:extLst>
      <p:ext uri="{BB962C8B-B14F-4D97-AF65-F5344CB8AC3E}">
        <p14:creationId xmlns:p14="http://schemas.microsoft.com/office/powerpoint/2010/main" val="32500534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But non-experts function in panoramic mode</a:t>
            </a:r>
            <a:endParaRPr lang="en-CA"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612899"/>
            <a:ext cx="9144000" cy="1460501"/>
          </a:xfrm>
        </p:spPr>
      </p:pic>
    </p:spTree>
    <p:extLst>
      <p:ext uri="{BB962C8B-B14F-4D97-AF65-F5344CB8AC3E}">
        <p14:creationId xmlns:p14="http://schemas.microsoft.com/office/powerpoint/2010/main" val="42103410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Requirements writers need to work in both modes</a:t>
            </a:r>
            <a:endParaRPr lang="en-CA"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9145" y="2107890"/>
            <a:ext cx="7279105" cy="922020"/>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12899"/>
            <a:ext cx="9144000" cy="1460501"/>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596" y="1108690"/>
            <a:ext cx="3258654" cy="3920834"/>
          </a:xfrm>
          <a:prstGeom prst="rect">
            <a:avLst/>
          </a:prstGeom>
        </p:spPr>
      </p:pic>
    </p:spTree>
    <p:extLst>
      <p:ext uri="{BB962C8B-B14F-4D97-AF65-F5344CB8AC3E}">
        <p14:creationId xmlns:p14="http://schemas.microsoft.com/office/powerpoint/2010/main" val="14767247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Technique #1: Frame technical details</a:t>
            </a:r>
            <a:endParaRPr lang="en-CA"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9531" y="1347850"/>
            <a:ext cx="5704939" cy="317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565619" y="1347849"/>
            <a:ext cx="1354950" cy="933599"/>
          </a:xfrm>
          <a:prstGeom prst="wedgeRoundRectCallout">
            <a:avLst>
              <a:gd name="adj1" fmla="val 96906"/>
              <a:gd name="adj2" fmla="val 64158"/>
              <a:gd name="adj3" fmla="val 16667"/>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HelveticaNeueLT Std Cn"/>
                <a:ea typeface="+mj-ea"/>
                <a:cs typeface="+mj-cs"/>
              </a:rPr>
              <a:t>Business</a:t>
            </a:r>
            <a:r>
              <a:rPr lang="en-US" dirty="0" smtClean="0"/>
              <a:t> </a:t>
            </a:r>
            <a:r>
              <a:rPr lang="en-US" sz="2000" dirty="0">
                <a:solidFill>
                  <a:schemeClr val="bg1"/>
                </a:solidFill>
                <a:latin typeface="HelveticaNeueLT Std Cn"/>
                <a:ea typeface="+mj-ea"/>
                <a:cs typeface="+mj-cs"/>
              </a:rPr>
              <a:t>context</a:t>
            </a:r>
          </a:p>
        </p:txBody>
      </p:sp>
      <p:sp>
        <p:nvSpPr>
          <p:cNvPr id="8" name="Rounded Rectangular Callout 7"/>
          <p:cNvSpPr/>
          <p:nvPr/>
        </p:nvSpPr>
        <p:spPr>
          <a:xfrm>
            <a:off x="565619" y="3062451"/>
            <a:ext cx="1354950" cy="933599"/>
          </a:xfrm>
          <a:prstGeom prst="wedgeRoundRectCallout">
            <a:avLst>
              <a:gd name="adj1" fmla="val 208930"/>
              <a:gd name="adj2" fmla="val -48650"/>
              <a:gd name="adj3" fmla="val 16667"/>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latin typeface="HelveticaNeueLT Std Cn"/>
                <a:ea typeface="+mj-ea"/>
                <a:cs typeface="+mj-cs"/>
              </a:rPr>
              <a:t>Technical details</a:t>
            </a:r>
            <a:endParaRPr lang="en-US" sz="2000" dirty="0">
              <a:solidFill>
                <a:schemeClr val="bg1"/>
              </a:solidFill>
              <a:latin typeface="HelveticaNeueLT Std Cn"/>
              <a:ea typeface="+mj-ea"/>
              <a:cs typeface="+mj-cs"/>
            </a:endParaRPr>
          </a:p>
        </p:txBody>
      </p:sp>
    </p:spTree>
    <p:extLst>
      <p:ext uri="{BB962C8B-B14F-4D97-AF65-F5344CB8AC3E}">
        <p14:creationId xmlns:p14="http://schemas.microsoft.com/office/powerpoint/2010/main" val="18934382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869" y="999803"/>
            <a:ext cx="4010931" cy="2899671"/>
          </a:xfrm>
        </p:spPr>
        <p:txBody>
          <a:bodyPr>
            <a:normAutofit/>
          </a:bodyPr>
          <a:lstStyle/>
          <a:p>
            <a:r>
              <a:rPr lang="en-US" dirty="0" smtClean="0"/>
              <a:t>Non-expert readers need help navigating</a:t>
            </a:r>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18328" cy="576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70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Technique #2: Use summary statements</a:t>
            </a:r>
            <a:endParaRPr lang="en-CA" dirty="0"/>
          </a:p>
        </p:txBody>
      </p:sp>
      <p:sp>
        <p:nvSpPr>
          <p:cNvPr id="3" name="Content Placeholder 2"/>
          <p:cNvSpPr>
            <a:spLocks noGrp="1"/>
          </p:cNvSpPr>
          <p:nvPr>
            <p:ph idx="1"/>
          </p:nvPr>
        </p:nvSpPr>
        <p:spPr/>
        <p:txBody>
          <a:bodyPr/>
          <a:lstStyle/>
          <a:p>
            <a:r>
              <a:rPr lang="en-US" dirty="0" smtClean="0"/>
              <a:t>Introduction</a:t>
            </a:r>
          </a:p>
          <a:p>
            <a:pPr lvl="1"/>
            <a:r>
              <a:rPr lang="en-US" dirty="0" smtClean="0"/>
              <a:t>Overview of document (roadmap)</a:t>
            </a:r>
          </a:p>
          <a:p>
            <a:r>
              <a:rPr lang="en-US" dirty="0" smtClean="0"/>
              <a:t>Section title</a:t>
            </a:r>
          </a:p>
          <a:p>
            <a:pPr lvl="1"/>
            <a:r>
              <a:rPr lang="en-US" dirty="0" smtClean="0"/>
              <a:t>Overview of section</a:t>
            </a:r>
          </a:p>
          <a:p>
            <a:r>
              <a:rPr lang="en-US" dirty="0" smtClean="0"/>
              <a:t>Section subtitle</a:t>
            </a:r>
          </a:p>
          <a:p>
            <a:pPr lvl="1"/>
            <a:r>
              <a:rPr lang="en-US" dirty="0" smtClean="0"/>
              <a:t>Technical details</a:t>
            </a:r>
          </a:p>
          <a:p>
            <a:pPr lvl="1"/>
            <a:endParaRPr lang="en-US" dirty="0" smtClean="0"/>
          </a:p>
          <a:p>
            <a:pPr marL="457200" lvl="1" indent="0">
              <a:buNone/>
            </a:pPr>
            <a:endParaRPr lang="en-CA" dirty="0"/>
          </a:p>
        </p:txBody>
      </p:sp>
    </p:spTree>
    <p:extLst>
      <p:ext uri="{BB962C8B-B14F-4D97-AF65-F5344CB8AC3E}">
        <p14:creationId xmlns:p14="http://schemas.microsoft.com/office/powerpoint/2010/main" val="3910903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progressive summary statements</a:t>
            </a:r>
            <a:endParaRPr lang="en-CA" dirty="0"/>
          </a:p>
        </p:txBody>
      </p:sp>
      <p:sp>
        <p:nvSpPr>
          <p:cNvPr id="3" name="Content Placeholder 2"/>
          <p:cNvSpPr>
            <a:spLocks noGrp="1"/>
          </p:cNvSpPr>
          <p:nvPr>
            <p:ph idx="1"/>
          </p:nvPr>
        </p:nvSpPr>
        <p:spPr/>
        <p:txBody>
          <a:bodyPr/>
          <a:lstStyle/>
          <a:p>
            <a:pPr marL="0" indent="0">
              <a:buNone/>
            </a:pPr>
            <a:r>
              <a:rPr lang="en-US" sz="2400" b="1" dirty="0" smtClean="0">
                <a:solidFill>
                  <a:schemeClr val="tx1"/>
                </a:solidFill>
              </a:rPr>
              <a:t>Purpose</a:t>
            </a:r>
          </a:p>
          <a:p>
            <a:pPr marL="0" indent="0">
              <a:buNone/>
            </a:pPr>
            <a:r>
              <a:rPr lang="en-US" sz="1800" dirty="0" smtClean="0"/>
              <a:t>This document describes the requirements for building a secure online application for tracking mileage and repairs for company vehicles. Stakeholders of the application include managers, sales representatives, and accounting personnel.</a:t>
            </a:r>
          </a:p>
          <a:p>
            <a:pPr marL="0" indent="0">
              <a:buNone/>
            </a:pPr>
            <a:r>
              <a:rPr lang="en-US" b="1" dirty="0">
                <a:solidFill>
                  <a:schemeClr val="tx1"/>
                </a:solidFill>
              </a:rPr>
              <a:t>Access requirements</a:t>
            </a:r>
          </a:p>
          <a:p>
            <a:pPr marL="0" indent="0">
              <a:buNone/>
            </a:pPr>
            <a:r>
              <a:rPr lang="en-US" sz="1800" dirty="0" smtClean="0"/>
              <a:t>To accommodate the needs of the various stakeholders, there will be three kinds of accounts: Administrator, User, and Auditor.</a:t>
            </a:r>
          </a:p>
          <a:p>
            <a:pPr marL="0" indent="0">
              <a:buNone/>
            </a:pPr>
            <a:r>
              <a:rPr lang="en-US" sz="1800" b="1" dirty="0" smtClean="0"/>
              <a:t>Administrator accounts</a:t>
            </a:r>
          </a:p>
          <a:p>
            <a:pPr marL="0" indent="0">
              <a:buNone/>
            </a:pPr>
            <a:r>
              <a:rPr lang="en-US" sz="1800" dirty="0" smtClean="0"/>
              <a:t>[bulleted items]</a:t>
            </a:r>
          </a:p>
          <a:p>
            <a:pPr marL="0" indent="0">
              <a:buNone/>
            </a:pPr>
            <a:endParaRPr lang="en-US" b="1" dirty="0" smtClean="0"/>
          </a:p>
          <a:p>
            <a:pPr lvl="1"/>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23607227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 consistent with structure and key terms</a:t>
            </a:r>
            <a:endParaRPr lang="en-CA" dirty="0"/>
          </a:p>
        </p:txBody>
      </p:sp>
      <p:sp>
        <p:nvSpPr>
          <p:cNvPr id="3" name="Content Placeholder 2"/>
          <p:cNvSpPr>
            <a:spLocks noGrp="1"/>
          </p:cNvSpPr>
          <p:nvPr>
            <p:ph idx="1"/>
          </p:nvPr>
        </p:nvSpPr>
        <p:spPr/>
        <p:txBody>
          <a:bodyPr>
            <a:normAutofit/>
          </a:bodyPr>
          <a:lstStyle/>
          <a:p>
            <a:pPr marL="0" indent="0">
              <a:buNone/>
            </a:pPr>
            <a:r>
              <a:rPr lang="en-US" sz="2400" b="1" dirty="0" smtClean="0">
                <a:solidFill>
                  <a:schemeClr val="tx1"/>
                </a:solidFill>
              </a:rPr>
              <a:t>System use case list</a:t>
            </a:r>
          </a:p>
          <a:p>
            <a:pPr marL="0" indent="0">
              <a:buNone/>
            </a:pPr>
            <a:r>
              <a:rPr lang="en-US" sz="1800" dirty="0" smtClean="0"/>
              <a:t>The system will be organized into three functional business packages: user registration, mileage tracking, and repair tracking.</a:t>
            </a:r>
          </a:p>
          <a:p>
            <a:pPr marL="0" indent="0">
              <a:buNone/>
            </a:pPr>
            <a:r>
              <a:rPr lang="en-US" b="1" dirty="0" smtClean="0">
                <a:solidFill>
                  <a:schemeClr val="tx1"/>
                </a:solidFill>
              </a:rPr>
              <a:t>User registration</a:t>
            </a:r>
            <a:endParaRPr lang="en-US" b="1" dirty="0">
              <a:solidFill>
                <a:schemeClr val="tx1"/>
              </a:solidFill>
            </a:endParaRPr>
          </a:p>
          <a:p>
            <a:pPr marL="0" indent="0">
              <a:buNone/>
            </a:pPr>
            <a:r>
              <a:rPr lang="en-US" sz="1800" dirty="0" smtClean="0"/>
              <a:t>[use case in table]</a:t>
            </a:r>
          </a:p>
          <a:p>
            <a:pPr marL="0" indent="0">
              <a:buNone/>
            </a:pPr>
            <a:r>
              <a:rPr lang="en-US" b="1" dirty="0" smtClean="0">
                <a:solidFill>
                  <a:schemeClr val="tx1"/>
                </a:solidFill>
              </a:rPr>
              <a:t>Repair history</a:t>
            </a:r>
            <a:endParaRPr lang="en-US" b="1" dirty="0">
              <a:solidFill>
                <a:schemeClr val="tx1"/>
              </a:solidFill>
            </a:endParaRPr>
          </a:p>
          <a:p>
            <a:pPr marL="0" indent="0">
              <a:buNone/>
            </a:pPr>
            <a:r>
              <a:rPr lang="en-US" sz="1800" dirty="0" smtClean="0"/>
              <a:t>[use case in table]</a:t>
            </a:r>
          </a:p>
          <a:p>
            <a:pPr marL="0" indent="0">
              <a:buNone/>
            </a:pPr>
            <a:r>
              <a:rPr lang="en-US" b="1" dirty="0" smtClean="0">
                <a:solidFill>
                  <a:schemeClr val="tx1"/>
                </a:solidFill>
              </a:rPr>
              <a:t>Mileage tracking</a:t>
            </a:r>
          </a:p>
          <a:p>
            <a:pPr marL="0" indent="0">
              <a:buNone/>
            </a:pPr>
            <a:r>
              <a:rPr lang="en-US" sz="1800" dirty="0"/>
              <a:t>[use case in table]</a:t>
            </a:r>
          </a:p>
          <a:p>
            <a:pPr marL="0" indent="0">
              <a:buNone/>
            </a:pPr>
            <a:endParaRPr lang="en-US" b="1" dirty="0" smtClean="0"/>
          </a:p>
          <a:p>
            <a:pPr lvl="1"/>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10525462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Technique #3: Manage bulleted lists</a:t>
            </a:r>
            <a:endParaRPr lang="en-CA" dirty="0"/>
          </a:p>
        </p:txBody>
      </p:sp>
      <p:sp>
        <p:nvSpPr>
          <p:cNvPr id="3" name="Content Placeholder 2"/>
          <p:cNvSpPr>
            <a:spLocks noGrp="1"/>
          </p:cNvSpPr>
          <p:nvPr>
            <p:ph idx="1"/>
          </p:nvPr>
        </p:nvSpPr>
        <p:spPr/>
        <p:txBody>
          <a:bodyPr/>
          <a:lstStyle/>
          <a:p>
            <a:r>
              <a:rPr lang="en-US" dirty="0" smtClean="0"/>
              <a:t>Use parallel structure</a:t>
            </a:r>
          </a:p>
          <a:p>
            <a:r>
              <a:rPr lang="en-US" dirty="0" smtClean="0"/>
              <a:t>Subdivide long lists when you can</a:t>
            </a:r>
          </a:p>
          <a:p>
            <a:r>
              <a:rPr lang="en-US" dirty="0" smtClean="0"/>
              <a:t>Respect the limitations of lists</a:t>
            </a:r>
            <a:endParaRPr lang="en-CA" dirty="0"/>
          </a:p>
        </p:txBody>
      </p:sp>
    </p:spTree>
    <p:extLst>
      <p:ext uri="{BB962C8B-B14F-4D97-AF65-F5344CB8AC3E}">
        <p14:creationId xmlns:p14="http://schemas.microsoft.com/office/powerpoint/2010/main" val="30349701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lack of parallelism creates a jarring effect</a:t>
            </a:r>
            <a:endParaRPr lang="en-CA" dirty="0"/>
          </a:p>
        </p:txBody>
      </p:sp>
      <p:sp>
        <p:nvSpPr>
          <p:cNvPr id="3" name="Content Placeholder 2"/>
          <p:cNvSpPr>
            <a:spLocks noGrp="1"/>
          </p:cNvSpPr>
          <p:nvPr>
            <p:ph idx="1"/>
          </p:nvPr>
        </p:nvSpPr>
        <p:spPr/>
        <p:txBody>
          <a:bodyPr>
            <a:normAutofit/>
          </a:bodyPr>
          <a:lstStyle/>
          <a:p>
            <a:pPr marL="457200" indent="-457200">
              <a:buFont typeface="+mj-lt"/>
              <a:buAutoNum type="alphaLcPeriod"/>
            </a:pPr>
            <a:r>
              <a:rPr lang="en-US" dirty="0" smtClean="0"/>
              <a:t>Functional areas will be assigned to groups.</a:t>
            </a:r>
          </a:p>
          <a:p>
            <a:pPr marL="457200" indent="-457200">
              <a:buFont typeface="+mj-lt"/>
              <a:buAutoNum type="alphaLcPeriod"/>
            </a:pPr>
            <a:r>
              <a:rPr lang="en-US" dirty="0" smtClean="0"/>
              <a:t>Groups can contain up to three subgroups.</a:t>
            </a:r>
          </a:p>
          <a:p>
            <a:pPr marL="457200" indent="-457200">
              <a:buFont typeface="+mj-lt"/>
              <a:buAutoNum type="alphaLcPeriod"/>
            </a:pPr>
            <a:r>
              <a:rPr lang="en-US" dirty="0" smtClean="0"/>
              <a:t>Group name restrictions</a:t>
            </a:r>
          </a:p>
          <a:p>
            <a:pPr marL="857250" lvl="1" indent="-457200">
              <a:buFont typeface="+mj-lt"/>
              <a:buAutoNum type="alphaLcPeriod"/>
            </a:pPr>
            <a:r>
              <a:rPr lang="en-US" dirty="0" smtClean="0"/>
              <a:t>A name can be no more than 30 characters.</a:t>
            </a:r>
          </a:p>
          <a:p>
            <a:pPr marL="857250" lvl="1" indent="-457200">
              <a:buFont typeface="+mj-lt"/>
              <a:buAutoNum type="alphaLcPeriod"/>
            </a:pPr>
            <a:r>
              <a:rPr lang="en-US" dirty="0" smtClean="0"/>
              <a:t>A name must begin with a letter.</a:t>
            </a:r>
            <a:endParaRPr lang="en-CA" dirty="0"/>
          </a:p>
        </p:txBody>
      </p:sp>
    </p:spTree>
    <p:extLst>
      <p:ext uri="{BB962C8B-B14F-4D97-AF65-F5344CB8AC3E}">
        <p14:creationId xmlns:p14="http://schemas.microsoft.com/office/powerpoint/2010/main" val="4189970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819" y="-6425"/>
            <a:ext cx="4484361" cy="57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9006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of the following items is out of sync?</a:t>
            </a:r>
            <a:endParaRPr lang="en-CA" dirty="0"/>
          </a:p>
        </p:txBody>
      </p:sp>
      <p:sp>
        <p:nvSpPr>
          <p:cNvPr id="3" name="Content Placeholder 2"/>
          <p:cNvSpPr>
            <a:spLocks noGrp="1"/>
          </p:cNvSpPr>
          <p:nvPr>
            <p:ph idx="1"/>
          </p:nvPr>
        </p:nvSpPr>
        <p:spPr/>
        <p:txBody>
          <a:bodyPr/>
          <a:lstStyle/>
          <a:p>
            <a:pPr marL="0" indent="0">
              <a:buNone/>
            </a:pPr>
            <a:r>
              <a:rPr lang="en-US" dirty="0" smtClean="0"/>
              <a:t>Users will be able to access the system through</a:t>
            </a:r>
          </a:p>
          <a:p>
            <a:pPr>
              <a:buFont typeface="Arial" pitchFamily="34" charset="0"/>
              <a:buChar char="•"/>
            </a:pPr>
            <a:r>
              <a:rPr lang="en-US" dirty="0" smtClean="0"/>
              <a:t>the Web portal</a:t>
            </a:r>
          </a:p>
          <a:p>
            <a:pPr>
              <a:buFont typeface="Arial" pitchFamily="34" charset="0"/>
              <a:buChar char="•"/>
            </a:pPr>
            <a:r>
              <a:rPr lang="en-US" dirty="0"/>
              <a:t>l</a:t>
            </a:r>
            <a:r>
              <a:rPr lang="en-US" dirty="0" smtClean="0"/>
              <a:t>ogging on to their desktop machines</a:t>
            </a:r>
          </a:p>
          <a:p>
            <a:pPr>
              <a:buFont typeface="Arial" pitchFamily="34" charset="0"/>
              <a:buChar char="•"/>
            </a:pPr>
            <a:r>
              <a:rPr lang="en-US" dirty="0" smtClean="0"/>
              <a:t>personal smartphones</a:t>
            </a:r>
            <a:endParaRPr lang="en-CA" dirty="0"/>
          </a:p>
        </p:txBody>
      </p:sp>
    </p:spTree>
    <p:extLst>
      <p:ext uri="{BB962C8B-B14F-4D97-AF65-F5344CB8AC3E}">
        <p14:creationId xmlns:p14="http://schemas.microsoft.com/office/powerpoint/2010/main" val="24569843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of the items is out of sync?</a:t>
            </a:r>
            <a:endParaRPr lang="en-CA" dirty="0"/>
          </a:p>
        </p:txBody>
      </p:sp>
      <p:sp>
        <p:nvSpPr>
          <p:cNvPr id="3" name="Content Placeholder 2"/>
          <p:cNvSpPr>
            <a:spLocks noGrp="1"/>
          </p:cNvSpPr>
          <p:nvPr>
            <p:ph idx="1"/>
          </p:nvPr>
        </p:nvSpPr>
        <p:spPr/>
        <p:txBody>
          <a:bodyPr/>
          <a:lstStyle/>
          <a:p>
            <a:pPr marL="0" indent="0">
              <a:buNone/>
            </a:pPr>
            <a:r>
              <a:rPr lang="en-US" b="1" dirty="0" smtClean="0"/>
              <a:t>4.2 Pre-conditions</a:t>
            </a:r>
          </a:p>
          <a:p>
            <a:pPr marL="457200" indent="-457200">
              <a:buFont typeface="+mj-lt"/>
              <a:buAutoNum type="arabicParenR"/>
            </a:pPr>
            <a:r>
              <a:rPr lang="en-US" dirty="0" smtClean="0"/>
              <a:t>ANT is properly installed.</a:t>
            </a:r>
          </a:p>
          <a:p>
            <a:pPr marL="457200" indent="-457200">
              <a:buFont typeface="+mj-lt"/>
              <a:buAutoNum type="arabicParenR"/>
            </a:pPr>
            <a:r>
              <a:rPr lang="en-US" dirty="0" smtClean="0"/>
              <a:t>Wi-Fi is enabled. </a:t>
            </a:r>
          </a:p>
          <a:p>
            <a:pPr marL="457200" indent="-457200">
              <a:buFont typeface="+mj-lt"/>
              <a:buAutoNum type="arabicParenR"/>
            </a:pPr>
            <a:r>
              <a:rPr lang="en-US" dirty="0" smtClean="0"/>
              <a:t>The user has run the Tablet Cleanup utility.</a:t>
            </a:r>
          </a:p>
          <a:p>
            <a:pPr marL="457200" indent="-457200">
              <a:buFont typeface="+mj-lt"/>
              <a:buAutoNum type="arabicParenR"/>
            </a:pPr>
            <a:r>
              <a:rPr lang="en-US" dirty="0" smtClean="0"/>
              <a:t>Auto-save has been disabled. </a:t>
            </a:r>
            <a:endParaRPr lang="en-CA" dirty="0"/>
          </a:p>
        </p:txBody>
      </p:sp>
    </p:spTree>
    <p:extLst>
      <p:ext uri="{BB962C8B-B14F-4D97-AF65-F5344CB8AC3E}">
        <p14:creationId xmlns:p14="http://schemas.microsoft.com/office/powerpoint/2010/main" val="23414652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of these items is out of sync?</a:t>
            </a:r>
            <a:endParaRPr lang="en-CA" dirty="0"/>
          </a:p>
        </p:txBody>
      </p:sp>
      <p:sp>
        <p:nvSpPr>
          <p:cNvPr id="3" name="Content Placeholder 2"/>
          <p:cNvSpPr>
            <a:spLocks noGrp="1"/>
          </p:cNvSpPr>
          <p:nvPr>
            <p:ph idx="1"/>
          </p:nvPr>
        </p:nvSpPr>
        <p:spPr/>
        <p:txBody>
          <a:bodyPr/>
          <a:lstStyle/>
          <a:p>
            <a:pPr marL="0" indent="0">
              <a:buNone/>
            </a:pPr>
            <a:r>
              <a:rPr lang="en-US" dirty="0" smtClean="0"/>
              <a:t>Path #1</a:t>
            </a:r>
          </a:p>
          <a:p>
            <a:pPr marL="457200" indent="-457200">
              <a:buFont typeface="+mj-lt"/>
              <a:buAutoNum type="arabicPeriod"/>
            </a:pPr>
            <a:r>
              <a:rPr lang="en-US" dirty="0" smtClean="0"/>
              <a:t>The user starts ANT.</a:t>
            </a:r>
          </a:p>
          <a:p>
            <a:pPr marL="457200" indent="-457200">
              <a:buFont typeface="+mj-lt"/>
              <a:buAutoNum type="arabicPeriod"/>
            </a:pPr>
            <a:r>
              <a:rPr lang="en-US" dirty="0" smtClean="0"/>
              <a:t>The system connects to the default database.</a:t>
            </a:r>
          </a:p>
          <a:p>
            <a:pPr marL="457200" indent="-457200">
              <a:buFont typeface="+mj-lt"/>
              <a:buAutoNum type="arabicPeriod"/>
            </a:pPr>
            <a:r>
              <a:rPr lang="en-US" dirty="0" smtClean="0"/>
              <a:t>Next, the ANT login screen is displayed.</a:t>
            </a:r>
          </a:p>
          <a:p>
            <a:pPr marL="457200" indent="-457200">
              <a:buFont typeface="+mj-lt"/>
              <a:buAutoNum type="arabicPeriod"/>
            </a:pPr>
            <a:r>
              <a:rPr lang="en-US" dirty="0" smtClean="0"/>
              <a:t>The user enters a user ID and password.</a:t>
            </a:r>
            <a:endParaRPr lang="en-CA" dirty="0"/>
          </a:p>
        </p:txBody>
      </p:sp>
    </p:spTree>
    <p:extLst>
      <p:ext uri="{BB962C8B-B14F-4D97-AF65-F5344CB8AC3E}">
        <p14:creationId xmlns:p14="http://schemas.microsoft.com/office/powerpoint/2010/main" val="2191005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possible, follow the “5 to 7” rule</a:t>
            </a:r>
            <a:endParaRPr lang="en-CA" dirty="0"/>
          </a:p>
        </p:txBody>
      </p:sp>
      <p:sp>
        <p:nvSpPr>
          <p:cNvPr id="4" name="Rectangle 3"/>
          <p:cNvSpPr/>
          <p:nvPr/>
        </p:nvSpPr>
        <p:spPr bwMode="auto">
          <a:xfrm>
            <a:off x="1450413" y="2158999"/>
            <a:ext cx="6243174" cy="1759416"/>
          </a:xfrm>
          <a:prstGeom prst="rect">
            <a:avLst/>
          </a:prstGeom>
          <a:solidFill>
            <a:srgbClr val="F165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fontAlgn="base">
              <a:lnSpc>
                <a:spcPct val="100000"/>
              </a:lnSpc>
              <a:spcBef>
                <a:spcPct val="0"/>
              </a:spcBef>
              <a:spcAft>
                <a:spcPct val="0"/>
              </a:spcAft>
              <a:buClrTx/>
              <a:buSzTx/>
              <a:tabLst/>
            </a:pPr>
            <a:r>
              <a:rPr lang="en-US" sz="8800" dirty="0">
                <a:solidFill>
                  <a:schemeClr val="bg1"/>
                </a:solidFill>
                <a:latin typeface="HelveticaNeueLT Std Cn"/>
                <a:ea typeface="+mj-ea"/>
                <a:cs typeface="+mj-cs"/>
              </a:rPr>
              <a:t>5 to 7, +/- 2</a:t>
            </a:r>
            <a:endParaRPr lang="en-CA" sz="8800" dirty="0">
              <a:solidFill>
                <a:schemeClr val="bg1"/>
              </a:solidFill>
              <a:latin typeface="HelveticaNeueLT Std Cn"/>
              <a:ea typeface="+mj-ea"/>
              <a:cs typeface="+mj-cs"/>
            </a:endParaRPr>
          </a:p>
        </p:txBody>
      </p:sp>
    </p:spTree>
    <p:extLst>
      <p:ext uri="{BB962C8B-B14F-4D97-AF65-F5344CB8AC3E}">
        <p14:creationId xmlns:p14="http://schemas.microsoft.com/office/powerpoint/2010/main" val="3875693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subdivide content in a list</a:t>
            </a:r>
            <a:endParaRPr lang="en-CA" dirty="0"/>
          </a:p>
        </p:txBody>
      </p:sp>
      <p:sp>
        <p:nvSpPr>
          <p:cNvPr id="3" name="Content Placeholder 2"/>
          <p:cNvSpPr>
            <a:spLocks noGrp="1"/>
          </p:cNvSpPr>
          <p:nvPr>
            <p:ph idx="1"/>
          </p:nvPr>
        </p:nvSpPr>
        <p:spPr/>
        <p:txBody>
          <a:bodyPr>
            <a:normAutofit/>
          </a:bodyPr>
          <a:lstStyle/>
          <a:p>
            <a:r>
              <a:rPr lang="en-US" dirty="0" smtClean="0"/>
              <a:t>Create sub-bullets</a:t>
            </a:r>
          </a:p>
          <a:p>
            <a:r>
              <a:rPr lang="en-US" dirty="0" smtClean="0"/>
              <a:t>Add headings</a:t>
            </a:r>
          </a:p>
          <a:p>
            <a:r>
              <a:rPr lang="en-US" dirty="0" smtClean="0"/>
              <a:t>Insert horizontal rules</a:t>
            </a:r>
          </a:p>
          <a:p>
            <a:r>
              <a:rPr lang="en-US" dirty="0" smtClean="0"/>
              <a:t>Use color coding (with caution).</a:t>
            </a:r>
          </a:p>
          <a:p>
            <a:r>
              <a:rPr lang="en-US" dirty="0" smtClean="0"/>
              <a:t>Create running heads (put the first word of a bulleted paragraph in bold).</a:t>
            </a:r>
          </a:p>
          <a:p>
            <a:endParaRPr lang="en-US" dirty="0" smtClean="0"/>
          </a:p>
          <a:p>
            <a:endParaRPr lang="en-CA" dirty="0"/>
          </a:p>
        </p:txBody>
      </p:sp>
    </p:spTree>
    <p:extLst>
      <p:ext uri="{BB962C8B-B14F-4D97-AF65-F5344CB8AC3E}">
        <p14:creationId xmlns:p14="http://schemas.microsoft.com/office/powerpoint/2010/main" val="4106756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creating long lists that can’t be divided</a:t>
            </a:r>
            <a:endParaRPr lang="en-CA" dirty="0"/>
          </a:p>
        </p:txBody>
      </p:sp>
      <p:sp>
        <p:nvSpPr>
          <p:cNvPr id="3" name="Content Placeholder 2"/>
          <p:cNvSpPr>
            <a:spLocks noGrp="1"/>
          </p:cNvSpPr>
          <p:nvPr>
            <p:ph idx="1"/>
          </p:nvPr>
        </p:nvSpPr>
        <p:spPr/>
        <p:txBody>
          <a:bodyPr>
            <a:normAutofit/>
          </a:bodyPr>
          <a:lstStyle/>
          <a:p>
            <a:r>
              <a:rPr lang="en-US" dirty="0" smtClean="0"/>
              <a:t>Keep each list item short (to one or two lines).</a:t>
            </a:r>
          </a:p>
          <a:p>
            <a:r>
              <a:rPr lang="en-US" dirty="0" smtClean="0"/>
              <a:t>Allow ample white space before and after the list.</a:t>
            </a:r>
          </a:p>
          <a:p>
            <a:r>
              <a:rPr lang="en-US" dirty="0" smtClean="0"/>
              <a:t>Consider using bold type to emphasize key words.</a:t>
            </a:r>
          </a:p>
          <a:p>
            <a:r>
              <a:rPr lang="en-US" dirty="0" smtClean="0"/>
              <a:t>Be vigilant about following parallel structure.</a:t>
            </a:r>
          </a:p>
          <a:p>
            <a:endParaRPr lang="en-CA" dirty="0"/>
          </a:p>
        </p:txBody>
      </p:sp>
    </p:spTree>
    <p:extLst>
      <p:ext uri="{BB962C8B-B14F-4D97-AF65-F5344CB8AC3E}">
        <p14:creationId xmlns:p14="http://schemas.microsoft.com/office/powerpoint/2010/main" val="14194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Respect the limitations of bulleted lists</a:t>
            </a:r>
            <a:endParaRPr lang="en-US" dirty="0"/>
          </a:p>
        </p:txBody>
      </p:sp>
      <p:sp>
        <p:nvSpPr>
          <p:cNvPr id="5" name="Content Placeholder 4"/>
          <p:cNvSpPr>
            <a:spLocks noGrp="1"/>
          </p:cNvSpPr>
          <p:nvPr>
            <p:ph idx="1"/>
          </p:nvPr>
        </p:nvSpPr>
        <p:spPr/>
        <p:txBody>
          <a:bodyPr>
            <a:normAutofit/>
          </a:bodyPr>
          <a:lstStyle/>
          <a:p>
            <a:r>
              <a:rPr lang="en-US" dirty="0" smtClean="0"/>
              <a:t>Bullets do not necessarily suit all material.</a:t>
            </a:r>
          </a:p>
          <a:p>
            <a:r>
              <a:rPr lang="en-US" dirty="0" smtClean="0"/>
              <a:t>They are meant to present lists of examples or benefits, rather than ideas that need to be logically linked.</a:t>
            </a:r>
          </a:p>
          <a:p>
            <a:r>
              <a:rPr lang="en-US" dirty="0" smtClean="0"/>
              <a:t>They lack the unifying devices of a traditional paragraph (such as transition words).</a:t>
            </a:r>
          </a:p>
          <a:p>
            <a:r>
              <a:rPr lang="en-US" dirty="0" smtClean="0"/>
              <a:t>They should </a:t>
            </a:r>
            <a:r>
              <a:rPr lang="en-US" u="sng" dirty="0" smtClean="0"/>
              <a:t>not</a:t>
            </a:r>
            <a:r>
              <a:rPr lang="en-US" dirty="0" smtClean="0"/>
              <a:t> be used to group together ideas that are complex or are not already clearly interconnected.</a:t>
            </a:r>
          </a:p>
          <a:p>
            <a:endParaRPr lang="en-US" dirty="0" smtClean="0"/>
          </a:p>
          <a:p>
            <a:endParaRPr lang="en-US" dirty="0" smtClean="0"/>
          </a:p>
          <a:p>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33735804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bulleted lists strategically</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Bullets do not necessarily suit all material because they lack the unifying devices of a traditional paragraph, such as transition words. Use bullets in these situations:</a:t>
            </a:r>
          </a:p>
          <a:p>
            <a:pPr marL="266700" indent="-266700"/>
            <a:r>
              <a:rPr lang="en-US" dirty="0" smtClean="0"/>
              <a:t>You need to present an itemized list of examples or benefits</a:t>
            </a:r>
          </a:p>
          <a:p>
            <a:pPr marL="266700" indent="-266700"/>
            <a:r>
              <a:rPr lang="en-US" dirty="0" smtClean="0"/>
              <a:t>Your ideas are straightforward and already clearly interconnected</a:t>
            </a:r>
          </a:p>
          <a:p>
            <a:pPr marL="180975" indent="-180975">
              <a:buNone/>
            </a:pPr>
            <a:endParaRPr lang="en-US" dirty="0" smtClean="0"/>
          </a:p>
          <a:p>
            <a:endParaRPr lang="en-US" dirty="0" smtClean="0"/>
          </a:p>
          <a:p>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10619970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715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t>
            </a:r>
            <a:endParaRPr lang="en-US" dirty="0"/>
          </a:p>
        </p:txBody>
      </p:sp>
      <p:sp>
        <p:nvSpPr>
          <p:cNvPr id="2" name="Title 1"/>
          <p:cNvSpPr>
            <a:spLocks noGrp="1"/>
          </p:cNvSpPr>
          <p:nvPr>
            <p:ph type="title"/>
          </p:nvPr>
        </p:nvSpPr>
        <p:spPr/>
        <p:txBody>
          <a:bodyPr/>
          <a:lstStyle/>
          <a:p>
            <a:r>
              <a:rPr lang="en-US" dirty="0" smtClean="0"/>
              <a:t>Technique #4: Integrate diagrams and visuals</a:t>
            </a:r>
            <a:endParaRPr lang="en-CA" dirty="0"/>
          </a:p>
        </p:txBody>
      </p:sp>
      <p:sp>
        <p:nvSpPr>
          <p:cNvPr id="4" name="TextBox 3"/>
          <p:cNvSpPr txBox="1"/>
          <p:nvPr/>
        </p:nvSpPr>
        <p:spPr>
          <a:xfrm>
            <a:off x="457201" y="1118791"/>
            <a:ext cx="8229600" cy="717560"/>
          </a:xfrm>
          <a:prstGeom prst="rect">
            <a:avLst/>
          </a:prstGeom>
          <a:noFill/>
        </p:spPr>
        <p:txBody>
          <a:bodyPr wrap="square" rtlCol="0">
            <a:spAutoFit/>
          </a:bodyPr>
          <a:lstStyle/>
          <a:p>
            <a:r>
              <a:rPr lang="en-US" sz="2000" dirty="0">
                <a:latin typeface="HelveticaNeueLT Std Cn"/>
              </a:rPr>
              <a:t>The</a:t>
            </a:r>
            <a:r>
              <a:rPr lang="en-US" sz="2000" dirty="0" smtClean="0"/>
              <a:t> </a:t>
            </a:r>
            <a:r>
              <a:rPr lang="en-US" sz="2000" dirty="0">
                <a:latin typeface="HelveticaNeueLT Std Cn"/>
              </a:rPr>
              <a:t>following diagram shows the </a:t>
            </a:r>
            <a:r>
              <a:rPr lang="en-US" sz="2000" dirty="0" smtClean="0">
                <a:latin typeface="HelveticaNeueLT Std Cn"/>
              </a:rPr>
              <a:t>activities a clerk performs and the system outputs that result.</a:t>
            </a:r>
            <a:endParaRPr lang="en-US" sz="2000" dirty="0">
              <a:latin typeface="HelveticaNeueLT Std Cn"/>
            </a:endParaRPr>
          </a:p>
        </p:txBody>
      </p:sp>
      <p:pic>
        <p:nvPicPr>
          <p:cNvPr id="8" name="Picture 7"/>
          <p:cNvPicPr>
            <a:picLocks noChangeAspect="1"/>
          </p:cNvPicPr>
          <p:nvPr/>
        </p:nvPicPr>
        <p:blipFill>
          <a:blip r:embed="rId3"/>
          <a:stretch>
            <a:fillRect/>
          </a:stretch>
        </p:blipFill>
        <p:spPr>
          <a:xfrm>
            <a:off x="395037" y="1968376"/>
            <a:ext cx="8353927" cy="3234925"/>
          </a:xfrm>
          <a:prstGeom prst="rect">
            <a:avLst/>
          </a:prstGeom>
        </p:spPr>
      </p:pic>
    </p:spTree>
    <p:extLst>
      <p:ext uri="{BB962C8B-B14F-4D97-AF65-F5344CB8AC3E}">
        <p14:creationId xmlns:p14="http://schemas.microsoft.com/office/powerpoint/2010/main" val="3962298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phrases to keep in mind</a:t>
            </a:r>
            <a:endParaRPr lang="en-CA" dirty="0"/>
          </a:p>
        </p:txBody>
      </p:sp>
      <p:sp>
        <p:nvSpPr>
          <p:cNvPr id="3" name="Content Placeholder 2"/>
          <p:cNvSpPr>
            <a:spLocks noGrp="1"/>
          </p:cNvSpPr>
          <p:nvPr>
            <p:ph idx="1"/>
          </p:nvPr>
        </p:nvSpPr>
        <p:spPr/>
        <p:txBody>
          <a:bodyPr/>
          <a:lstStyle/>
          <a:p>
            <a:r>
              <a:rPr lang="en-US" dirty="0" smtClean="0"/>
              <a:t>The following table shows…</a:t>
            </a:r>
          </a:p>
          <a:p>
            <a:r>
              <a:rPr lang="en-US" dirty="0" smtClean="0"/>
              <a:t>The use case diagram below illustrates…</a:t>
            </a:r>
          </a:p>
          <a:p>
            <a:r>
              <a:rPr lang="en-US" dirty="0" smtClean="0"/>
              <a:t>As the following table demonstrates…</a:t>
            </a:r>
          </a:p>
          <a:p>
            <a:r>
              <a:rPr lang="en-US" dirty="0" smtClean="0"/>
              <a:t>These four steps are outlined in the following diagram.</a:t>
            </a:r>
          </a:p>
          <a:p>
            <a:r>
              <a:rPr lang="en-US" dirty="0" smtClean="0"/>
              <a:t>The following workflow diagram presents…</a:t>
            </a:r>
            <a:endParaRPr lang="en-CA" dirty="0"/>
          </a:p>
        </p:txBody>
      </p:sp>
    </p:spTree>
    <p:extLst>
      <p:ext uri="{BB962C8B-B14F-4D97-AF65-F5344CB8AC3E}">
        <p14:creationId xmlns:p14="http://schemas.microsoft.com/office/powerpoint/2010/main" val="2296668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4468" y="404091"/>
            <a:ext cx="3852331" cy="2886364"/>
          </a:xfrm>
        </p:spPr>
        <p:txBody>
          <a:bodyPr>
            <a:normAutofit/>
          </a:bodyPr>
          <a:lstStyle/>
          <a:p>
            <a:r>
              <a:rPr lang="en-US" dirty="0" smtClean="0"/>
              <a:t>What do non-expert readers see in requirements documents?</a:t>
            </a:r>
            <a:endParaRPr lang="en-US" dirty="0"/>
          </a:p>
        </p:txBody>
      </p:sp>
      <p:pic>
        <p:nvPicPr>
          <p:cNvPr id="1026" name="Picture 2" descr="C:\Users\owner\Pictures\iStock_000002357278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873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with your readers’ assumptions about design</a:t>
            </a:r>
            <a:endParaRPr lang="en-CA" dirty="0"/>
          </a:p>
        </p:txBody>
      </p:sp>
      <p:sp>
        <p:nvSpPr>
          <p:cNvPr id="3" name="Content Placeholder 2"/>
          <p:cNvSpPr>
            <a:spLocks noGrp="1"/>
          </p:cNvSpPr>
          <p:nvPr>
            <p:ph idx="1"/>
          </p:nvPr>
        </p:nvSpPr>
        <p:spPr/>
        <p:txBody>
          <a:bodyPr>
            <a:normAutofit fontScale="92500"/>
          </a:bodyPr>
          <a:lstStyle/>
          <a:p>
            <a:pPr marL="0" indent="0">
              <a:buNone/>
            </a:pPr>
            <a:r>
              <a:rPr lang="en-US" dirty="0" smtClean="0"/>
              <a:t>Readers will assume that</a:t>
            </a:r>
          </a:p>
          <a:p>
            <a:pPr>
              <a:buFont typeface="Arial" pitchFamily="34" charset="0"/>
              <a:buChar char="•"/>
            </a:pPr>
            <a:r>
              <a:rPr lang="en-US" dirty="0" smtClean="0"/>
              <a:t>text that appears in </a:t>
            </a:r>
            <a:r>
              <a:rPr lang="en-US" b="1" dirty="0" smtClean="0"/>
              <a:t>bold</a:t>
            </a:r>
            <a:r>
              <a:rPr lang="en-US" dirty="0" smtClean="0"/>
              <a:t> is more important than normal text.</a:t>
            </a:r>
          </a:p>
          <a:p>
            <a:pPr>
              <a:buFont typeface="Arial" pitchFamily="34" charset="0"/>
              <a:buChar char="•"/>
            </a:pPr>
            <a:r>
              <a:rPr lang="en-US" dirty="0" smtClean="0"/>
              <a:t>numbered list items indicate chronology, priority, or point of reference.</a:t>
            </a:r>
          </a:p>
          <a:p>
            <a:pPr>
              <a:buFont typeface="Arial" pitchFamily="34" charset="0"/>
              <a:buChar char="•"/>
            </a:pPr>
            <a:r>
              <a:rPr lang="en-US" dirty="0" err="1" smtClean="0">
                <a:solidFill>
                  <a:srgbClr val="FF6600"/>
                </a:solidFill>
              </a:rPr>
              <a:t>colour</a:t>
            </a:r>
            <a:r>
              <a:rPr lang="en-US" dirty="0" smtClean="0"/>
              <a:t> is meant to emphasize content.</a:t>
            </a:r>
          </a:p>
          <a:p>
            <a:pPr>
              <a:buFont typeface="Arial" pitchFamily="34" charset="0"/>
              <a:buChar char="•"/>
            </a:pPr>
            <a:r>
              <a:rPr lang="en-US" dirty="0" smtClean="0"/>
              <a:t>a </a:t>
            </a:r>
            <a:r>
              <a:rPr lang="en-US" dirty="0" smtClean="0">
                <a:latin typeface="Century Gothic"/>
                <a:cs typeface="Century Gothic"/>
              </a:rPr>
              <a:t>change in font </a:t>
            </a:r>
            <a:r>
              <a:rPr lang="en-US" dirty="0" smtClean="0"/>
              <a:t>has significance.</a:t>
            </a:r>
          </a:p>
          <a:p>
            <a:pPr>
              <a:buFont typeface="Arial" pitchFamily="34" charset="0"/>
              <a:buChar char="•"/>
            </a:pPr>
            <a:r>
              <a:rPr lang="en-US" dirty="0"/>
              <a:t>i</a:t>
            </a:r>
            <a:r>
              <a:rPr lang="en-US" dirty="0" smtClean="0"/>
              <a:t>tems positioned close to each other are closely related in meaning.</a:t>
            </a:r>
          </a:p>
          <a:p>
            <a:pPr>
              <a:buFont typeface="Arial" pitchFamily="34" charset="0"/>
              <a:buChar char="•"/>
            </a:pPr>
            <a:r>
              <a:rPr lang="en-US" dirty="0"/>
              <a:t>t</a:t>
            </a:r>
            <a:r>
              <a:rPr lang="en-US" dirty="0" smtClean="0"/>
              <a:t>ables and diagrams will follow the same, predictable formats</a:t>
            </a:r>
            <a:endParaRPr lang="en-CA" dirty="0"/>
          </a:p>
        </p:txBody>
      </p:sp>
    </p:spTree>
    <p:extLst>
      <p:ext uri="{BB962C8B-B14F-4D97-AF65-F5344CB8AC3E}">
        <p14:creationId xmlns:p14="http://schemas.microsoft.com/office/powerpoint/2010/main" val="3263744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put yourself in a non-expert’s shoes</a:t>
            </a:r>
            <a:endParaRPr lang="en-CA" dirty="0"/>
          </a:p>
        </p:txBody>
      </p:sp>
      <p:sp>
        <p:nvSpPr>
          <p:cNvPr id="3" name="Content Placeholder 2"/>
          <p:cNvSpPr>
            <a:spLocks noGrp="1"/>
          </p:cNvSpPr>
          <p:nvPr>
            <p:ph idx="1"/>
          </p:nvPr>
        </p:nvSpPr>
        <p:spPr/>
        <p:txBody>
          <a:bodyPr>
            <a:normAutofit lnSpcReduction="10000"/>
          </a:bodyPr>
          <a:lstStyle/>
          <a:p>
            <a:r>
              <a:rPr lang="en-US" dirty="0" smtClean="0"/>
              <a:t>Have I stated how the application or system will fit into the reader’s world and promote business objectives?</a:t>
            </a:r>
          </a:p>
          <a:p>
            <a:r>
              <a:rPr lang="en-US" dirty="0" smtClean="0"/>
              <a:t>Have I used summary statements to make my document easy to navigate?</a:t>
            </a:r>
          </a:p>
          <a:p>
            <a:r>
              <a:rPr lang="en-US" dirty="0" smtClean="0"/>
              <a:t>Have I used parallel structure in my bulleted lists?</a:t>
            </a:r>
          </a:p>
          <a:p>
            <a:r>
              <a:rPr lang="en-US" dirty="0" smtClean="0"/>
              <a:t>Have I considered ways to organize bulleted lists for easy reading?</a:t>
            </a:r>
          </a:p>
          <a:p>
            <a:r>
              <a:rPr lang="en-US" dirty="0" smtClean="0"/>
              <a:t>Have I provided proper introductions to my tables and diagrams and clearly labeled them?</a:t>
            </a:r>
          </a:p>
          <a:p>
            <a:endParaRPr lang="en-CA" dirty="0"/>
          </a:p>
        </p:txBody>
      </p:sp>
    </p:spTree>
    <p:extLst>
      <p:ext uri="{BB962C8B-B14F-4D97-AF65-F5344CB8AC3E}">
        <p14:creationId xmlns:p14="http://schemas.microsoft.com/office/powerpoint/2010/main" val="3434655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four techniques create self-guiding documents</a:t>
            </a:r>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053" y="1181366"/>
            <a:ext cx="6621253" cy="413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451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9245"/>
            <a:ext cx="8229600" cy="4996721"/>
          </a:xfrm>
        </p:spPr>
        <p:txBody>
          <a:bodyPr>
            <a:normAutofit/>
          </a:bodyPr>
          <a:lstStyle/>
          <a:p>
            <a:pPr marL="0" indent="0">
              <a:spcBef>
                <a:spcPct val="0"/>
              </a:spcBef>
              <a:buNone/>
            </a:pPr>
            <a:r>
              <a:rPr lang="en-US" dirty="0">
                <a:solidFill>
                  <a:srgbClr val="F16522"/>
                </a:solidFill>
                <a:ea typeface="+mj-ea"/>
                <a:cs typeface="+mj-cs"/>
              </a:rPr>
              <a:t>Dawn Henwood</a:t>
            </a:r>
          </a:p>
          <a:p>
            <a:pPr marL="0" indent="0">
              <a:spcBef>
                <a:spcPct val="0"/>
              </a:spcBef>
              <a:buNone/>
            </a:pPr>
            <a:r>
              <a:rPr lang="en-US" dirty="0">
                <a:ea typeface="+mj-ea"/>
                <a:cs typeface="+mj-cs"/>
              </a:rPr>
              <a:t>VP, Instructional Design</a:t>
            </a:r>
          </a:p>
          <a:p>
            <a:pPr marL="0" indent="0">
              <a:spcBef>
                <a:spcPct val="0"/>
              </a:spcBef>
              <a:buNone/>
            </a:pPr>
            <a:r>
              <a:rPr lang="en-US" dirty="0">
                <a:ea typeface="+mj-ea"/>
                <a:cs typeface="+mj-cs"/>
              </a:rPr>
              <a:t>Smartfirm Inc.</a:t>
            </a:r>
          </a:p>
          <a:p>
            <a:pPr marL="0" indent="0">
              <a:spcBef>
                <a:spcPct val="0"/>
              </a:spcBef>
              <a:buNone/>
            </a:pPr>
            <a:r>
              <a:rPr lang="en-US" dirty="0">
                <a:ea typeface="+mj-ea"/>
                <a:cs typeface="+mj-cs"/>
              </a:rPr>
              <a:t>902-817-0127</a:t>
            </a:r>
          </a:p>
          <a:p>
            <a:pPr marL="0" indent="0">
              <a:spcBef>
                <a:spcPct val="0"/>
              </a:spcBef>
              <a:buNone/>
            </a:pPr>
            <a:r>
              <a:rPr lang="en-US" dirty="0">
                <a:solidFill>
                  <a:srgbClr val="F16522"/>
                </a:solidFill>
                <a:ea typeface="+mj-ea"/>
                <a:cs typeface="+mj-cs"/>
                <a:hlinkClick r:id="rId2"/>
              </a:rPr>
              <a:t>dawn@smartfirm.com</a:t>
            </a:r>
            <a:endParaRPr lang="en-US" dirty="0">
              <a:solidFill>
                <a:srgbClr val="F16522"/>
              </a:solidFill>
              <a:ea typeface="+mj-ea"/>
              <a:cs typeface="+mj-cs"/>
            </a:endParaRPr>
          </a:p>
          <a:p>
            <a:pPr marL="0" indent="0">
              <a:buNone/>
            </a:pPr>
            <a:endParaRPr lang="en-US" sz="3600" dirty="0"/>
          </a:p>
          <a:p>
            <a:pPr marL="0" indent="0">
              <a:buNone/>
            </a:pPr>
            <a:r>
              <a:rPr lang="en-US" sz="3600" dirty="0" smtClean="0"/>
              <a:t>     </a:t>
            </a:r>
            <a:r>
              <a:rPr lang="en-US" sz="3600" smtClean="0"/>
              <a:t> </a:t>
            </a:r>
            <a:r>
              <a:rPr lang="en-US" smtClean="0"/>
              <a:t>Follow </a:t>
            </a:r>
            <a:r>
              <a:rPr lang="en-US" dirty="0" smtClean="0"/>
              <a:t>Dawn on Medium</a:t>
            </a:r>
          </a:p>
        </p:txBody>
      </p:sp>
      <p:pic>
        <p:nvPicPr>
          <p:cNvPr id="5" name="Picture 4" descr="M_45_bl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74394"/>
            <a:ext cx="571500" cy="571500"/>
          </a:xfrm>
          <a:prstGeom prst="rect">
            <a:avLst/>
          </a:prstGeom>
        </p:spPr>
      </p:pic>
    </p:spTree>
    <p:extLst>
      <p:ext uri="{BB962C8B-B14F-4D97-AF65-F5344CB8AC3E}">
        <p14:creationId xmlns:p14="http://schemas.microsoft.com/office/powerpoint/2010/main" val="234240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Familiarity with conventions shapes understanding</a:t>
            </a:r>
            <a:endParaRPr lang="en-US" dirty="0"/>
          </a:p>
        </p:txBody>
      </p:sp>
      <p:sp>
        <p:nvSpPr>
          <p:cNvPr id="7" name="Content Placeholder 6"/>
          <p:cNvSpPr>
            <a:spLocks noGrp="1"/>
          </p:cNvSpPr>
          <p:nvPr>
            <p:ph idx="1"/>
          </p:nvPr>
        </p:nvSpPr>
        <p:spPr/>
        <p:txBody>
          <a:bodyPr>
            <a:normAutofit/>
          </a:bodyPr>
          <a:lstStyle/>
          <a:p>
            <a:pPr marL="0" indent="0">
              <a:buNone/>
            </a:pPr>
            <a:r>
              <a:rPr lang="en-US" sz="2400" b="1" dirty="0" smtClean="0"/>
              <a:t>Conventions</a:t>
            </a:r>
            <a:r>
              <a:rPr lang="en-US" sz="2400" dirty="0" smtClean="0"/>
              <a:t>: Agreed</a:t>
            </a:r>
            <a:r>
              <a:rPr lang="en-US" sz="2400" dirty="0"/>
              <a:t>-upon practices that writers </a:t>
            </a:r>
            <a:r>
              <a:rPr lang="en-US" sz="2400" dirty="0" smtClean="0"/>
              <a:t>within a professional community follow </a:t>
            </a:r>
            <a:r>
              <a:rPr lang="en-US" sz="2400" dirty="0"/>
              <a:t>when using </a:t>
            </a:r>
            <a:r>
              <a:rPr lang="en-US" sz="2400" dirty="0" smtClean="0"/>
              <a:t>language and document design.</a:t>
            </a:r>
          </a:p>
          <a:p>
            <a:pPr marL="0" indent="0">
              <a:buNone/>
            </a:pPr>
            <a:endParaRPr lang="en-US" dirty="0"/>
          </a:p>
          <a:p>
            <a:pPr marL="0" indent="0">
              <a:buNone/>
            </a:pPr>
            <a:endParaRPr lang="en-US" sz="2400" i="1" dirty="0" smtClean="0"/>
          </a:p>
        </p:txBody>
      </p:sp>
      <p:sp>
        <p:nvSpPr>
          <p:cNvPr id="8" name="TextBox 7"/>
          <p:cNvSpPr txBox="1"/>
          <p:nvPr/>
        </p:nvSpPr>
        <p:spPr>
          <a:xfrm>
            <a:off x="1847200" y="3766705"/>
            <a:ext cx="184666" cy="369332"/>
          </a:xfrm>
          <a:prstGeom prst="rect">
            <a:avLst/>
          </a:prstGeom>
          <a:noFill/>
        </p:spPr>
        <p:txBody>
          <a:bodyPr wrap="none" rtlCol="0">
            <a:spAutoFit/>
          </a:bodyPr>
          <a:lstStyle/>
          <a:p>
            <a:endParaRPr lang="en-US" dirty="0"/>
          </a:p>
        </p:txBody>
      </p:sp>
      <p:grpSp>
        <p:nvGrpSpPr>
          <p:cNvPr id="11" name="Group 10"/>
          <p:cNvGrpSpPr/>
          <p:nvPr/>
        </p:nvGrpSpPr>
        <p:grpSpPr>
          <a:xfrm>
            <a:off x="795929" y="3001820"/>
            <a:ext cx="7552143" cy="952498"/>
            <a:chOff x="795929" y="3001820"/>
            <a:chExt cx="7552143" cy="952498"/>
          </a:xfrm>
        </p:grpSpPr>
        <p:sp>
          <p:nvSpPr>
            <p:cNvPr id="9" name="Rectangle 8"/>
            <p:cNvSpPr/>
            <p:nvPr/>
          </p:nvSpPr>
          <p:spPr>
            <a:xfrm>
              <a:off x="795929" y="3016251"/>
              <a:ext cx="7552143" cy="9380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412" y="3001820"/>
              <a:ext cx="7329676" cy="830997"/>
            </a:xfrm>
            <a:prstGeom prst="rect">
              <a:avLst/>
            </a:prstGeom>
            <a:noFill/>
          </p:spPr>
          <p:txBody>
            <a:bodyPr wrap="square" rtlCol="0">
              <a:spAutoFit/>
            </a:bodyPr>
            <a:lstStyle/>
            <a:p>
              <a:r>
                <a:rPr lang="en-US" sz="2400" i="1" dirty="0" smtClean="0"/>
                <a:t>Conventions may be formally or informally expressed by the community.</a:t>
              </a:r>
              <a:endParaRPr lang="en-US" sz="2400" i="1" dirty="0"/>
            </a:p>
          </p:txBody>
        </p:sp>
      </p:grpSp>
    </p:spTree>
    <p:extLst>
      <p:ext uri="{BB962C8B-B14F-4D97-AF65-F5344CB8AC3E}">
        <p14:creationId xmlns:p14="http://schemas.microsoft.com/office/powerpoint/2010/main" val="2563106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5400" y="304800"/>
            <a:ext cx="9093200" cy="5092700"/>
          </a:xfrm>
          <a:prstGeom prst="rect">
            <a:avLst/>
          </a:prstGeom>
        </p:spPr>
      </p:pic>
    </p:spTree>
    <p:extLst>
      <p:ext uri="{BB962C8B-B14F-4D97-AF65-F5344CB8AC3E}">
        <p14:creationId xmlns:p14="http://schemas.microsoft.com/office/powerpoint/2010/main" val="6220716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descr="Use_case_restaurant_model.svg.png"/>
          <p:cNvPicPr>
            <a:picLocks noGrp="1" noChangeAspect="1"/>
          </p:cNvPicPr>
          <p:nvPr>
            <p:ph idx="4294967295"/>
          </p:nvPr>
        </p:nvPicPr>
        <p:blipFill>
          <a:blip r:embed="rId3">
            <a:extLst>
              <a:ext uri="{28A0092B-C50C-407E-A947-70E740481C1C}">
                <a14:useLocalDpi xmlns:a14="http://schemas.microsoft.com/office/drawing/2010/main" val="0"/>
              </a:ext>
            </a:extLst>
          </a:blip>
          <a:srcRect l="-62327" r="-62327"/>
          <a:stretch>
            <a:fillRect/>
          </a:stretch>
        </p:blipFill>
        <p:spPr>
          <a:xfrm>
            <a:off x="-1082162" y="160811"/>
            <a:ext cx="11920240" cy="5307082"/>
          </a:xfrm>
        </p:spPr>
      </p:pic>
      <p:sp>
        <p:nvSpPr>
          <p:cNvPr id="5" name="TextBox 4"/>
          <p:cNvSpPr txBox="1"/>
          <p:nvPr/>
        </p:nvSpPr>
        <p:spPr>
          <a:xfrm>
            <a:off x="7451309" y="5160116"/>
            <a:ext cx="1922199" cy="523220"/>
          </a:xfrm>
          <a:prstGeom prst="rect">
            <a:avLst/>
          </a:prstGeom>
          <a:noFill/>
        </p:spPr>
        <p:txBody>
          <a:bodyPr wrap="square" rtlCol="0">
            <a:spAutoFit/>
          </a:bodyPr>
          <a:lstStyle/>
          <a:p>
            <a:r>
              <a:rPr lang="en-US" sz="1400" dirty="0" smtClean="0"/>
              <a:t>Image author: </a:t>
            </a:r>
            <a:r>
              <a:rPr lang="en-US" sz="1400" dirty="0" err="1" smtClean="0"/>
              <a:t>Kishorekumar</a:t>
            </a:r>
            <a:r>
              <a:rPr lang="en-US" sz="1400" dirty="0" smtClean="0"/>
              <a:t> 62</a:t>
            </a:r>
            <a:endParaRPr lang="en-US" sz="1400" dirty="0"/>
          </a:p>
        </p:txBody>
      </p:sp>
      <p:sp>
        <p:nvSpPr>
          <p:cNvPr id="2" name="Rounded Rectangle 1"/>
          <p:cNvSpPr/>
          <p:nvPr/>
        </p:nvSpPr>
        <p:spPr>
          <a:xfrm>
            <a:off x="200538" y="841566"/>
            <a:ext cx="1805140" cy="2356386"/>
          </a:xfrm>
          <a:prstGeom prst="roundRect">
            <a:avLst>
              <a:gd name="adj" fmla="val 20834"/>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Bef>
                <a:spcPct val="0"/>
              </a:spcBef>
            </a:pPr>
            <a:r>
              <a:rPr lang="en-US" sz="2000" dirty="0">
                <a:solidFill>
                  <a:schemeClr val="bg1"/>
                </a:solidFill>
                <a:latin typeface="HelveticaNeueLT Std Cn"/>
                <a:ea typeface="+mj-ea"/>
                <a:cs typeface="+mj-cs"/>
              </a:rPr>
              <a:t>How many different conventions do you see in this diagram?</a:t>
            </a:r>
          </a:p>
        </p:txBody>
      </p:sp>
    </p:spTree>
    <p:extLst>
      <p:ext uri="{BB962C8B-B14F-4D97-AF65-F5344CB8AC3E}">
        <p14:creationId xmlns:p14="http://schemas.microsoft.com/office/powerpoint/2010/main" val="14484199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33" y="0"/>
            <a:ext cx="9157633" cy="57814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Stock_000002221853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3" y="260118"/>
            <a:ext cx="8287459" cy="5521321"/>
          </a:xfrm>
          <a:prstGeom prst="rect">
            <a:avLst/>
          </a:prstGeom>
        </p:spPr>
      </p:pic>
      <p:pic>
        <p:nvPicPr>
          <p:cNvPr id="4" name="Content Placeholder 3" descr="Use_case_restaurant_model.svg.png"/>
          <p:cNvPicPr>
            <a:picLocks noChangeAspect="1"/>
          </p:cNvPicPr>
          <p:nvPr/>
        </p:nvPicPr>
        <p:blipFill>
          <a:blip r:embed="rId4">
            <a:extLst>
              <a:ext uri="{28A0092B-C50C-407E-A947-70E740481C1C}">
                <a14:useLocalDpi xmlns:a14="http://schemas.microsoft.com/office/drawing/2010/main" val="0"/>
              </a:ext>
            </a:extLst>
          </a:blip>
          <a:srcRect l="-62327" r="-62327"/>
          <a:stretch>
            <a:fillRect/>
          </a:stretch>
        </p:blipFill>
        <p:spPr>
          <a:xfrm rot="257275">
            <a:off x="3920548" y="2333583"/>
            <a:ext cx="3247446" cy="1445815"/>
          </a:xfrm>
          <a:prstGeom prst="rect">
            <a:avLst/>
          </a:prstGeom>
        </p:spPr>
      </p:pic>
      <p:sp>
        <p:nvSpPr>
          <p:cNvPr id="5" name="TextBox 4"/>
          <p:cNvSpPr txBox="1"/>
          <p:nvPr/>
        </p:nvSpPr>
        <p:spPr>
          <a:xfrm>
            <a:off x="3580332" y="153010"/>
            <a:ext cx="5202192" cy="1384995"/>
          </a:xfrm>
          <a:prstGeom prst="rect">
            <a:avLst/>
          </a:prstGeom>
          <a:noFill/>
        </p:spPr>
        <p:txBody>
          <a:bodyPr wrap="square" rtlCol="0">
            <a:spAutoFit/>
          </a:bodyPr>
          <a:lstStyle/>
          <a:p>
            <a:pPr>
              <a:spcBef>
                <a:spcPct val="0"/>
              </a:spcBef>
            </a:pPr>
            <a:r>
              <a:rPr lang="en-US" sz="2800" dirty="0">
                <a:solidFill>
                  <a:srgbClr val="F16522"/>
                </a:solidFill>
                <a:latin typeface="HelveticaNeueLT Std Cn"/>
                <a:ea typeface="+mj-ea"/>
                <a:cs typeface="+mj-cs"/>
              </a:rPr>
              <a:t>Successful requirements writing </a:t>
            </a:r>
            <a:r>
              <a:rPr lang="en-US" sz="2800" dirty="0" smtClean="0">
                <a:solidFill>
                  <a:srgbClr val="F16522"/>
                </a:solidFill>
                <a:latin typeface="HelveticaNeueLT Std Cn"/>
                <a:ea typeface="+mj-ea"/>
                <a:cs typeface="+mj-cs"/>
              </a:rPr>
              <a:t>involves </a:t>
            </a:r>
            <a:r>
              <a:rPr lang="en-US" sz="2800" b="1" dirty="0" smtClean="0">
                <a:solidFill>
                  <a:srgbClr val="F16522"/>
                </a:solidFill>
                <a:latin typeface="HelveticaNeueLT Std Cn"/>
                <a:ea typeface="+mj-ea"/>
                <a:cs typeface="+mj-cs"/>
              </a:rPr>
              <a:t>teaching non</a:t>
            </a:r>
            <a:r>
              <a:rPr lang="en-US" sz="2800" b="1" dirty="0">
                <a:solidFill>
                  <a:srgbClr val="F16522"/>
                </a:solidFill>
                <a:latin typeface="HelveticaNeueLT Std Cn"/>
                <a:ea typeface="+mj-ea"/>
                <a:cs typeface="+mj-cs"/>
              </a:rPr>
              <a:t>-experts about conventions</a:t>
            </a:r>
          </a:p>
        </p:txBody>
      </p:sp>
    </p:spTree>
    <p:extLst>
      <p:ext uri="{BB962C8B-B14F-4D97-AF65-F5344CB8AC3E}">
        <p14:creationId xmlns:p14="http://schemas.microsoft.com/office/powerpoint/2010/main" val="38419524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techniques for user-friendly requirements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Frame technical details by providing business goals and benefits</a:t>
            </a:r>
          </a:p>
          <a:p>
            <a:pPr marL="457200" indent="-457200">
              <a:buFont typeface="+mj-lt"/>
              <a:buAutoNum type="arabicPeriod"/>
            </a:pPr>
            <a:r>
              <a:rPr lang="en-US" dirty="0" smtClean="0"/>
              <a:t>Use summary statements to introduce sections</a:t>
            </a:r>
          </a:p>
          <a:p>
            <a:pPr marL="457200" indent="-457200">
              <a:buFont typeface="+mj-lt"/>
              <a:buAutoNum type="arabicPeriod"/>
            </a:pPr>
            <a:r>
              <a:rPr lang="en-US" dirty="0" smtClean="0"/>
              <a:t>Manage long bulleted lists by using parallelism and subdivision</a:t>
            </a:r>
          </a:p>
          <a:p>
            <a:pPr marL="457200" indent="-457200">
              <a:buFont typeface="+mj-lt"/>
              <a:buAutoNum type="arabicPeriod"/>
            </a:pPr>
            <a:r>
              <a:rPr lang="en-US" dirty="0" smtClean="0"/>
              <a:t>Integrate use case diagrams and other visuals so they are easy to interpret</a:t>
            </a:r>
            <a:endParaRPr lang="en-CA" dirty="0"/>
          </a:p>
        </p:txBody>
      </p:sp>
    </p:spTree>
    <p:extLst>
      <p:ext uri="{BB962C8B-B14F-4D97-AF65-F5344CB8AC3E}">
        <p14:creationId xmlns:p14="http://schemas.microsoft.com/office/powerpoint/2010/main" val="901535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715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Stock_000000392334_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811" y="17176"/>
            <a:ext cx="4806378" cy="5697824"/>
          </a:xfrm>
          <a:prstGeom prst="rect">
            <a:avLst/>
          </a:prstGeom>
        </p:spPr>
      </p:pic>
      <p:sp>
        <p:nvSpPr>
          <p:cNvPr id="5" name="Rectangle 4"/>
          <p:cNvSpPr/>
          <p:nvPr/>
        </p:nvSpPr>
        <p:spPr>
          <a:xfrm>
            <a:off x="2385224" y="387195"/>
            <a:ext cx="4445187" cy="50335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spcBef>
                <a:spcPct val="0"/>
              </a:spcBef>
            </a:pPr>
            <a:r>
              <a:rPr lang="en-US" sz="2800" dirty="0">
                <a:solidFill>
                  <a:srgbClr val="F16522"/>
                </a:solidFill>
                <a:latin typeface="HelveticaNeueLT Std Cn"/>
                <a:ea typeface="+mj-ea"/>
                <a:cs typeface="+mj-cs"/>
              </a:rPr>
              <a:t>What are your priorities as a reader?</a:t>
            </a:r>
          </a:p>
          <a:p>
            <a:pPr lvl="0">
              <a:spcBef>
                <a:spcPct val="0"/>
              </a:spcBef>
            </a:pPr>
            <a:endParaRPr lang="en-US" sz="2800" dirty="0">
              <a:solidFill>
                <a:schemeClr val="tx1"/>
              </a:solidFill>
              <a:latin typeface="HelveticaNeueLT Std Cn"/>
              <a:ea typeface="+mj-ea"/>
              <a:cs typeface="+mj-cs"/>
            </a:endParaRPr>
          </a:p>
          <a:p>
            <a:pPr marL="457200" lvl="0" indent="-457200">
              <a:spcBef>
                <a:spcPct val="0"/>
              </a:spcBef>
              <a:buFont typeface="Wingdings" charset="2"/>
              <a:buChar char="q"/>
            </a:pPr>
            <a:r>
              <a:rPr lang="en-US" sz="2800" dirty="0">
                <a:solidFill>
                  <a:schemeClr val="tx1"/>
                </a:solidFill>
                <a:latin typeface="HelveticaNeueLT Std Cn"/>
                <a:ea typeface="+mj-ea"/>
                <a:cs typeface="+mj-cs"/>
              </a:rPr>
              <a:t>Clarity</a:t>
            </a:r>
          </a:p>
          <a:p>
            <a:pPr marL="457200" lvl="0" indent="-457200">
              <a:spcBef>
                <a:spcPct val="0"/>
              </a:spcBef>
              <a:buFont typeface="Wingdings" charset="2"/>
              <a:buChar char="q"/>
            </a:pPr>
            <a:endParaRPr lang="en-CA" sz="2800" dirty="0">
              <a:solidFill>
                <a:schemeClr val="tx1"/>
              </a:solidFill>
              <a:latin typeface="HelveticaNeueLT Std Cn"/>
              <a:ea typeface="+mj-ea"/>
              <a:cs typeface="+mj-cs"/>
            </a:endParaRPr>
          </a:p>
          <a:p>
            <a:pPr marL="457200" lvl="0" indent="-457200">
              <a:spcBef>
                <a:spcPct val="0"/>
              </a:spcBef>
              <a:buFont typeface="Wingdings" charset="2"/>
              <a:buChar char="q"/>
            </a:pPr>
            <a:r>
              <a:rPr lang="en-US" sz="2800" dirty="0">
                <a:solidFill>
                  <a:schemeClr val="tx1"/>
                </a:solidFill>
                <a:latin typeface="HelveticaNeueLT Std Cn"/>
                <a:ea typeface="+mj-ea"/>
                <a:cs typeface="+mj-cs"/>
              </a:rPr>
              <a:t>Accuracy</a:t>
            </a:r>
          </a:p>
          <a:p>
            <a:pPr marL="457200" lvl="0" indent="-457200">
              <a:spcBef>
                <a:spcPct val="0"/>
              </a:spcBef>
              <a:buFont typeface="Wingdings" charset="2"/>
              <a:buChar char="q"/>
            </a:pPr>
            <a:endParaRPr lang="en-CA" sz="2800" dirty="0">
              <a:solidFill>
                <a:schemeClr val="tx1"/>
              </a:solidFill>
              <a:latin typeface="HelveticaNeueLT Std Cn"/>
              <a:ea typeface="+mj-ea"/>
              <a:cs typeface="+mj-cs"/>
            </a:endParaRPr>
          </a:p>
          <a:p>
            <a:pPr marL="457200" lvl="0" indent="-457200">
              <a:spcBef>
                <a:spcPct val="0"/>
              </a:spcBef>
              <a:buFont typeface="Wingdings" charset="2"/>
              <a:buChar char="q"/>
            </a:pPr>
            <a:r>
              <a:rPr lang="en-US" sz="2800" dirty="0">
                <a:solidFill>
                  <a:schemeClr val="tx1"/>
                </a:solidFill>
                <a:latin typeface="HelveticaNeueLT Std Cn"/>
                <a:ea typeface="+mj-ea"/>
                <a:cs typeface="+mj-cs"/>
              </a:rPr>
              <a:t>Readability</a:t>
            </a:r>
          </a:p>
          <a:p>
            <a:pPr marL="457200" lvl="0" indent="-457200">
              <a:spcBef>
                <a:spcPct val="0"/>
              </a:spcBef>
              <a:buFont typeface="Wingdings" charset="2"/>
              <a:buChar char="q"/>
            </a:pPr>
            <a:endParaRPr lang="en-CA" sz="2800" dirty="0">
              <a:solidFill>
                <a:schemeClr val="tx1"/>
              </a:solidFill>
              <a:latin typeface="HelveticaNeueLT Std Cn"/>
              <a:ea typeface="+mj-ea"/>
              <a:cs typeface="+mj-cs"/>
            </a:endParaRPr>
          </a:p>
          <a:p>
            <a:pPr marL="457200" lvl="0" indent="-457200">
              <a:spcBef>
                <a:spcPct val="0"/>
              </a:spcBef>
              <a:buFont typeface="Wingdings" charset="2"/>
              <a:buChar char="q"/>
            </a:pPr>
            <a:r>
              <a:rPr lang="en-US" sz="2800" dirty="0">
                <a:solidFill>
                  <a:schemeClr val="tx1"/>
                </a:solidFill>
                <a:latin typeface="HelveticaNeueLT Std Cn"/>
                <a:ea typeface="+mj-ea"/>
                <a:cs typeface="+mj-cs"/>
              </a:rPr>
              <a:t>Comprehensiveness</a:t>
            </a:r>
            <a:endParaRPr lang="en-CA" sz="2800" dirty="0">
              <a:solidFill>
                <a:schemeClr val="tx1"/>
              </a:solidFill>
              <a:latin typeface="HelveticaNeueLT Std Cn"/>
              <a:ea typeface="+mj-ea"/>
              <a:cs typeface="+mj-cs"/>
            </a:endParaRPr>
          </a:p>
        </p:txBody>
      </p:sp>
    </p:spTree>
    <p:extLst>
      <p:ext uri="{BB962C8B-B14F-4D97-AF65-F5344CB8AC3E}">
        <p14:creationId xmlns:p14="http://schemas.microsoft.com/office/powerpoint/2010/main" val="11541486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martfir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smartfirm ppt template.potx</Template>
  <TotalTime>605</TotalTime>
  <Words>2906</Words>
  <Application>Microsoft Macintosh PowerPoint</Application>
  <PresentationFormat>On-screen Show (16:10)</PresentationFormat>
  <Paragraphs>260</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smartfirm ppt template</vt:lpstr>
      <vt:lpstr>Writing user-friendly requirements</vt:lpstr>
      <vt:lpstr>PowerPoint Presentation</vt:lpstr>
      <vt:lpstr>What do non-expert readers see in requirements documents?</vt:lpstr>
      <vt:lpstr>Familiarity with conventions shapes understanding</vt:lpstr>
      <vt:lpstr>PowerPoint Presentation</vt:lpstr>
      <vt:lpstr>PowerPoint Presentation</vt:lpstr>
      <vt:lpstr>PowerPoint Presentation</vt:lpstr>
      <vt:lpstr>Four techniques for user-friendly requirements</vt:lpstr>
      <vt:lpstr>PowerPoint Presentation</vt:lpstr>
      <vt:lpstr>Experts tend to operate in zoom mode</vt:lpstr>
      <vt:lpstr>But non-experts function in panoramic mode</vt:lpstr>
      <vt:lpstr>Requirements writers need to work in both modes</vt:lpstr>
      <vt:lpstr>Technique #1: Frame technical details</vt:lpstr>
      <vt:lpstr>Non-expert readers need help navigating</vt:lpstr>
      <vt:lpstr>Technique #2: Use summary statements</vt:lpstr>
      <vt:lpstr>Example of progressive summary statements</vt:lpstr>
      <vt:lpstr>Be consistent with structure and key terms</vt:lpstr>
      <vt:lpstr>Technique #3: Manage bulleted lists</vt:lpstr>
      <vt:lpstr>A lack of parallelism creates a jarring effect</vt:lpstr>
      <vt:lpstr>Which of the following items is out of sync?</vt:lpstr>
      <vt:lpstr>Which of the items is out of sync?</vt:lpstr>
      <vt:lpstr>Which of these items is out of sync?</vt:lpstr>
      <vt:lpstr>When possible, follow the “5 to 7” rule</vt:lpstr>
      <vt:lpstr>Ways to subdivide content in a list</vt:lpstr>
      <vt:lpstr>Tips for creating long lists that can’t be divided</vt:lpstr>
      <vt:lpstr>Respect the limitations of bulleted lists</vt:lpstr>
      <vt:lpstr>Use bulleted lists strategically</vt:lpstr>
      <vt:lpstr>Technique #4: Integrate diagrams and visuals</vt:lpstr>
      <vt:lpstr>Introductory phrases to keep in mind</vt:lpstr>
      <vt:lpstr>Work with your readers’ assumptions about design</vt:lpstr>
      <vt:lpstr>How to put yourself in a non-expert’s shoes</vt:lpstr>
      <vt:lpstr>The four techniques create self-guiding documents</vt:lpstr>
      <vt:lpstr>PowerPoint Presentation</vt:lpstr>
    </vt:vector>
  </TitlesOfParts>
  <Company>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Suárez Pepe</dc:creator>
  <cp:lastModifiedBy>Dawn Henwood</cp:lastModifiedBy>
  <cp:revision>67</cp:revision>
  <dcterms:created xsi:type="dcterms:W3CDTF">2013-01-28T14:56:43Z</dcterms:created>
  <dcterms:modified xsi:type="dcterms:W3CDTF">2014-04-30T17:17:55Z</dcterms:modified>
</cp:coreProperties>
</file>